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handoutMasterIdLst>
    <p:handoutMasterId r:id="rId94"/>
  </p:handoutMasterIdLst>
  <p:sldIdLst>
    <p:sldId id="293" r:id="rId2"/>
    <p:sldId id="374" r:id="rId3"/>
    <p:sldId id="326" r:id="rId4"/>
    <p:sldId id="435" r:id="rId5"/>
    <p:sldId id="515" r:id="rId6"/>
    <p:sldId id="433" r:id="rId7"/>
    <p:sldId id="441" r:id="rId8"/>
    <p:sldId id="464" r:id="rId9"/>
    <p:sldId id="442" r:id="rId10"/>
    <p:sldId id="519" r:id="rId11"/>
    <p:sldId id="453" r:id="rId12"/>
    <p:sldId id="305"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325" r:id="rId26"/>
    <p:sldId id="314" r:id="rId27"/>
    <p:sldId id="380" r:id="rId28"/>
    <p:sldId id="382" r:id="rId29"/>
    <p:sldId id="367" r:id="rId30"/>
    <p:sldId id="368" r:id="rId31"/>
    <p:sldId id="369" r:id="rId32"/>
    <p:sldId id="370" r:id="rId33"/>
    <p:sldId id="371" r:id="rId34"/>
    <p:sldId id="372" r:id="rId35"/>
    <p:sldId id="417" r:id="rId36"/>
    <p:sldId id="468" r:id="rId37"/>
    <p:sldId id="328" r:id="rId38"/>
    <p:sldId id="383" r:id="rId39"/>
    <p:sldId id="384" r:id="rId40"/>
    <p:sldId id="343" r:id="rId41"/>
    <p:sldId id="386" r:id="rId42"/>
    <p:sldId id="353" r:id="rId43"/>
    <p:sldId id="313" r:id="rId44"/>
    <p:sldId id="349" r:id="rId45"/>
    <p:sldId id="411" r:id="rId46"/>
    <p:sldId id="418" r:id="rId47"/>
    <p:sldId id="420" r:id="rId48"/>
    <p:sldId id="516" r:id="rId49"/>
    <p:sldId id="517" r:id="rId50"/>
    <p:sldId id="394" r:id="rId51"/>
    <p:sldId id="395" r:id="rId52"/>
    <p:sldId id="396" r:id="rId53"/>
    <p:sldId id="397" r:id="rId54"/>
    <p:sldId id="398" r:id="rId55"/>
    <p:sldId id="399" r:id="rId56"/>
    <p:sldId id="400" r:id="rId57"/>
    <p:sldId id="401" r:id="rId58"/>
    <p:sldId id="480" r:id="rId59"/>
    <p:sldId id="402" r:id="rId60"/>
    <p:sldId id="470" r:id="rId61"/>
    <p:sldId id="484" r:id="rId62"/>
    <p:sldId id="482" r:id="rId63"/>
    <p:sldId id="486" r:id="rId64"/>
    <p:sldId id="518" r:id="rId65"/>
    <p:sldId id="496" r:id="rId66"/>
    <p:sldId id="489" r:id="rId67"/>
    <p:sldId id="490" r:id="rId68"/>
    <p:sldId id="491" r:id="rId69"/>
    <p:sldId id="492" r:id="rId70"/>
    <p:sldId id="493" r:id="rId71"/>
    <p:sldId id="488" r:id="rId72"/>
    <p:sldId id="404" r:id="rId73"/>
    <p:sldId id="512" r:id="rId74"/>
    <p:sldId id="350" r:id="rId75"/>
    <p:sldId id="390" r:id="rId76"/>
    <p:sldId id="520" r:id="rId77"/>
    <p:sldId id="391" r:id="rId78"/>
    <p:sldId id="406" r:id="rId79"/>
    <p:sldId id="392" r:id="rId80"/>
    <p:sldId id="513" r:id="rId81"/>
    <p:sldId id="424" r:id="rId82"/>
    <p:sldId id="514" r:id="rId83"/>
    <p:sldId id="505" r:id="rId84"/>
    <p:sldId id="509" r:id="rId85"/>
    <p:sldId id="510" r:id="rId86"/>
    <p:sldId id="511" r:id="rId87"/>
    <p:sldId id="351" r:id="rId88"/>
    <p:sldId id="444" r:id="rId89"/>
    <p:sldId id="445" r:id="rId90"/>
    <p:sldId id="410" r:id="rId91"/>
    <p:sldId id="407" r:id="rId92"/>
  </p:sldIdLst>
  <p:sldSz cx="10058400" cy="7315200"/>
  <p:notesSz cx="6858000" cy="9144000"/>
  <p:defaultTextStyle>
    <a:defPPr>
      <a:defRPr lang="en-US"/>
    </a:defPPr>
    <a:lvl1pPr marL="0" algn="l" defTabSz="574724" rtl="0" eaLnBrk="1" latinLnBrk="0" hangingPunct="1">
      <a:defRPr sz="2300" kern="1200">
        <a:solidFill>
          <a:schemeClr val="tx1"/>
        </a:solidFill>
        <a:latin typeface="+mn-lt"/>
        <a:ea typeface="+mn-ea"/>
        <a:cs typeface="+mn-cs"/>
      </a:defRPr>
    </a:lvl1pPr>
    <a:lvl2pPr marL="574724" algn="l" defTabSz="574724" rtl="0" eaLnBrk="1" latinLnBrk="0" hangingPunct="1">
      <a:defRPr sz="2300" kern="1200">
        <a:solidFill>
          <a:schemeClr val="tx1"/>
        </a:solidFill>
        <a:latin typeface="+mn-lt"/>
        <a:ea typeface="+mn-ea"/>
        <a:cs typeface="+mn-cs"/>
      </a:defRPr>
    </a:lvl2pPr>
    <a:lvl3pPr marL="1149447" algn="l" defTabSz="574724" rtl="0" eaLnBrk="1" latinLnBrk="0" hangingPunct="1">
      <a:defRPr sz="2300" kern="1200">
        <a:solidFill>
          <a:schemeClr val="tx1"/>
        </a:solidFill>
        <a:latin typeface="+mn-lt"/>
        <a:ea typeface="+mn-ea"/>
        <a:cs typeface="+mn-cs"/>
      </a:defRPr>
    </a:lvl3pPr>
    <a:lvl4pPr marL="1724171" algn="l" defTabSz="574724" rtl="0" eaLnBrk="1" latinLnBrk="0" hangingPunct="1">
      <a:defRPr sz="2300" kern="1200">
        <a:solidFill>
          <a:schemeClr val="tx1"/>
        </a:solidFill>
        <a:latin typeface="+mn-lt"/>
        <a:ea typeface="+mn-ea"/>
        <a:cs typeface="+mn-cs"/>
      </a:defRPr>
    </a:lvl4pPr>
    <a:lvl5pPr marL="2298894" algn="l" defTabSz="574724" rtl="0" eaLnBrk="1" latinLnBrk="0" hangingPunct="1">
      <a:defRPr sz="2300" kern="1200">
        <a:solidFill>
          <a:schemeClr val="tx1"/>
        </a:solidFill>
        <a:latin typeface="+mn-lt"/>
        <a:ea typeface="+mn-ea"/>
        <a:cs typeface="+mn-cs"/>
      </a:defRPr>
    </a:lvl5pPr>
    <a:lvl6pPr marL="2873618" algn="l" defTabSz="574724" rtl="0" eaLnBrk="1" latinLnBrk="0" hangingPunct="1">
      <a:defRPr sz="2300" kern="1200">
        <a:solidFill>
          <a:schemeClr val="tx1"/>
        </a:solidFill>
        <a:latin typeface="+mn-lt"/>
        <a:ea typeface="+mn-ea"/>
        <a:cs typeface="+mn-cs"/>
      </a:defRPr>
    </a:lvl6pPr>
    <a:lvl7pPr marL="3448341" algn="l" defTabSz="574724" rtl="0" eaLnBrk="1" latinLnBrk="0" hangingPunct="1">
      <a:defRPr sz="2300" kern="1200">
        <a:solidFill>
          <a:schemeClr val="tx1"/>
        </a:solidFill>
        <a:latin typeface="+mn-lt"/>
        <a:ea typeface="+mn-ea"/>
        <a:cs typeface="+mn-cs"/>
      </a:defRPr>
    </a:lvl7pPr>
    <a:lvl8pPr marL="4023065" algn="l" defTabSz="574724" rtl="0" eaLnBrk="1" latinLnBrk="0" hangingPunct="1">
      <a:defRPr sz="2300" kern="1200">
        <a:solidFill>
          <a:schemeClr val="tx1"/>
        </a:solidFill>
        <a:latin typeface="+mn-lt"/>
        <a:ea typeface="+mn-ea"/>
        <a:cs typeface="+mn-cs"/>
      </a:defRPr>
    </a:lvl8pPr>
    <a:lvl9pPr marL="4597789" algn="l" defTabSz="574724" rtl="0" eaLnBrk="1" latinLnBrk="0" hangingPunct="1">
      <a:defRPr sz="2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5770F"/>
    <a:srgbClr val="EC700A"/>
    <a:srgbClr val="008000"/>
    <a:srgbClr val="008050"/>
    <a:srgbClr val="4AAA25"/>
    <a:srgbClr val="1FC715"/>
    <a:srgbClr val="DA05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5778" autoAdjust="0"/>
    <p:restoredTop sz="59253" autoAdjust="0"/>
  </p:normalViewPr>
  <p:slideViewPr>
    <p:cSldViewPr snapToGrid="0" snapToObjects="1" showGuides="1">
      <p:cViewPr>
        <p:scale>
          <a:sx n="50" d="100"/>
          <a:sy n="50" d="100"/>
        </p:scale>
        <p:origin x="-1494" y="-72"/>
      </p:cViewPr>
      <p:guideLst>
        <p:guide orient="horz" pos="2304"/>
        <p:guide pos="2974"/>
      </p:guideLst>
    </p:cSldViewPr>
  </p:slideViewPr>
  <p:notesTextViewPr>
    <p:cViewPr>
      <p:scale>
        <a:sx n="185" d="100"/>
        <a:sy n="185" d="100"/>
      </p:scale>
      <p:origin x="0" y="0"/>
    </p:cViewPr>
  </p:notesTextViewPr>
  <p:sorterViewPr>
    <p:cViewPr>
      <p:scale>
        <a:sx n="100" d="100"/>
        <a:sy n="100" d="100"/>
      </p:scale>
      <p:origin x="0" y="7674"/>
    </p:cViewPr>
  </p:sorterViewPr>
  <p:notesViewPr>
    <p:cSldViewPr snapToGrid="0" snapToObjects="1">
      <p:cViewPr varScale="1">
        <p:scale>
          <a:sx n="99" d="100"/>
          <a:sy n="99" d="100"/>
        </p:scale>
        <p:origin x="-590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809E18-67E3-4333-8722-35224FE0EF6D}" type="datetimeFigureOut">
              <a:rPr lang="en-US" smtClean="0"/>
              <a:t>7/18/2016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5E546-C692-4475-BA7B-148714FA34EF}" type="slidenum">
              <a:rPr lang="en-US" smtClean="0"/>
              <a:t>‹#›</a:t>
            </a:fld>
            <a:endParaRPr lang="en-US"/>
          </a:p>
        </p:txBody>
      </p:sp>
    </p:spTree>
    <p:extLst>
      <p:ext uri="{BB962C8B-B14F-4D97-AF65-F5344CB8AC3E}">
        <p14:creationId xmlns:p14="http://schemas.microsoft.com/office/powerpoint/2010/main" val="2130727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43AD96-007F-574E-927B-C88F3FC1CC19}" type="datetimeFigureOut">
              <a:rPr lang="en-US" smtClean="0"/>
              <a:t>7/18/2016</a:t>
            </a:fld>
            <a:endParaRPr lang="en-US"/>
          </a:p>
        </p:txBody>
      </p:sp>
      <p:sp>
        <p:nvSpPr>
          <p:cNvPr id="4" name="Slide Image Placeholder 3"/>
          <p:cNvSpPr>
            <a:spLocks noGrp="1" noRot="1" noChangeAspect="1"/>
          </p:cNvSpPr>
          <p:nvPr>
            <p:ph type="sldImg" idx="2"/>
          </p:nvPr>
        </p:nvSpPr>
        <p:spPr>
          <a:xfrm>
            <a:off x="1071563" y="685800"/>
            <a:ext cx="471487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0D3F94-6527-6D4F-A210-183F798DAB96}" type="slidenum">
              <a:rPr lang="en-US" smtClean="0"/>
              <a:t>‹#›</a:t>
            </a:fld>
            <a:endParaRPr lang="en-US"/>
          </a:p>
        </p:txBody>
      </p:sp>
    </p:spTree>
    <p:extLst>
      <p:ext uri="{BB962C8B-B14F-4D97-AF65-F5344CB8AC3E}">
        <p14:creationId xmlns:p14="http://schemas.microsoft.com/office/powerpoint/2010/main" val="6963418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a:t>
            </a:r>
            <a:endParaRPr lang="en-US" sz="1200" baseline="0" dirty="0" smtClean="0">
              <a:latin typeface="Helvetica"/>
              <a:cs typeface="Helvetica"/>
            </a:endParaRPr>
          </a:p>
        </p:txBody>
      </p:sp>
      <p:sp>
        <p:nvSpPr>
          <p:cNvPr id="4" name="Slide Number Placeholder 3"/>
          <p:cNvSpPr>
            <a:spLocks noGrp="1"/>
          </p:cNvSpPr>
          <p:nvPr>
            <p:ph type="sldNum" sz="quarter" idx="10"/>
          </p:nvPr>
        </p:nvSpPr>
        <p:spPr/>
        <p:txBody>
          <a:bodyPr/>
          <a:lstStyle/>
          <a:p>
            <a:fld id="{920D3F94-6527-6D4F-A210-183F798DAB96}" type="slidenum">
              <a:rPr lang="en-US" smtClean="0"/>
              <a:t>1</a:t>
            </a:fld>
            <a:endParaRPr lang="en-US"/>
          </a:p>
        </p:txBody>
      </p:sp>
    </p:spTree>
    <p:extLst>
      <p:ext uri="{BB962C8B-B14F-4D97-AF65-F5344CB8AC3E}">
        <p14:creationId xmlns:p14="http://schemas.microsoft.com/office/powerpoint/2010/main" val="212241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4. In addition, It is difficult to parallelize the conventional approach.</a:t>
            </a:r>
          </a:p>
          <a:p>
            <a:endParaRPr lang="en-US" baseline="0" dirty="0" smtClean="0"/>
          </a:p>
          <a:p>
            <a:r>
              <a:rPr lang="en-US" baseline="0" dirty="0" smtClean="0"/>
              <a:t>If we want to compute the intermediate matrix product </a:t>
            </a:r>
            <a:r>
              <a:rPr lang="en-US" baseline="0" dirty="0" err="1" smtClean="0"/>
              <a:t>Mi</a:t>
            </a:r>
            <a:r>
              <a:rPr lang="en-US" baseline="0" dirty="0" smtClean="0"/>
              <a:t> in parallel,</a:t>
            </a:r>
          </a:p>
          <a:p>
            <a:r>
              <a:rPr lang="en-US" baseline="0" dirty="0" smtClean="0"/>
              <a:t>the conventional implementations treat X and + as separate tasks,</a:t>
            </a:r>
          </a:p>
          <a:p>
            <a:r>
              <a:rPr lang="en-US" baseline="0" dirty="0" smtClean="0"/>
              <a:t>carefully pipeline them, </a:t>
            </a:r>
          </a:p>
          <a:p>
            <a:r>
              <a:rPr lang="en-US" baseline="0" dirty="0" smtClean="0"/>
              <a:t>which limits the parallelism.</a:t>
            </a:r>
          </a:p>
          <a:p>
            <a:endParaRPr lang="en-US" baseline="0" dirty="0" smtClean="0"/>
          </a:p>
          <a:p>
            <a:r>
              <a:rPr lang="en-US" baseline="0" dirty="0" smtClean="0"/>
              <a:t>For instance, if the core number/processor number is not the multiple of 7, the conventional approach will suffer from load imbalance issues.</a:t>
            </a:r>
          </a:p>
          <a:p>
            <a:endParaRPr lang="en-US" baseline="0" dirty="0" smtClean="0"/>
          </a:p>
          <a:p>
            <a:r>
              <a:rPr lang="en-US" baseline="0" dirty="0" smtClean="0"/>
              <a:t>This is because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X tasks will always be the dominant parts.</a:t>
            </a:r>
          </a:p>
          <a:p>
            <a:r>
              <a:rPr lang="en-US" baseline="0" dirty="0" smtClean="0"/>
              <a:t>--the number of X in </a:t>
            </a:r>
            <a:r>
              <a:rPr lang="en-US" baseline="0" dirty="0" err="1" smtClean="0"/>
              <a:t>Strassen</a:t>
            </a:r>
            <a:r>
              <a:rPr lang="en-US" baseline="0" dirty="0" smtClean="0"/>
              <a:t> is always a multiple of 7.</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10</a:t>
            </a:fld>
            <a:endParaRPr lang="en-US"/>
          </a:p>
        </p:txBody>
      </p:sp>
    </p:spTree>
    <p:extLst>
      <p:ext uri="{BB962C8B-B14F-4D97-AF65-F5344CB8AC3E}">
        <p14:creationId xmlns:p14="http://schemas.microsoft.com/office/powerpoint/2010/main" val="2359536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contrast, to achieve practical high performance of </a:t>
            </a:r>
            <a:r>
              <a:rPr lang="en-US" baseline="0" dirty="0" err="1" smtClean="0"/>
              <a:t>Strassen’s</a:t>
            </a:r>
            <a:r>
              <a:rPr lang="en-US" baseline="0" dirty="0" smtClean="0"/>
              <a:t> algorithm, our implementations…</a:t>
            </a:r>
            <a:endParaRPr lang="en-US" dirty="0" smtClean="0"/>
          </a:p>
          <a:p>
            <a:r>
              <a:rPr lang="en-US" dirty="0" smtClean="0"/>
              <a:t>1.</a:t>
            </a:r>
            <a:r>
              <a:rPr lang="en-US" baseline="0" dirty="0" smtClean="0"/>
              <a:t> </a:t>
            </a:r>
            <a:r>
              <a:rPr lang="en-US" dirty="0" smtClean="0"/>
              <a:t>Outperform standard</a:t>
            </a:r>
            <a:r>
              <a:rPr lang="en-US" baseline="0" dirty="0" smtClean="0"/>
              <a:t> </a:t>
            </a:r>
            <a:r>
              <a:rPr lang="en-US" dirty="0" smtClean="0"/>
              <a:t>matrix multiplication even for small square matrices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 </a:t>
            </a:r>
            <a:r>
              <a:rPr lang="en-US" dirty="0" smtClean="0"/>
              <a:t>Achieve high performance for rank-k updates, a special</a:t>
            </a:r>
            <a:r>
              <a:rPr lang="en-US" baseline="0" dirty="0" smtClean="0"/>
              <a:t> case of matrix multiplication when m, n are much larger than k. This is actually widely used in applications.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a:t>
            </a:r>
            <a:r>
              <a:rPr lang="en-US" dirty="0" smtClean="0"/>
              <a:t>don’t need additional workspace.</a:t>
            </a:r>
          </a:p>
          <a:p>
            <a:r>
              <a:rPr lang="en-US" dirty="0" smtClean="0"/>
              <a:t>4.</a:t>
            </a:r>
            <a:r>
              <a:rPr lang="en-US" baseline="0" dirty="0" smtClean="0"/>
              <a:t> </a:t>
            </a:r>
            <a:r>
              <a:rPr lang="en-US" dirty="0" smtClean="0"/>
              <a:t>Easy to parallelize</a:t>
            </a:r>
            <a:r>
              <a:rPr lang="en-US" baseline="0" dirty="0" smtClean="0"/>
              <a:t> (data parallelism)</a:t>
            </a:r>
            <a:endParaRPr lang="en-US" dirty="0" smtClean="0"/>
          </a:p>
          <a:p>
            <a:pPr lvl="1"/>
            <a:endParaRPr lang="en-US" dirty="0" smtClean="0"/>
          </a:p>
          <a:p>
            <a:r>
              <a:rPr lang="en-US" dirty="0" smtClean="0"/>
              <a:t>How do we achieve that? Let’s come to our</a:t>
            </a:r>
            <a:r>
              <a:rPr lang="en-US" baseline="0" dirty="0" smtClean="0"/>
              <a:t> outline.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11</a:t>
            </a:fld>
            <a:endParaRPr lang="en-US"/>
          </a:p>
        </p:txBody>
      </p:sp>
    </p:spTree>
    <p:extLst>
      <p:ext uri="{BB962C8B-B14F-4D97-AF65-F5344CB8AC3E}">
        <p14:creationId xmlns:p14="http://schemas.microsoft.com/office/powerpoint/2010/main" val="2359536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we will dig into the implementations of standard matrix-matrix</a:t>
            </a:r>
            <a:r>
              <a:rPr lang="en-US" baseline="0" dirty="0" smtClean="0"/>
              <a:t> multiplication</a:t>
            </a:r>
            <a:endParaRPr lang="en-US" dirty="0" smtClean="0"/>
          </a:p>
          <a:p>
            <a:endParaRPr lang="en-US" dirty="0" smtClean="0"/>
          </a:p>
          <a:p>
            <a:r>
              <a:rPr lang="en-US" dirty="0" smtClean="0"/>
              <a:t>2.</a:t>
            </a:r>
            <a:r>
              <a:rPr lang="en-US" baseline="0" dirty="0" smtClean="0"/>
              <a:t> </a:t>
            </a:r>
            <a:r>
              <a:rPr lang="en-US" dirty="0" smtClean="0"/>
              <a:t>we will present how we decompose </a:t>
            </a:r>
            <a:r>
              <a:rPr lang="en-US" dirty="0" err="1" smtClean="0"/>
              <a:t>Strassen’s</a:t>
            </a:r>
            <a:r>
              <a:rPr lang="en-US" dirty="0" smtClean="0"/>
              <a:t> algorithm into a combination of general operations, </a:t>
            </a:r>
          </a:p>
          <a:p>
            <a:endParaRPr lang="en-US" dirty="0" smtClean="0"/>
          </a:p>
          <a:p>
            <a:r>
              <a:rPr lang="en-US" dirty="0" smtClean="0"/>
              <a:t>3. which can be adapted</a:t>
            </a:r>
            <a:r>
              <a:rPr lang="en-US" baseline="0" dirty="0" smtClean="0"/>
              <a:t> to a high performance implementation in the third part.</a:t>
            </a:r>
            <a:endParaRPr lang="en-US" dirty="0" smtClean="0"/>
          </a:p>
          <a:p>
            <a:endParaRPr lang="en-US" dirty="0" smtClean="0"/>
          </a:p>
          <a:p>
            <a:r>
              <a:rPr lang="en-US" dirty="0" smtClean="0"/>
              <a:t>4.</a:t>
            </a:r>
            <a:r>
              <a:rPr lang="en-US" baseline="0" dirty="0" smtClean="0"/>
              <a:t> Then, </a:t>
            </a:r>
            <a:r>
              <a:rPr lang="en-US" dirty="0" smtClean="0"/>
              <a:t>we give a</a:t>
            </a:r>
            <a:r>
              <a:rPr lang="en-US" baseline="0" dirty="0" smtClean="0"/>
              <a:t> performance model for comparing a family of </a:t>
            </a:r>
            <a:r>
              <a:rPr lang="en-US" baseline="0" dirty="0" err="1" smtClean="0"/>
              <a:t>Strassen</a:t>
            </a:r>
            <a:r>
              <a:rPr lang="en-US" baseline="0" dirty="0" smtClean="0"/>
              <a:t> implementations.</a:t>
            </a:r>
          </a:p>
          <a:p>
            <a:endParaRPr lang="en-US" dirty="0" smtClean="0"/>
          </a:p>
          <a:p>
            <a:r>
              <a:rPr lang="en-US" dirty="0" smtClean="0"/>
              <a:t>5.</a:t>
            </a:r>
            <a:r>
              <a:rPr lang="en-US" baseline="0" dirty="0" smtClean="0"/>
              <a:t> Finally, </a:t>
            </a:r>
            <a:r>
              <a:rPr lang="en-US" dirty="0" smtClean="0"/>
              <a:t>we give</a:t>
            </a:r>
            <a:r>
              <a:rPr lang="en-US" baseline="0" dirty="0" smtClean="0"/>
              <a:t> the performance evaluations and our conclusion.</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12</a:t>
            </a:fld>
            <a:endParaRPr lang="en-US"/>
          </a:p>
        </p:txBody>
      </p:sp>
    </p:spTree>
    <p:extLst>
      <p:ext uri="{BB962C8B-B14F-4D97-AF65-F5344CB8AC3E}">
        <p14:creationId xmlns:p14="http://schemas.microsoft.com/office/powerpoint/2010/main" val="303224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matrix</a:t>
            </a:r>
            <a:r>
              <a:rPr lang="en-US" baseline="0" dirty="0" smtClean="0"/>
              <a:t> multiplication is also called general matrix-matrix multiplication, or GEMM, supported by level-3 BLAS interface.</a:t>
            </a:r>
          </a:p>
          <a:p>
            <a:endParaRPr lang="en-US" baseline="0" dirty="0" smtClean="0"/>
          </a:p>
          <a:p>
            <a:r>
              <a:rPr lang="en-US" baseline="0" dirty="0" smtClean="0"/>
              <a:t>Here BLAS stands for Basic Linear Algebra Subprograms, which is the standard interface for dense linear algebra libraries.</a:t>
            </a:r>
          </a:p>
          <a:p>
            <a:endParaRPr lang="en-US" baseline="0" dirty="0" smtClean="0"/>
          </a:p>
          <a:p>
            <a:r>
              <a:rPr lang="en-US" baseline="0" dirty="0" smtClean="0"/>
              <a:t>The function call footprint is here. The “d” in </a:t>
            </a:r>
            <a:r>
              <a:rPr lang="en-US" baseline="0" dirty="0" err="1" smtClean="0"/>
              <a:t>dgemm</a:t>
            </a:r>
            <a:r>
              <a:rPr lang="en-US" baseline="0" dirty="0" smtClean="0"/>
              <a:t> here means “double precision”.  In my talk, I will only consider the double precision case.</a:t>
            </a:r>
          </a:p>
          <a:p>
            <a:endParaRPr lang="en-US" baseline="0" dirty="0" smtClean="0"/>
          </a:p>
          <a:p>
            <a:r>
              <a:rPr lang="en-US" baseline="0" dirty="0" smtClean="0"/>
              <a:t>(click)</a:t>
            </a:r>
          </a:p>
          <a:p>
            <a:r>
              <a:rPr lang="en-US" baseline="0" dirty="0" smtClean="0"/>
              <a:t>Ignoring </a:t>
            </a:r>
            <a:r>
              <a:rPr lang="en-US" baseline="0" dirty="0" err="1" smtClean="0"/>
              <a:t>transa</a:t>
            </a:r>
            <a:r>
              <a:rPr lang="en-US" baseline="0" dirty="0" smtClean="0"/>
              <a:t> and </a:t>
            </a:r>
            <a:r>
              <a:rPr lang="en-US" baseline="0" dirty="0" err="1" smtClean="0"/>
              <a:t>transb</a:t>
            </a:r>
            <a:r>
              <a:rPr lang="en-US" baseline="0" dirty="0" smtClean="0"/>
              <a:t> parameters, GEMM computes the formula…</a:t>
            </a:r>
          </a:p>
          <a:p>
            <a:r>
              <a:rPr lang="en-US" baseline="0" dirty="0" smtClean="0"/>
              <a:t>A,B,C are matrices, alpha, beta are scalars.</a:t>
            </a:r>
          </a:p>
          <a:p>
            <a:endParaRPr lang="en-US" dirty="0" smtClean="0"/>
          </a:p>
          <a:p>
            <a:r>
              <a:rPr lang="en-US" dirty="0" smtClean="0"/>
              <a:t>(click)</a:t>
            </a:r>
          </a:p>
          <a:p>
            <a:r>
              <a:rPr lang="en-US" dirty="0" smtClean="0"/>
              <a:t>In</a:t>
            </a:r>
            <a:r>
              <a:rPr lang="en-US" baseline="0" dirty="0" smtClean="0"/>
              <a:t> this talk, w</a:t>
            </a:r>
            <a:r>
              <a:rPr lang="en-US" dirty="0" smtClean="0"/>
              <a:t>e can assume</a:t>
            </a:r>
            <a:r>
              <a:rPr lang="en-US" baseline="0" dirty="0" smtClean="0"/>
              <a:t> beta =1, since C can always first be multiplied by beta as a preprocessing step, which requires only O(n^2) flops.</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13</a:t>
            </a:fld>
            <a:endParaRPr lang="en-US"/>
          </a:p>
        </p:txBody>
      </p:sp>
    </p:spTree>
    <p:extLst>
      <p:ext uri="{BB962C8B-B14F-4D97-AF65-F5344CB8AC3E}">
        <p14:creationId xmlns:p14="http://schemas.microsoft.com/office/powerpoint/2010/main" val="55451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We use BLIS framework to illustrate the high-performance implementations</a:t>
            </a:r>
            <a:r>
              <a:rPr lang="en-US" baseline="0" dirty="0" smtClean="0"/>
              <a:t> </a:t>
            </a:r>
            <a:r>
              <a:rPr lang="en-US" dirty="0" smtClean="0"/>
              <a:t>of standard matrix multiplication:</a:t>
            </a:r>
            <a:r>
              <a:rPr lang="en-US" baseline="0" dirty="0" smtClean="0"/>
              <a:t> </a:t>
            </a:r>
            <a:r>
              <a:rPr lang="en-US" dirty="0" smtClean="0"/>
              <a:t>GEMM.</a:t>
            </a:r>
          </a:p>
          <a:p>
            <a:pPr marL="0" indent="0">
              <a:buNone/>
            </a:pPr>
            <a:endParaRPr lang="en-US" dirty="0" smtClean="0"/>
          </a:p>
          <a:p>
            <a:pPr marL="0" indent="0">
              <a:buNone/>
            </a:pPr>
            <a:r>
              <a:rPr lang="en-US" dirty="0" smtClean="0"/>
              <a:t>BLIS</a:t>
            </a:r>
            <a:r>
              <a:rPr lang="en-US" baseline="0" dirty="0" smtClean="0"/>
              <a:t> stands for </a:t>
            </a:r>
            <a:r>
              <a:rPr lang="en-US" dirty="0" smtClean="0"/>
              <a:t>BLAS-like Library Instantiation Software. It is a portable</a:t>
            </a:r>
            <a:r>
              <a:rPr lang="en-US" baseline="0" dirty="0" smtClean="0"/>
              <a:t> framework for instantiating BLAS-like dense linear algebra libraries.</a:t>
            </a:r>
          </a:p>
          <a:p>
            <a:pPr marL="0" indent="0">
              <a:buNone/>
            </a:pPr>
            <a:r>
              <a:rPr lang="en-US" baseline="0" dirty="0" smtClean="0"/>
              <a:t>(click)</a:t>
            </a:r>
          </a:p>
          <a:p>
            <a:pPr marL="0" indent="0">
              <a:buNone/>
            </a:pPr>
            <a:r>
              <a:rPr lang="en-US" baseline="0" dirty="0" smtClean="0"/>
              <a:t>BLIS provides a refactoring of </a:t>
            </a:r>
            <a:r>
              <a:rPr lang="en-US" baseline="0" dirty="0" err="1" smtClean="0"/>
              <a:t>GotoBLAS</a:t>
            </a:r>
            <a:r>
              <a:rPr lang="en-US" baseline="0" dirty="0" smtClean="0"/>
              <a:t> algorithm to implement GEMM, which is the best-known approach for CPU.</a:t>
            </a:r>
          </a:p>
          <a:p>
            <a:pPr marL="0" indent="0">
              <a:buNone/>
            </a:pPr>
            <a:r>
              <a:rPr lang="en-US" baseline="0" dirty="0" smtClean="0"/>
              <a:t>(click)</a:t>
            </a:r>
          </a:p>
          <a:p>
            <a:pPr marL="0" indent="0">
              <a:buNone/>
            </a:pPr>
            <a:r>
              <a:rPr lang="en-US" baseline="0" dirty="0" smtClean="0"/>
              <a:t>GEMM implementation in BLIS has 6-layers of loops. The outer 5 loops are written in C. The inner-most loop, or micro-kernel, is written in assembly for high performance.</a:t>
            </a:r>
          </a:p>
          <a:p>
            <a:pPr marL="0" indent="0">
              <a:buNone/>
            </a:pPr>
            <a:r>
              <a:rPr lang="en-US" baseline="0" dirty="0" smtClean="0"/>
              <a:t>The general idea is that BLIS partitions matrices into smaller blocks to fit into the different memory hierarchy, and the order of these loops is designed to utilize the cache reuse rate.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14</a:t>
            </a:fld>
            <a:endParaRPr lang="en-US"/>
          </a:p>
        </p:txBody>
      </p:sp>
    </p:spTree>
    <p:extLst>
      <p:ext uri="{BB962C8B-B14F-4D97-AF65-F5344CB8AC3E}">
        <p14:creationId xmlns:p14="http://schemas.microsoft.com/office/powerpoint/2010/main" val="259570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BLIS opens the black box of GEMM, which leads to many applications built on BLIS.</a:t>
            </a:r>
          </a:p>
          <a:p>
            <a:pPr marL="0" indent="0">
              <a:buNone/>
            </a:pPr>
            <a:r>
              <a:rPr lang="en-US" baseline="0" dirty="0" smtClean="0"/>
              <a:t>For those applications with heavy use of GEMM, BLIS make</a:t>
            </a:r>
            <a:r>
              <a:rPr lang="en-US" altLang="zh-CN" baseline="0" dirty="0" smtClean="0"/>
              <a:t>s</a:t>
            </a:r>
            <a:r>
              <a:rPr lang="en-US" baseline="0" dirty="0" smtClean="0"/>
              <a:t> it possible to modifying GEMM itself (e.g. by fusing the code), which is very difficult before.</a:t>
            </a:r>
          </a:p>
          <a:p>
            <a:pPr marL="0" indent="0">
              <a:buNone/>
            </a:pPr>
            <a:endParaRPr lang="en-US" baseline="0" dirty="0" smtClean="0"/>
          </a:p>
          <a:p>
            <a:pPr marL="0" indent="0">
              <a:buNone/>
            </a:pPr>
            <a:r>
              <a:rPr lang="en-US" baseline="0" dirty="0" smtClean="0"/>
              <a:t>In the SC’15, we have a publication about fusing the DGEMM with sorting operations for k-nearest neighbor problems.</a:t>
            </a:r>
          </a:p>
          <a:p>
            <a:pPr marL="0" indent="0">
              <a:buNone/>
            </a:pPr>
            <a:r>
              <a:rPr lang="en-US" baseline="0" dirty="0" smtClean="0"/>
              <a:t>In the SC’16, we just submit a conference paper about a family of high-performance </a:t>
            </a:r>
            <a:r>
              <a:rPr lang="en-US" baseline="0" dirty="0" err="1" smtClean="0"/>
              <a:t>Strassen</a:t>
            </a:r>
            <a:r>
              <a:rPr lang="en-US" baseline="0" dirty="0" smtClean="0"/>
              <a:t> implementations based on BLIS framework, which is about the </a:t>
            </a:r>
            <a:r>
              <a:rPr lang="en-US" baseline="0" dirty="0" err="1" smtClean="0"/>
              <a:t>Strassen</a:t>
            </a:r>
            <a:r>
              <a:rPr lang="en-US" baseline="0" dirty="0" smtClean="0"/>
              <a:t> topic I am presenting in this lecture.</a:t>
            </a:r>
          </a:p>
          <a:p>
            <a:pPr marL="0" indent="0">
              <a:buNone/>
            </a:pPr>
            <a:endParaRPr lang="en-US" baseline="0" dirty="0" smtClean="0"/>
          </a:p>
          <a:p>
            <a:pPr marL="0" indent="0">
              <a:buNone/>
            </a:pPr>
            <a:endParaRPr lang="en-US" baseline="0" dirty="0" smtClean="0"/>
          </a:p>
          <a:p>
            <a:pPr marL="0" indent="0">
              <a:buNone/>
            </a:pPr>
            <a:r>
              <a:rPr lang="en-US" baseline="0" dirty="0" smtClean="0"/>
              <a:t>//Originally difficult, now it is easy.</a:t>
            </a:r>
          </a:p>
        </p:txBody>
      </p:sp>
      <p:sp>
        <p:nvSpPr>
          <p:cNvPr id="4" name="Slide Number Placeholder 3"/>
          <p:cNvSpPr>
            <a:spLocks noGrp="1"/>
          </p:cNvSpPr>
          <p:nvPr>
            <p:ph type="sldNum" sz="quarter" idx="10"/>
          </p:nvPr>
        </p:nvSpPr>
        <p:spPr/>
        <p:txBody>
          <a:bodyPr/>
          <a:lstStyle/>
          <a:p>
            <a:fld id="{920D3F94-6527-6D4F-A210-183F798DAB96}" type="slidenum">
              <a:rPr lang="en-US" smtClean="0"/>
              <a:t>15</a:t>
            </a:fld>
            <a:endParaRPr lang="en-US"/>
          </a:p>
        </p:txBody>
      </p:sp>
    </p:spTree>
    <p:extLst>
      <p:ext uri="{BB962C8B-B14F-4D97-AF65-F5344CB8AC3E}">
        <p14:creationId xmlns:p14="http://schemas.microsoft.com/office/powerpoint/2010/main" val="259570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dig into</a:t>
            </a:r>
            <a:r>
              <a:rPr lang="en-US" baseline="0" dirty="0" smtClean="0"/>
              <a:t> the details of the GEMM implementation in BLIS, we need to look into the background knowledge of memory hierarchy.</a:t>
            </a:r>
            <a:endParaRPr lang="en-US" dirty="0" smtClean="0"/>
          </a:p>
          <a:p>
            <a:endParaRPr lang="en-US" dirty="0" smtClean="0"/>
          </a:p>
          <a:p>
            <a:r>
              <a:rPr lang="en-US" dirty="0" smtClean="0"/>
              <a:t>(click)</a:t>
            </a:r>
          </a:p>
          <a:p>
            <a:r>
              <a:rPr lang="en-US" dirty="0" smtClean="0"/>
              <a:t>This pyramid graph shows the simplified model for memory hierarchy. The</a:t>
            </a:r>
            <a:r>
              <a:rPr lang="en-US" baseline="0" dirty="0" smtClean="0"/>
              <a:t> modern CPU architecture has </a:t>
            </a:r>
            <a:r>
              <a:rPr lang="en-US" dirty="0" smtClean="0"/>
              <a:t>Register,</a:t>
            </a:r>
            <a:r>
              <a:rPr lang="en-US" baseline="0" dirty="0" smtClean="0"/>
              <a:t> 3 layers of cache, and memory.</a:t>
            </a:r>
            <a:endParaRPr lang="en-US" dirty="0" smtClean="0"/>
          </a:p>
          <a:p>
            <a:r>
              <a:rPr lang="en-US" dirty="0" smtClean="0"/>
              <a:t>(click)</a:t>
            </a:r>
          </a:p>
          <a:p>
            <a:r>
              <a:rPr lang="en-US" dirty="0" smtClean="0"/>
              <a:t>The Higher the memory is</a:t>
            </a:r>
            <a:r>
              <a:rPr lang="en-US" baseline="0" dirty="0" smtClean="0"/>
              <a:t> -&gt;</a:t>
            </a:r>
            <a:r>
              <a:rPr lang="en-US" dirty="0" smtClean="0"/>
              <a:t> The smaller, faster, more</a:t>
            </a:r>
            <a:r>
              <a:rPr lang="en-US" baseline="0" dirty="0" smtClean="0"/>
              <a:t> expensive it is.</a:t>
            </a:r>
            <a:endParaRPr lang="en-US" dirty="0" smtClean="0"/>
          </a:p>
          <a:p>
            <a:r>
              <a:rPr lang="en-US" dirty="0" smtClean="0"/>
              <a:t>(click)</a:t>
            </a:r>
          </a:p>
          <a:p>
            <a:r>
              <a:rPr lang="en-US" dirty="0" smtClean="0"/>
              <a:t>Here is the corresponding size parameters for Ivy</a:t>
            </a:r>
            <a:r>
              <a:rPr lang="en-US" baseline="0" dirty="0" smtClean="0"/>
              <a:t> Bridge and Xeon Phi, Intel multi-core and many-core architectures.</a:t>
            </a:r>
          </a:p>
          <a:p>
            <a:endParaRPr lang="en-US" baseline="0" dirty="0" smtClean="0"/>
          </a:p>
          <a:p>
            <a:r>
              <a:rPr lang="en-US" baseline="0" dirty="0" smtClean="0"/>
              <a:t>AVX256 -&gt; 256bits</a:t>
            </a: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16</a:t>
            </a:fld>
            <a:endParaRPr lang="en-US"/>
          </a:p>
        </p:txBody>
      </p:sp>
    </p:spTree>
    <p:extLst>
      <p:ext uri="{BB962C8B-B14F-4D97-AF65-F5344CB8AC3E}">
        <p14:creationId xmlns:p14="http://schemas.microsoft.com/office/powerpoint/2010/main" val="370600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dig into the </a:t>
            </a:r>
            <a:r>
              <a:rPr lang="en-US" baseline="0" dirty="0" err="1" smtClean="0"/>
              <a:t>GotoBLAS</a:t>
            </a:r>
            <a:r>
              <a:rPr lang="en-US" baseline="0" dirty="0" smtClean="0"/>
              <a:t> algorithm for GEMM in BLIS.</a:t>
            </a:r>
            <a:endParaRPr lang="en-US" dirty="0" smtClean="0"/>
          </a:p>
          <a:p>
            <a:endParaRPr lang="en-US" dirty="0" smtClean="0"/>
          </a:p>
          <a:p>
            <a:r>
              <a:rPr lang="en-US" dirty="0" smtClean="0"/>
              <a:t>//Memory packing buffer -&gt; </a:t>
            </a:r>
            <a:r>
              <a:rPr lang="en-US" dirty="0" err="1" smtClean="0"/>
              <a:t>Strassen</a:t>
            </a:r>
            <a:r>
              <a:rPr lang="en-US" dirty="0" smtClean="0"/>
              <a:t> workspace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17</a:t>
            </a:fld>
            <a:endParaRPr lang="en-US"/>
          </a:p>
        </p:txBody>
      </p:sp>
    </p:spTree>
    <p:extLst>
      <p:ext uri="{BB962C8B-B14F-4D97-AF65-F5344CB8AC3E}">
        <p14:creationId xmlns:p14="http://schemas.microsoft.com/office/powerpoint/2010/main" val="201725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algorithm contains 6 layers of loops, </a:t>
            </a:r>
          </a:p>
          <a:p>
            <a:r>
              <a:rPr lang="en-US" baseline="0" dirty="0" smtClean="0"/>
              <a:t>We index them from Loop 5 to Loop 0, from outside to inside.</a:t>
            </a:r>
          </a:p>
          <a:p>
            <a:r>
              <a:rPr lang="en-US" baseline="0" dirty="0" smtClean="0"/>
              <a:t>each loop is corresponding to different partitioning of the m, n, and k dimensions.</a:t>
            </a:r>
          </a:p>
          <a:p>
            <a:endParaRPr lang="en-US" baseline="0" dirty="0" smtClean="0"/>
          </a:p>
          <a:p>
            <a:r>
              <a:rPr lang="en-US" baseline="0" dirty="0" smtClean="0"/>
              <a:t>In the outer most loop, or Loop 5, C and B are partitioned with block size </a:t>
            </a:r>
            <a:r>
              <a:rPr lang="en-US" baseline="0" dirty="0" err="1" smtClean="0"/>
              <a:t>nC</a:t>
            </a:r>
            <a:r>
              <a:rPr lang="en-US" baseline="0" dirty="0" smtClean="0"/>
              <a:t>, in the n dimension.</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18</a:t>
            </a:fld>
            <a:endParaRPr lang="en-US"/>
          </a:p>
        </p:txBody>
      </p:sp>
    </p:spTree>
    <p:extLst>
      <p:ext uri="{BB962C8B-B14F-4D97-AF65-F5344CB8AC3E}">
        <p14:creationId xmlns:p14="http://schemas.microsoft.com/office/powerpoint/2010/main" val="2017259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outermost</a:t>
            </a:r>
            <a:r>
              <a:rPr lang="en-US" baseline="0" dirty="0" smtClean="0"/>
              <a:t> loop, or Loop 4 here, both A and B are partitioned along the k dimension, with the block size of </a:t>
            </a:r>
            <a:r>
              <a:rPr lang="en-US" baseline="0" dirty="0" err="1" smtClean="0"/>
              <a:t>kC</a:t>
            </a:r>
            <a:r>
              <a:rPr lang="en-US" baseline="0" dirty="0" smtClean="0"/>
              <a:t>;</a:t>
            </a:r>
          </a:p>
          <a:p>
            <a:endParaRPr lang="en-US" baseline="0" dirty="0" smtClean="0"/>
          </a:p>
          <a:p>
            <a:r>
              <a:rPr lang="en-US" baseline="0" dirty="0" smtClean="0"/>
              <a:t>Note that the purple box inside this loop, we need to duplicate and rearrange the panel </a:t>
            </a:r>
            <a:r>
              <a:rPr lang="en-US" baseline="0" dirty="0" err="1" smtClean="0"/>
              <a:t>Bp</a:t>
            </a:r>
            <a:r>
              <a:rPr lang="en-US" baseline="0" dirty="0" smtClean="0"/>
              <a:t> into the contiguous memory buffer ~</a:t>
            </a:r>
            <a:r>
              <a:rPr lang="en-US" baseline="0" dirty="0" err="1" smtClean="0"/>
              <a:t>Bp</a:t>
            </a:r>
            <a:r>
              <a:rPr lang="en-US" baseline="0" dirty="0" smtClean="0"/>
              <a:t>~.</a:t>
            </a:r>
          </a:p>
          <a:p>
            <a:r>
              <a:rPr lang="en-US" baseline="0" dirty="0" smtClean="0"/>
              <a:t>This Process -&gt;is called memory packing.</a:t>
            </a:r>
          </a:p>
          <a:p>
            <a:r>
              <a:rPr lang="en-US" baseline="0" dirty="0" smtClean="0"/>
              <a:t>The buffer ~</a:t>
            </a:r>
            <a:r>
              <a:rPr lang="en-US" baseline="0" dirty="0" err="1" smtClean="0"/>
              <a:t>Bp</a:t>
            </a:r>
            <a:r>
              <a:rPr lang="en-US" baseline="0" dirty="0" smtClean="0"/>
              <a:t>~ is designed to fit into L3 cache.</a:t>
            </a:r>
          </a:p>
          <a:p>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19</a:t>
            </a:fld>
            <a:endParaRPr lang="en-US"/>
          </a:p>
        </p:txBody>
      </p:sp>
    </p:spTree>
    <p:extLst>
      <p:ext uri="{BB962C8B-B14F-4D97-AF65-F5344CB8AC3E}">
        <p14:creationId xmlns:p14="http://schemas.microsoft.com/office/powerpoint/2010/main" val="23339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r>
              <a:rPr lang="en-US" dirty="0" err="1" smtClean="0"/>
              <a:t>Strassen</a:t>
            </a:r>
            <a:r>
              <a:rPr lang="en-US" dirty="0" smtClean="0"/>
              <a:t> algorithm was first published</a:t>
            </a:r>
            <a:r>
              <a:rPr lang="en-US" baseline="0" dirty="0" smtClean="0"/>
              <a:t> in 1969. The original paper demonstrates that we can perform matrix multiplication with less than O(n^3) floating point operations required by a classical matrix multiplication.</a:t>
            </a:r>
          </a:p>
          <a:p>
            <a:endParaRPr lang="en-US" dirty="0" smtClean="0"/>
          </a:p>
          <a:p>
            <a:r>
              <a:rPr lang="en-US" dirty="0" smtClean="0"/>
              <a:t>(Significance):</a:t>
            </a:r>
          </a:p>
          <a:p>
            <a:r>
              <a:rPr lang="en-US" dirty="0" smtClean="0"/>
              <a:t>It has led</a:t>
            </a:r>
            <a:r>
              <a:rPr lang="en-US" baseline="0" dirty="0" smtClean="0"/>
              <a:t> to many theoretical improvements based on this result, as well as practical implementations. (Paper List? Complexity table?)</a:t>
            </a:r>
            <a:endParaRPr lang="en-US" dirty="0" smtClean="0"/>
          </a:p>
          <a:p>
            <a:endParaRPr lang="en-US" dirty="0" smtClean="0"/>
          </a:p>
          <a:p>
            <a:r>
              <a:rPr lang="en-US" dirty="0" smtClean="0"/>
              <a:t>To start,</a:t>
            </a:r>
            <a:r>
              <a:rPr lang="en-US" baseline="0" dirty="0" smtClean="0"/>
              <a:t> I will give a 30,000 feet overview about the original </a:t>
            </a:r>
            <a:r>
              <a:rPr lang="en-US" baseline="0" dirty="0" err="1" smtClean="0"/>
              <a:t>Strassen</a:t>
            </a:r>
            <a:r>
              <a:rPr lang="en-US" baseline="0" dirty="0" smtClean="0"/>
              <a:t> algorithm, in theory and in practice.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a:t>
            </a:fld>
            <a:endParaRPr lang="en-US"/>
          </a:p>
        </p:txBody>
      </p:sp>
    </p:spTree>
    <p:extLst>
      <p:ext uri="{BB962C8B-B14F-4D97-AF65-F5344CB8AC3E}">
        <p14:creationId xmlns:p14="http://schemas.microsoft.com/office/powerpoint/2010/main" val="3512040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Loop 3 further partitions the m dimension of A and C with block size </a:t>
            </a:r>
            <a:r>
              <a:rPr lang="en-US" dirty="0" err="1" smtClean="0"/>
              <a:t>mC</a:t>
            </a:r>
            <a:r>
              <a:rPr lang="en-US" dirty="0" smtClean="0"/>
              <a:t>;</a:t>
            </a:r>
          </a:p>
          <a:p>
            <a:endParaRPr lang="en-US" dirty="0" smtClean="0"/>
          </a:p>
          <a:p>
            <a:r>
              <a:rPr lang="en-US" dirty="0" smtClean="0"/>
              <a:t>Note the green</a:t>
            </a:r>
            <a:r>
              <a:rPr lang="en-US" baseline="0" dirty="0" smtClean="0"/>
              <a:t> </a:t>
            </a:r>
            <a:r>
              <a:rPr lang="en-US" dirty="0" smtClean="0"/>
              <a:t>box.</a:t>
            </a:r>
          </a:p>
          <a:p>
            <a:r>
              <a:rPr lang="en-US" dirty="0" smtClean="0"/>
              <a:t>Inside</a:t>
            </a:r>
            <a:r>
              <a:rPr lang="en-US" baseline="0" dirty="0" smtClean="0"/>
              <a:t> Loop 3, the panel Ai is also packed into a contiguous buffer </a:t>
            </a:r>
            <a:r>
              <a:rPr lang="en-US" altLang="zh-CN" baseline="0" dirty="0" smtClean="0"/>
              <a:t>~</a:t>
            </a:r>
            <a:r>
              <a:rPr lang="en-US" baseline="0" dirty="0" smtClean="0"/>
              <a:t>Ai</a:t>
            </a:r>
            <a:r>
              <a:rPr lang="en-US" altLang="zh-CN" baseline="0" dirty="0" smtClean="0"/>
              <a:t>~ </a:t>
            </a:r>
            <a:r>
              <a:rPr lang="en-US" baseline="0" dirty="0" smtClean="0"/>
              <a:t>to fit in the L2 cache.</a:t>
            </a:r>
          </a:p>
          <a:p>
            <a:endParaRPr lang="en-US" baseline="0" dirty="0" smtClean="0"/>
          </a:p>
          <a:p>
            <a:r>
              <a:rPr lang="en-US" baseline="0" dirty="0" smtClean="0"/>
              <a:t>Note that </a:t>
            </a:r>
            <a:r>
              <a:rPr lang="en-US" baseline="0" dirty="0" err="1" smtClean="0"/>
              <a:t>Strassen</a:t>
            </a:r>
            <a:r>
              <a:rPr lang="en-US" baseline="0" dirty="0" smtClean="0"/>
              <a:t> also requires the workspace buffer. Can we just utilize this packing buffer for </a:t>
            </a:r>
            <a:r>
              <a:rPr lang="en-US" baseline="0" dirty="0" err="1" smtClean="0"/>
              <a:t>Strassen</a:t>
            </a:r>
            <a:r>
              <a:rPr lang="en-US" baseline="0" dirty="0" smtClean="0"/>
              <a:t> workspace buffer? We will talk about this in the later slides.</a:t>
            </a:r>
          </a:p>
          <a:p>
            <a:endParaRPr lang="en-US" baseline="0" dirty="0" smtClean="0"/>
          </a:p>
          <a:p>
            <a:r>
              <a:rPr lang="en-US" baseline="0" dirty="0" smtClean="0"/>
              <a:t>But the important point here is that the high-performance implementation GEMM requires packing buffers anyway.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20</a:t>
            </a:fld>
            <a:endParaRPr lang="en-US"/>
          </a:p>
        </p:txBody>
      </p:sp>
    </p:spTree>
    <p:extLst>
      <p:ext uri="{BB962C8B-B14F-4D97-AF65-F5344CB8AC3E}">
        <p14:creationId xmlns:p14="http://schemas.microsoft.com/office/powerpoint/2010/main" val="78460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Loop3 is what we call macro-kernel, or inner-kernel in the original </a:t>
            </a:r>
            <a:r>
              <a:rPr lang="en-US" baseline="0" dirty="0" err="1" smtClean="0"/>
              <a:t>GotoBLAS</a:t>
            </a:r>
            <a:r>
              <a:rPr lang="en-US" baseline="0" dirty="0" smtClean="0"/>
              <a:t> algorithm.</a:t>
            </a:r>
          </a:p>
          <a:p>
            <a:endParaRPr lang="en-US" baseline="0" dirty="0" smtClean="0"/>
          </a:p>
          <a:p>
            <a:r>
              <a:rPr lang="en-US" baseline="0" dirty="0" smtClean="0"/>
              <a:t>BLIS refactors </a:t>
            </a:r>
            <a:r>
              <a:rPr lang="en-US" baseline="0" dirty="0" err="1" smtClean="0"/>
              <a:t>GotoBLAS</a:t>
            </a:r>
            <a:r>
              <a:rPr lang="en-US" baseline="0" dirty="0" smtClean="0"/>
              <a:t> algorithm and exposes two more loops: Loop 2 and Loop 1.</a:t>
            </a:r>
          </a:p>
          <a:p>
            <a:endParaRPr lang="en-US" baseline="0" dirty="0" smtClean="0"/>
          </a:p>
          <a:p>
            <a:r>
              <a:rPr lang="en-US" baseline="0" dirty="0" smtClean="0"/>
              <a:t>Loop 2 partitions the n dimension with the block size of </a:t>
            </a:r>
            <a:r>
              <a:rPr lang="en-US" baseline="0" dirty="0" err="1" smtClean="0"/>
              <a:t>nR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21</a:t>
            </a:fld>
            <a:endParaRPr lang="en-US"/>
          </a:p>
        </p:txBody>
      </p:sp>
    </p:spTree>
    <p:extLst>
      <p:ext uri="{BB962C8B-B14F-4D97-AF65-F5344CB8AC3E}">
        <p14:creationId xmlns:p14="http://schemas.microsoft.com/office/powerpoint/2010/main" val="1795482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Loop 1 partitions the m dimension with the block size of </a:t>
            </a:r>
            <a:r>
              <a:rPr lang="en-US" baseline="0" dirty="0" err="1" smtClean="0"/>
              <a:t>mR.</a:t>
            </a:r>
            <a:endParaRPr lang="en-US" baseline="0" dirty="0" smtClean="0"/>
          </a:p>
          <a:p>
            <a:endParaRPr lang="en-US" dirty="0" smtClean="0"/>
          </a:p>
          <a:p>
            <a:r>
              <a:rPr lang="en-US" dirty="0" smtClean="0"/>
              <a:t>As</a:t>
            </a:r>
            <a:r>
              <a:rPr lang="en-US" baseline="0" dirty="0" smtClean="0"/>
              <a:t> a result, the BLIS framework exposes 5 loops that can be parallelized, 2 more loops comparing to the original </a:t>
            </a:r>
            <a:r>
              <a:rPr lang="en-US" baseline="0" dirty="0" err="1" smtClean="0"/>
              <a:t>GotoBLAS</a:t>
            </a:r>
            <a:r>
              <a:rPr lang="en-US" baseline="0" dirty="0" smtClean="0"/>
              <a:t> algorithm.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the blue box here.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this stage, the micro panel of ~</a:t>
            </a:r>
            <a:r>
              <a:rPr lang="en-US" baseline="0" dirty="0" err="1" smtClean="0"/>
              <a:t>Bp</a:t>
            </a:r>
            <a:r>
              <a:rPr lang="en-US" baseline="0" dirty="0" smtClean="0"/>
              <a:t>~ is lifted into L1 cache.</a:t>
            </a:r>
          </a:p>
        </p:txBody>
      </p:sp>
      <p:sp>
        <p:nvSpPr>
          <p:cNvPr id="4" name="Slide Number Placeholder 3"/>
          <p:cNvSpPr>
            <a:spLocks noGrp="1"/>
          </p:cNvSpPr>
          <p:nvPr>
            <p:ph type="sldNum" sz="quarter" idx="10"/>
          </p:nvPr>
        </p:nvSpPr>
        <p:spPr/>
        <p:txBody>
          <a:bodyPr/>
          <a:lstStyle/>
          <a:p>
            <a:fld id="{920D3F94-6527-6D4F-A210-183F798DAB96}" type="slidenum">
              <a:rPr lang="en-US" smtClean="0"/>
              <a:t>22</a:t>
            </a:fld>
            <a:endParaRPr lang="en-US"/>
          </a:p>
        </p:txBody>
      </p:sp>
    </p:spTree>
    <p:extLst>
      <p:ext uri="{BB962C8B-B14F-4D97-AF65-F5344CB8AC3E}">
        <p14:creationId xmlns:p14="http://schemas.microsoft.com/office/powerpoint/2010/main" val="1107869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a:t>
            </a:r>
            <a:r>
              <a:rPr lang="en-US" dirty="0" smtClean="0"/>
              <a:t>he micro-kernel contains Loop</a:t>
            </a:r>
            <a:r>
              <a:rPr lang="en-US" baseline="0" dirty="0" smtClean="0"/>
              <a:t> 0, the inner most loop. </a:t>
            </a:r>
          </a:p>
          <a:p>
            <a:endParaRPr lang="en-US" baseline="0" dirty="0" smtClean="0"/>
          </a:p>
          <a:p>
            <a:r>
              <a:rPr lang="en-US" baseline="0" dirty="0" smtClean="0"/>
              <a:t>The micro-kernel computes the outer product of a micro-panel in packing buffer A,</a:t>
            </a:r>
          </a:p>
          <a:p>
            <a:r>
              <a:rPr lang="en-US" baseline="0" dirty="0" smtClean="0"/>
              <a:t>and a micro-panel in packing buffer B</a:t>
            </a:r>
          </a:p>
          <a:p>
            <a:r>
              <a:rPr lang="en-US" baseline="0" dirty="0" smtClean="0"/>
              <a:t>as a sequence of </a:t>
            </a:r>
            <a:r>
              <a:rPr lang="en-US" baseline="0" dirty="0" err="1" smtClean="0"/>
              <a:t>kC</a:t>
            </a:r>
            <a:r>
              <a:rPr lang="en-US" baseline="0" dirty="0" smtClean="0"/>
              <a:t> rank 1 updates,</a:t>
            </a:r>
          </a:p>
          <a:p>
            <a:r>
              <a:rPr lang="en-US" baseline="0" dirty="0" smtClean="0"/>
              <a:t>Accumulating the result of micro-tile of C,</a:t>
            </a:r>
          </a:p>
          <a:p>
            <a:r>
              <a:rPr lang="en-US" baseline="0" dirty="0" smtClean="0"/>
              <a:t>which is a </a:t>
            </a:r>
            <a:r>
              <a:rPr lang="en-US" baseline="0" dirty="0" err="1" smtClean="0"/>
              <a:t>mR</a:t>
            </a:r>
            <a:r>
              <a:rPr lang="en-US" baseline="0" dirty="0" smtClean="0"/>
              <a:t> x </a:t>
            </a:r>
            <a:r>
              <a:rPr lang="en-US" baseline="0" dirty="0" err="1" smtClean="0"/>
              <a:t>nR</a:t>
            </a:r>
            <a:r>
              <a:rPr lang="en-US" baseline="0" dirty="0" smtClean="0"/>
              <a:t> size, residing in registers.</a:t>
            </a:r>
          </a:p>
          <a:p>
            <a:endParaRPr lang="en-US" baseline="0" dirty="0" smtClean="0"/>
          </a:p>
          <a:p>
            <a:r>
              <a:rPr lang="en-US" baseline="0" dirty="0" smtClean="0"/>
              <a:t>//</a:t>
            </a:r>
            <a:r>
              <a:rPr lang="en-US" baseline="0" dirty="0" err="1" smtClean="0"/>
              <a:t>m_R</a:t>
            </a:r>
            <a:r>
              <a:rPr lang="en-US" baseline="0" dirty="0" smtClean="0"/>
              <a:t> x </a:t>
            </a:r>
            <a:r>
              <a:rPr lang="en-US" baseline="0" dirty="0" err="1" smtClean="0"/>
              <a:t>n_R</a:t>
            </a:r>
            <a:r>
              <a:rPr lang="en-US" baseline="0" dirty="0" smtClean="0"/>
              <a:t> micro tile is updated inside the registers.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23</a:t>
            </a:fld>
            <a:endParaRPr lang="en-US"/>
          </a:p>
        </p:txBody>
      </p:sp>
    </p:spTree>
    <p:extLst>
      <p:ext uri="{BB962C8B-B14F-4D97-AF65-F5344CB8AC3E}">
        <p14:creationId xmlns:p14="http://schemas.microsoft.com/office/powerpoint/2010/main" val="3351087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t>
            </a:r>
          </a:p>
          <a:p>
            <a:r>
              <a:rPr lang="en-US" dirty="0" smtClean="0"/>
              <a:t>before</a:t>
            </a:r>
            <a:r>
              <a:rPr lang="en-US" baseline="0" dirty="0" smtClean="0"/>
              <a:t> the accumulation, C is preloaded into the register from the memory.</a:t>
            </a:r>
            <a:endParaRPr lang="en-US" dirty="0" smtClean="0"/>
          </a:p>
          <a:p>
            <a:r>
              <a:rPr lang="en-US" dirty="0" smtClean="0"/>
              <a:t>After</a:t>
            </a:r>
            <a:r>
              <a:rPr lang="en-US" baseline="0" dirty="0" smtClean="0"/>
              <a:t> the accumulation is finished, C is updated to memory from the register.</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24</a:t>
            </a:fld>
            <a:endParaRPr lang="en-US"/>
          </a:p>
        </p:txBody>
      </p:sp>
    </p:spTree>
    <p:extLst>
      <p:ext uri="{BB962C8B-B14F-4D97-AF65-F5344CB8AC3E}">
        <p14:creationId xmlns:p14="http://schemas.microsoft.com/office/powerpoint/2010/main" val="418634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a:t>
            </a:r>
            <a:r>
              <a:rPr lang="en-US" baseline="0" smtClean="0"/>
              <a:t>walk through how </a:t>
            </a:r>
            <a:r>
              <a:rPr lang="en-US" baseline="0" dirty="0" smtClean="0"/>
              <a:t>we reload the </a:t>
            </a:r>
            <a:r>
              <a:rPr lang="en-US" baseline="0" dirty="0" err="1" smtClean="0"/>
              <a:t>Strassen’s</a:t>
            </a:r>
            <a:r>
              <a:rPr lang="en-US" baseline="0" dirty="0" smtClean="0"/>
              <a:t> algorithm for a high-performance implementation</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25</a:t>
            </a:fld>
            <a:endParaRPr lang="en-US"/>
          </a:p>
        </p:txBody>
      </p:sp>
    </p:spTree>
    <p:extLst>
      <p:ext uri="{BB962C8B-B14F-4D97-AF65-F5344CB8AC3E}">
        <p14:creationId xmlns:p14="http://schemas.microsoft.com/office/powerpoint/2010/main" val="322134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r>
              <a:rPr lang="en-US" dirty="0" smtClean="0"/>
              <a:t>We rearrange the instructions</a:t>
            </a:r>
            <a:r>
              <a:rPr lang="en-US" baseline="0" dirty="0" smtClean="0"/>
              <a:t> into 7 rows of operations.</a:t>
            </a:r>
          </a:p>
          <a:p>
            <a:endParaRPr lang="en-US" baseline="0" dirty="0" smtClean="0"/>
          </a:p>
          <a:p>
            <a:r>
              <a:rPr lang="en-US" baseline="0" dirty="0" smtClean="0"/>
              <a:t>The transformation is just a reordering, for example, we will update C00 and C11 immediately after we get M0.</a:t>
            </a:r>
            <a:endParaRPr lang="en-US" dirty="0" smtClean="0"/>
          </a:p>
          <a:p>
            <a:endParaRPr lang="en-US" dirty="0" smtClean="0"/>
          </a:p>
          <a:p>
            <a:r>
              <a:rPr lang="en-US" dirty="0" smtClean="0"/>
              <a:t>The </a:t>
            </a:r>
            <a:r>
              <a:rPr lang="en-US" baseline="0" dirty="0" smtClean="0"/>
              <a:t>amount of matrix multiplication and matrix addition is not changed with this reordering.</a:t>
            </a:r>
          </a:p>
          <a:p>
            <a:endParaRPr lang="en-US" baseline="0" dirty="0" smtClean="0"/>
          </a:p>
          <a:p>
            <a:r>
              <a:rPr lang="en-US" baseline="0" dirty="0" smtClean="0"/>
              <a:t>(click)</a:t>
            </a:r>
          </a:p>
          <a:p>
            <a:r>
              <a:rPr lang="en-US" baseline="0" dirty="0" smtClean="0"/>
              <a:t>For the first row, if we replace some symbols, we get this form.</a:t>
            </a:r>
          </a:p>
          <a:p>
            <a:endParaRPr lang="en-US" baseline="0" dirty="0" smtClean="0"/>
          </a:p>
          <a:p>
            <a:r>
              <a:rPr lang="en-US" baseline="0" dirty="0" smtClean="0"/>
              <a:t>(click)</a:t>
            </a:r>
          </a:p>
          <a:p>
            <a:r>
              <a:rPr lang="en-US" baseline="0" dirty="0" smtClean="0"/>
              <a:t>If we walk through each row and add the coefficient, we get a general operation.</a:t>
            </a:r>
          </a:p>
          <a:p>
            <a:r>
              <a:rPr lang="en-US" baseline="0" dirty="0" smtClean="0"/>
              <a:t>each row is a special case of the general operation of this form.</a:t>
            </a:r>
          </a:p>
          <a:p>
            <a:r>
              <a:rPr lang="en-US" baseline="0" dirty="0" smtClean="0"/>
              <a:t>the coefficients belong to the set: -1, 0, or 1.</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26</a:t>
            </a:fld>
            <a:endParaRPr lang="en-US"/>
          </a:p>
        </p:txBody>
      </p:sp>
    </p:spTree>
    <p:extLst>
      <p:ext uri="{BB962C8B-B14F-4D97-AF65-F5344CB8AC3E}">
        <p14:creationId xmlns:p14="http://schemas.microsoft.com/office/powerpoint/2010/main" val="897502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the problem is reduced</a:t>
            </a:r>
            <a:r>
              <a:rPr lang="en-US" baseline="0" dirty="0" smtClean="0"/>
              <a:t> to provide the high performance implementation of the general operation.</a:t>
            </a:r>
          </a:p>
          <a:p>
            <a:r>
              <a:rPr lang="en-US" baseline="0" dirty="0" smtClean="0"/>
              <a:t>(click)</a:t>
            </a:r>
          </a:p>
          <a:p>
            <a:r>
              <a:rPr lang="en-US" baseline="0" dirty="0" smtClean="0"/>
              <a:t>We are from the science of high-performance computing group. We want to give a high-performance implementation of the general operation.</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27</a:t>
            </a:fld>
            <a:endParaRPr lang="en-US"/>
          </a:p>
        </p:txBody>
      </p:sp>
    </p:spTree>
    <p:extLst>
      <p:ext uri="{BB962C8B-B14F-4D97-AF65-F5344CB8AC3E}">
        <p14:creationId xmlns:p14="http://schemas.microsoft.com/office/powerpoint/2010/main" val="747740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the general operation.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28</a:t>
            </a:fld>
            <a:endParaRPr lang="en-US"/>
          </a:p>
        </p:txBody>
      </p:sp>
    </p:spTree>
    <p:extLst>
      <p:ext uri="{BB962C8B-B14F-4D97-AF65-F5344CB8AC3E}">
        <p14:creationId xmlns:p14="http://schemas.microsoft.com/office/powerpoint/2010/main" val="2749166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just use the same Loop structure as </a:t>
            </a:r>
            <a:r>
              <a:rPr lang="en-US" baseline="0" dirty="0" err="1" smtClean="0"/>
              <a:t>GotoBLAS</a:t>
            </a:r>
            <a:r>
              <a:rPr lang="en-US" baseline="0" dirty="0" smtClean="0"/>
              <a:t> algorithm in GEMM.</a:t>
            </a:r>
          </a:p>
          <a:p>
            <a:endParaRPr lang="en-US" baseline="0" dirty="0" smtClean="0"/>
          </a:p>
          <a:p>
            <a:r>
              <a:rPr lang="en-US" baseline="0" dirty="0" smtClean="0"/>
              <a:t>In the outer most loop, or Loop 5, C,D and V,W are partitioned with block size </a:t>
            </a:r>
            <a:r>
              <a:rPr lang="en-US" baseline="0" dirty="0" err="1" smtClean="0"/>
              <a:t>nC</a:t>
            </a:r>
            <a:r>
              <a:rPr lang="en-US" baseline="0" dirty="0" smtClean="0"/>
              <a:t>, in the n dimension.</a:t>
            </a:r>
          </a:p>
        </p:txBody>
      </p:sp>
      <p:sp>
        <p:nvSpPr>
          <p:cNvPr id="4" name="Slide Number Placeholder 3"/>
          <p:cNvSpPr>
            <a:spLocks noGrp="1"/>
          </p:cNvSpPr>
          <p:nvPr>
            <p:ph type="sldNum" sz="quarter" idx="10"/>
          </p:nvPr>
        </p:nvSpPr>
        <p:spPr/>
        <p:txBody>
          <a:bodyPr/>
          <a:lstStyle/>
          <a:p>
            <a:fld id="{920D3F94-6527-6D4F-A210-183F798DAB96}" type="slidenum">
              <a:rPr lang="en-US" smtClean="0"/>
              <a:t>29</a:t>
            </a:fld>
            <a:endParaRPr lang="en-US"/>
          </a:p>
        </p:txBody>
      </p:sp>
    </p:spTree>
    <p:extLst>
      <p:ext uri="{BB962C8B-B14F-4D97-AF65-F5344CB8AC3E}">
        <p14:creationId xmlns:p14="http://schemas.microsoft.com/office/powerpoint/2010/main" val="57409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general idea about </a:t>
            </a:r>
            <a:r>
              <a:rPr lang="en-US" baseline="0" dirty="0" err="1" smtClean="0"/>
              <a:t>Strassen</a:t>
            </a:r>
            <a:r>
              <a:rPr lang="en-US" baseline="0" dirty="0" smtClean="0"/>
              <a:t> </a:t>
            </a:r>
            <a:r>
              <a:rPr lang="en-US" altLang="zh-CN" baseline="0" dirty="0" smtClean="0"/>
              <a:t>algorithm </a:t>
            </a:r>
            <a:r>
              <a:rPr lang="en-US" baseline="0" dirty="0" smtClean="0"/>
              <a:t>is relatively simple. </a:t>
            </a:r>
          </a:p>
          <a:p>
            <a:endParaRPr lang="en-US" baseline="0" dirty="0" smtClean="0"/>
          </a:p>
          <a:p>
            <a:r>
              <a:rPr lang="en-US" baseline="0" dirty="0" smtClean="0"/>
              <a:t>We can compute the matrix multiplication by slice and dice each matrix into 2x2 </a:t>
            </a:r>
            <a:r>
              <a:rPr lang="en-US" baseline="0" dirty="0" err="1" smtClean="0"/>
              <a:t>submatrices</a:t>
            </a:r>
            <a:r>
              <a:rPr lang="en-US" baseline="0" dirty="0" smtClean="0"/>
              <a:t>.</a:t>
            </a:r>
          </a:p>
          <a:p>
            <a:endParaRPr lang="en-US" baseline="0" dirty="0" smtClean="0"/>
          </a:p>
          <a:p>
            <a:r>
              <a:rPr lang="en-US" baseline="0" dirty="0" smtClean="0"/>
              <a:t>(click)</a:t>
            </a:r>
          </a:p>
          <a:p>
            <a:r>
              <a:rPr lang="en-US" baseline="0" dirty="0" smtClean="0"/>
              <a:t>The standard matrix multiplication computes </a:t>
            </a:r>
            <a:r>
              <a:rPr lang="en-US" baseline="0" dirty="0" err="1" smtClean="0"/>
              <a:t>submatrix</a:t>
            </a:r>
            <a:r>
              <a:rPr lang="en-US" baseline="0" dirty="0" smtClean="0"/>
              <a:t> multiplication directly, with 8 matrix multiplications and 8 matrix additions.</a:t>
            </a:r>
          </a:p>
          <a:p>
            <a:endParaRPr lang="en-US" dirty="0" smtClean="0"/>
          </a:p>
          <a:p>
            <a:r>
              <a:rPr lang="en-US" dirty="0" smtClean="0"/>
              <a:t>(click)</a:t>
            </a:r>
          </a:p>
          <a:p>
            <a:r>
              <a:rPr lang="en-US" dirty="0" smtClean="0"/>
              <a:t>With</a:t>
            </a:r>
            <a:r>
              <a:rPr lang="en-US" baseline="0" dirty="0" smtClean="0"/>
              <a:t> </a:t>
            </a:r>
            <a:r>
              <a:rPr lang="en-US" baseline="0" dirty="0" err="1" smtClean="0"/>
              <a:t>Strassen’s</a:t>
            </a:r>
            <a:r>
              <a:rPr lang="en-US" baseline="0" dirty="0" smtClean="0"/>
              <a:t> algorithm, we can compute the same problem with only 7 multiplications and 22 additions.</a:t>
            </a:r>
          </a:p>
          <a:p>
            <a:endParaRPr lang="en-US" baseline="0" dirty="0" smtClean="0"/>
          </a:p>
          <a:p>
            <a:r>
              <a:rPr lang="en-US" baseline="0" dirty="0" smtClean="0"/>
              <a:t>Because theoretically matrix multiplication cost O(n^3), while matrix addition cost O(n^2) term.</a:t>
            </a:r>
          </a:p>
          <a:p>
            <a:endParaRPr lang="en-US" baseline="0" dirty="0" smtClean="0"/>
          </a:p>
          <a:p>
            <a:r>
              <a:rPr lang="en-US" baseline="0" dirty="0" smtClean="0"/>
              <a:t>We shift the computations from multiplications to additions, reducing the O(n^3) term at the expense of adding O(n^2) complexity.</a:t>
            </a:r>
          </a:p>
          <a:p>
            <a:endParaRPr lang="en-US" baseline="0" dirty="0" smtClean="0"/>
          </a:p>
          <a:p>
            <a:r>
              <a:rPr lang="en-US" sz="1200" dirty="0" smtClean="0"/>
              <a:t>This is just for one-level</a:t>
            </a:r>
            <a:r>
              <a:rPr lang="en-US" sz="1200" baseline="0" dirty="0" smtClean="0"/>
              <a:t> </a:t>
            </a:r>
            <a:r>
              <a:rPr lang="en-US" sz="1200" baseline="0" dirty="0" err="1" smtClean="0"/>
              <a:t>Strassen</a:t>
            </a:r>
            <a:r>
              <a:rPr lang="en-US" sz="1200"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3</a:t>
            </a:fld>
            <a:endParaRPr lang="en-US"/>
          </a:p>
        </p:txBody>
      </p:sp>
    </p:spTree>
    <p:extLst>
      <p:ext uri="{BB962C8B-B14F-4D97-AF65-F5344CB8AC3E}">
        <p14:creationId xmlns:p14="http://schemas.microsoft.com/office/powerpoint/2010/main" val="1026340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outermost</a:t>
            </a:r>
            <a:r>
              <a:rPr lang="en-US" baseline="0" dirty="0" smtClean="0"/>
              <a:t> loop, or Loop 4 here, both X,Y and V,W are partitioned in the k dimension, with the block size of </a:t>
            </a:r>
            <a:r>
              <a:rPr lang="en-US" baseline="0" dirty="0" err="1" smtClean="0"/>
              <a:t>kC</a:t>
            </a:r>
            <a:r>
              <a:rPr lang="en-US" baseline="0" dirty="0" smtClean="0"/>
              <a:t>;</a:t>
            </a:r>
          </a:p>
          <a:p>
            <a:endParaRPr lang="en-US" baseline="0" dirty="0" smtClean="0"/>
          </a:p>
          <a:p>
            <a:r>
              <a:rPr lang="en-US" baseline="0" dirty="0" smtClean="0"/>
              <a:t>Here is tricky part: we finish V+\epsilon W during the packing process.</a:t>
            </a:r>
          </a:p>
          <a:p>
            <a:endParaRPr lang="en-US" baseline="0" dirty="0" smtClean="0"/>
          </a:p>
          <a:p>
            <a:r>
              <a:rPr lang="en-US" baseline="0" dirty="0" smtClean="0"/>
              <a:t>Given the fact that GEMM always has the packing buffer,</a:t>
            </a:r>
          </a:p>
          <a:p>
            <a:r>
              <a:rPr lang="en-US" baseline="0" dirty="0" smtClean="0"/>
              <a:t>we can utilize that buffer as the workspace,</a:t>
            </a:r>
          </a:p>
          <a:p>
            <a:r>
              <a:rPr lang="en-US" baseline="0" dirty="0" smtClean="0"/>
              <a:t>so we don’t need to allocate extra workspace buffer for </a:t>
            </a:r>
            <a:r>
              <a:rPr lang="en-US" baseline="0" dirty="0" err="1" smtClean="0"/>
              <a:t>Strassen</a:t>
            </a:r>
            <a:r>
              <a:rPr lang="en-US" baseline="0" dirty="0" smtClean="0"/>
              <a:t>.</a:t>
            </a:r>
          </a:p>
          <a:p>
            <a:endParaRPr lang="en-US" baseline="0" dirty="0" smtClean="0"/>
          </a:p>
          <a:p>
            <a:r>
              <a:rPr lang="en-US" baseline="0" dirty="0" smtClean="0"/>
              <a:t>We also guarantee that the packing buffer ~</a:t>
            </a:r>
            <a:r>
              <a:rPr lang="en-US" baseline="0" dirty="0" err="1" smtClean="0"/>
              <a:t>Bp</a:t>
            </a:r>
            <a:r>
              <a:rPr lang="en-US" baseline="0" dirty="0" smtClean="0"/>
              <a:t>~ reside in L3 cache, thus it will reduce the slow memory operations.</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30</a:t>
            </a:fld>
            <a:endParaRPr lang="en-US"/>
          </a:p>
        </p:txBody>
      </p:sp>
    </p:spTree>
    <p:extLst>
      <p:ext uri="{BB962C8B-B14F-4D97-AF65-F5344CB8AC3E}">
        <p14:creationId xmlns:p14="http://schemas.microsoft.com/office/powerpoint/2010/main" val="3113482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Loop 3 further partitions the m dimension of X,Y and C, D</a:t>
            </a:r>
            <a:r>
              <a:rPr lang="en-US" baseline="0" dirty="0" smtClean="0"/>
              <a:t> </a:t>
            </a:r>
            <a:r>
              <a:rPr lang="en-US" dirty="0" smtClean="0"/>
              <a:t>with block size </a:t>
            </a:r>
            <a:r>
              <a:rPr lang="en-US" dirty="0" err="1" smtClean="0"/>
              <a:t>mC</a:t>
            </a:r>
            <a:r>
              <a:rPr lang="en-US" dirty="0" smtClean="0"/>
              <a:t>;</a:t>
            </a:r>
          </a:p>
          <a:p>
            <a:endParaRPr lang="en-US" dirty="0" smtClean="0"/>
          </a:p>
          <a:p>
            <a:r>
              <a:rPr lang="en-US" dirty="0" smtClean="0"/>
              <a:t>While we</a:t>
            </a:r>
            <a:r>
              <a:rPr lang="en-US" baseline="0" dirty="0" smtClean="0"/>
              <a:t> do packing, we also finishes X+\delta Y.</a:t>
            </a:r>
          </a:p>
          <a:p>
            <a:endParaRPr lang="en-US" baseline="0" dirty="0" smtClean="0"/>
          </a:p>
          <a:p>
            <a:r>
              <a:rPr lang="en-US" baseline="0" dirty="0" smtClean="0"/>
              <a:t>The result will stay in L2 cache.</a:t>
            </a:r>
          </a:p>
        </p:txBody>
      </p:sp>
      <p:sp>
        <p:nvSpPr>
          <p:cNvPr id="4" name="Slide Number Placeholder 3"/>
          <p:cNvSpPr>
            <a:spLocks noGrp="1"/>
          </p:cNvSpPr>
          <p:nvPr>
            <p:ph type="sldNum" sz="quarter" idx="10"/>
          </p:nvPr>
        </p:nvSpPr>
        <p:spPr/>
        <p:txBody>
          <a:bodyPr/>
          <a:lstStyle/>
          <a:p>
            <a:fld id="{920D3F94-6527-6D4F-A210-183F798DAB96}" type="slidenum">
              <a:rPr lang="en-US" smtClean="0"/>
              <a:t>31</a:t>
            </a:fld>
            <a:endParaRPr lang="en-US"/>
          </a:p>
        </p:txBody>
      </p:sp>
    </p:spTree>
    <p:extLst>
      <p:ext uri="{BB962C8B-B14F-4D97-AF65-F5344CB8AC3E}">
        <p14:creationId xmlns:p14="http://schemas.microsoft.com/office/powerpoint/2010/main" val="3726409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Loop 2 and Loop 1 are exactly the same as </a:t>
            </a:r>
            <a:r>
              <a:rPr lang="en-US" baseline="0" dirty="0" err="1" smtClean="0"/>
              <a:t>GotoBLAS</a:t>
            </a:r>
            <a:r>
              <a:rPr lang="en-US" baseline="0" dirty="0" smtClean="0"/>
              <a:t> algorithm.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32</a:t>
            </a:fld>
            <a:endParaRPr lang="en-US"/>
          </a:p>
        </p:txBody>
      </p:sp>
    </p:spTree>
    <p:extLst>
      <p:ext uri="{BB962C8B-B14F-4D97-AF65-F5344CB8AC3E}">
        <p14:creationId xmlns:p14="http://schemas.microsoft.com/office/powerpoint/2010/main" val="1069532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(Ignoring)</a:t>
            </a:r>
          </a:p>
          <a:p>
            <a:r>
              <a:rPr lang="en-US" baseline="0" dirty="0" smtClean="0"/>
              <a:t>Loop 2 and Loop 1 are exactly the same as </a:t>
            </a:r>
            <a:r>
              <a:rPr lang="en-US" baseline="0" dirty="0" err="1" smtClean="0"/>
              <a:t>GotoBLAS</a:t>
            </a:r>
            <a:r>
              <a:rPr lang="en-US" baseline="0" dirty="0" smtClean="0"/>
              <a:t> algorithm.</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33</a:t>
            </a:fld>
            <a:endParaRPr lang="en-US"/>
          </a:p>
        </p:txBody>
      </p:sp>
    </p:spTree>
    <p:extLst>
      <p:ext uri="{BB962C8B-B14F-4D97-AF65-F5344CB8AC3E}">
        <p14:creationId xmlns:p14="http://schemas.microsoft.com/office/powerpoint/2010/main" val="2873216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Inside the micro-kernel,</a:t>
            </a:r>
          </a:p>
          <a:p>
            <a:endParaRPr lang="en-US" baseline="0" dirty="0" smtClean="0"/>
          </a:p>
          <a:p>
            <a:r>
              <a:rPr lang="en-US" baseline="0" dirty="0" smtClean="0"/>
              <a:t>The accumulation step is also exactly the same as the GOTOBLAS algorithm.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34</a:t>
            </a:fld>
            <a:endParaRPr lang="en-US"/>
          </a:p>
        </p:txBody>
      </p:sp>
    </p:spTree>
    <p:extLst>
      <p:ext uri="{BB962C8B-B14F-4D97-AF65-F5344CB8AC3E}">
        <p14:creationId xmlns:p14="http://schemas.microsoft.com/office/powerpoint/2010/main" val="2391826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is that</a:t>
            </a:r>
          </a:p>
          <a:p>
            <a:r>
              <a:rPr lang="en-US" dirty="0" smtClean="0"/>
              <a:t>before</a:t>
            </a:r>
            <a:r>
              <a:rPr lang="en-US" baseline="0" dirty="0" smtClean="0"/>
              <a:t> the accumulation, C and D are preloaded into the register from the memory.</a:t>
            </a:r>
            <a:endParaRPr lang="en-US" dirty="0" smtClean="0"/>
          </a:p>
          <a:p>
            <a:r>
              <a:rPr lang="en-US" dirty="0" smtClean="0"/>
              <a:t>After</a:t>
            </a:r>
            <a:r>
              <a:rPr lang="en-US" baseline="0" dirty="0" smtClean="0"/>
              <a:t> the accumulation is finished, C and D are updated to memory from the register.</a:t>
            </a:r>
          </a:p>
          <a:p>
            <a:endParaRPr lang="en-US" baseline="0" dirty="0" smtClean="0"/>
          </a:p>
          <a:p>
            <a:r>
              <a:rPr lang="en-US" baseline="0" dirty="0" smtClean="0"/>
              <a:t>We don’t need to allocate extra memory buffer for storing the intermediate matrix product </a:t>
            </a:r>
            <a:r>
              <a:rPr lang="en-US" baseline="0" dirty="0" err="1" smtClean="0"/>
              <a:t>Mi</a:t>
            </a:r>
            <a:r>
              <a:rPr lang="en-US" baseline="0" dirty="0" smtClean="0"/>
              <a:t>, since M has the size </a:t>
            </a:r>
            <a:r>
              <a:rPr lang="en-US" baseline="0" dirty="0" err="1" smtClean="0"/>
              <a:t>mr</a:t>
            </a:r>
            <a:r>
              <a:rPr lang="en-US" baseline="0" dirty="0" smtClean="0"/>
              <a:t> x nr, staying in the register.</a:t>
            </a:r>
          </a:p>
        </p:txBody>
      </p:sp>
      <p:sp>
        <p:nvSpPr>
          <p:cNvPr id="4" name="Slide Number Placeholder 3"/>
          <p:cNvSpPr>
            <a:spLocks noGrp="1"/>
          </p:cNvSpPr>
          <p:nvPr>
            <p:ph type="sldNum" sz="quarter" idx="10"/>
          </p:nvPr>
        </p:nvSpPr>
        <p:spPr/>
        <p:txBody>
          <a:bodyPr/>
          <a:lstStyle/>
          <a:p>
            <a:fld id="{920D3F94-6527-6D4F-A210-183F798DAB96}" type="slidenum">
              <a:rPr lang="en-US" smtClean="0"/>
              <a:t>35</a:t>
            </a:fld>
            <a:endParaRPr lang="en-US"/>
          </a:p>
        </p:txBody>
      </p:sp>
    </p:spTree>
    <p:extLst>
      <p:ext uri="{BB962C8B-B14F-4D97-AF65-F5344CB8AC3E}">
        <p14:creationId xmlns:p14="http://schemas.microsoft.com/office/powerpoint/2010/main" val="2391826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comparison</a:t>
            </a:r>
            <a:r>
              <a:rPr lang="en-US" baseline="0" dirty="0" smtClean="0"/>
              <a:t> graph between the original GOTOBLAS DGEMM and our adapted general operation implementations.</a:t>
            </a:r>
          </a:p>
          <a:p>
            <a:endParaRPr lang="en-US" baseline="0" dirty="0" smtClean="0"/>
          </a:p>
          <a:p>
            <a:r>
              <a:rPr lang="en-US" baseline="0" dirty="0" smtClean="0"/>
              <a:t>Basically we changed 3 parts:</a:t>
            </a:r>
          </a:p>
          <a:p>
            <a:r>
              <a:rPr lang="en-US" baseline="0" dirty="0" smtClean="0"/>
              <a:t>pack A</a:t>
            </a:r>
          </a:p>
          <a:p>
            <a:r>
              <a:rPr lang="en-US" baseline="0" dirty="0" smtClean="0"/>
              <a:t>pack B</a:t>
            </a:r>
          </a:p>
          <a:p>
            <a:r>
              <a:rPr lang="en-US" baseline="0" dirty="0" smtClean="0"/>
              <a:t>update C in the micro-kernel.</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36</a:t>
            </a:fld>
            <a:endParaRPr lang="en-US"/>
          </a:p>
        </p:txBody>
      </p:sp>
    </p:spTree>
    <p:extLst>
      <p:ext uri="{BB962C8B-B14F-4D97-AF65-F5344CB8AC3E}">
        <p14:creationId xmlns:p14="http://schemas.microsoft.com/office/powerpoint/2010/main" val="489486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is just for 1-level </a:t>
            </a:r>
            <a:r>
              <a:rPr lang="en-US" dirty="0" err="1" smtClean="0"/>
              <a:t>Strassen</a:t>
            </a:r>
            <a:r>
              <a:rPr lang="en-US" dirty="0" smtClean="0"/>
              <a:t>.</a:t>
            </a:r>
          </a:p>
          <a:p>
            <a:r>
              <a:rPr lang="en-US" dirty="0" smtClean="0"/>
              <a:t>(click)</a:t>
            </a:r>
          </a:p>
          <a:p>
            <a:r>
              <a:rPr lang="en-US" dirty="0" smtClean="0"/>
              <a:t>Now let’s reload the two-level </a:t>
            </a:r>
            <a:r>
              <a:rPr lang="en-US" dirty="0" err="1" smtClean="0"/>
              <a:t>Strassen’s</a:t>
            </a:r>
            <a:r>
              <a:rPr lang="en-US" dirty="0" smtClean="0"/>
              <a:t> algorithm</a:t>
            </a:r>
          </a:p>
          <a:p>
            <a:endParaRPr lang="en-US" dirty="0" smtClean="0"/>
          </a:p>
          <a:p>
            <a:r>
              <a:rPr lang="en-US" dirty="0" smtClean="0"/>
              <a:t>Assume the matrix</a:t>
            </a:r>
            <a:r>
              <a:rPr lang="en-US" baseline="0" dirty="0" smtClean="0"/>
              <a:t> size m, n, and k are all multiples of 4.</a:t>
            </a:r>
            <a:endParaRPr lang="en-US" dirty="0" smtClean="0"/>
          </a:p>
          <a:p>
            <a:endParaRPr lang="en-US" dirty="0" smtClean="0"/>
          </a:p>
          <a:p>
            <a:r>
              <a:rPr lang="en-US" dirty="0" smtClean="0"/>
              <a:t>We can split the matrices</a:t>
            </a:r>
            <a:r>
              <a:rPr lang="en-US" baseline="0" dirty="0" smtClean="0"/>
              <a:t> into 4x4 </a:t>
            </a:r>
            <a:r>
              <a:rPr lang="en-US" baseline="0" dirty="0" err="1" smtClean="0"/>
              <a:t>submatrices</a:t>
            </a:r>
            <a:r>
              <a:rPr lang="en-US" baseline="0" dirty="0" smtClean="0"/>
              <a:t> and implement 2-level </a:t>
            </a:r>
            <a:r>
              <a:rPr lang="en-US" baseline="0" dirty="0" err="1" smtClean="0"/>
              <a:t>Strassen’s</a:t>
            </a:r>
            <a:r>
              <a:rPr lang="en-US" baseline="0" dirty="0" smtClean="0"/>
              <a:t> algorithm</a:t>
            </a: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37</a:t>
            </a:fld>
            <a:endParaRPr lang="en-US"/>
          </a:p>
        </p:txBody>
      </p:sp>
    </p:spTree>
    <p:extLst>
      <p:ext uri="{BB962C8B-B14F-4D97-AF65-F5344CB8AC3E}">
        <p14:creationId xmlns:p14="http://schemas.microsoft.com/office/powerpoint/2010/main" val="2056090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a:t>
            </a:r>
            <a:r>
              <a:rPr lang="en-US" dirty="0" smtClean="0"/>
              <a:t>the 49 instructions</a:t>
            </a:r>
            <a:r>
              <a:rPr lang="en-US" baseline="0" dirty="0" smtClean="0"/>
              <a:t> to implement 2-level </a:t>
            </a:r>
            <a:r>
              <a:rPr lang="en-US" baseline="0" dirty="0" err="1" smtClean="0"/>
              <a:t>Strassen</a:t>
            </a:r>
            <a:r>
              <a:rPr lang="en-US" baseline="0" dirty="0" smtClean="0"/>
              <a:t>.</a:t>
            </a:r>
          </a:p>
          <a:p>
            <a:endParaRPr lang="en-US" baseline="0" dirty="0" smtClean="0"/>
          </a:p>
          <a:p>
            <a:r>
              <a:rPr lang="en-US" baseline="0" dirty="0" smtClean="0"/>
              <a:t>Similar to 1-level </a:t>
            </a:r>
            <a:r>
              <a:rPr lang="en-US" baseline="0" dirty="0" err="1" smtClean="0"/>
              <a:t>Strassen</a:t>
            </a:r>
            <a:r>
              <a:rPr lang="en-US" baseline="0" dirty="0" smtClean="0"/>
              <a:t>, we update C immediately after we get M.</a:t>
            </a:r>
            <a:endParaRPr lang="en-US" dirty="0" smtClean="0"/>
          </a:p>
          <a:p>
            <a:endParaRPr lang="en-US" baseline="0" dirty="0" smtClean="0"/>
          </a:p>
          <a:p>
            <a:r>
              <a:rPr lang="en-US" baseline="0" dirty="0" smtClean="0"/>
              <a:t>(click)</a:t>
            </a:r>
          </a:p>
          <a:p>
            <a:r>
              <a:rPr lang="en-US" baseline="0" dirty="0" smtClean="0"/>
              <a:t>For the first row, if we replace some symbols, we get this form.</a:t>
            </a:r>
          </a:p>
          <a:p>
            <a:endParaRPr lang="en-US" baseline="0" dirty="0" smtClean="0"/>
          </a:p>
          <a:p>
            <a:r>
              <a:rPr lang="en-US" baseline="0" dirty="0" smtClean="0"/>
              <a:t>(click)</a:t>
            </a:r>
          </a:p>
          <a:p>
            <a:r>
              <a:rPr lang="en-US" baseline="0" dirty="0" smtClean="0"/>
              <a:t>If we walk through each row and add the coefficients, we get a general operation.</a:t>
            </a:r>
          </a:p>
          <a:p>
            <a:r>
              <a:rPr lang="en-US" baseline="0" dirty="0" smtClean="0"/>
              <a:t>each row is a special case of the general operation of this form.</a:t>
            </a:r>
          </a:p>
          <a:p>
            <a:r>
              <a:rPr lang="en-US" baseline="0" dirty="0" smtClean="0"/>
              <a:t>Again, the coefficients belong to the set: -1, 0, or 1.</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38</a:t>
            </a:fld>
            <a:endParaRPr lang="en-US"/>
          </a:p>
        </p:txBody>
      </p:sp>
    </p:spTree>
    <p:extLst>
      <p:ext uri="{BB962C8B-B14F-4D97-AF65-F5344CB8AC3E}">
        <p14:creationId xmlns:p14="http://schemas.microsoft.com/office/powerpoint/2010/main" val="4100229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additional levels</a:t>
            </a:r>
            <a:r>
              <a:rPr lang="en-US" baseline="0" dirty="0" smtClean="0"/>
              <a:t> of </a:t>
            </a:r>
            <a:r>
              <a:rPr lang="en-US" baseline="0" dirty="0" err="1" smtClean="0"/>
              <a:t>Strassen’s</a:t>
            </a:r>
            <a:r>
              <a:rPr lang="en-US" baseline="0" dirty="0" smtClean="0"/>
              <a:t> </a:t>
            </a:r>
            <a:r>
              <a:rPr lang="en-US" baseline="0" dirty="0" err="1" smtClean="0"/>
              <a:t>agorithm</a:t>
            </a:r>
            <a:endParaRPr lang="en-US" baseline="0" dirty="0" smtClean="0"/>
          </a:p>
          <a:p>
            <a:r>
              <a:rPr lang="en-US" baseline="0" dirty="0" smtClean="0"/>
              <a:t>(click)</a:t>
            </a:r>
          </a:p>
          <a:p>
            <a:r>
              <a:rPr lang="en-US" baseline="0" dirty="0" smtClean="0"/>
              <a:t>We can generalize to such a form.</a:t>
            </a:r>
          </a:p>
          <a:p>
            <a:endParaRPr lang="en-US" baseline="0" dirty="0" smtClean="0"/>
          </a:p>
          <a:p>
            <a:r>
              <a:rPr lang="en-US" baseline="0" dirty="0" smtClean="0"/>
              <a:t>Each item has 2’s power parameters here.</a:t>
            </a:r>
          </a:p>
        </p:txBody>
      </p:sp>
      <p:sp>
        <p:nvSpPr>
          <p:cNvPr id="4" name="Slide Number Placeholder 3"/>
          <p:cNvSpPr>
            <a:spLocks noGrp="1"/>
          </p:cNvSpPr>
          <p:nvPr>
            <p:ph type="sldNum" sz="quarter" idx="10"/>
          </p:nvPr>
        </p:nvSpPr>
        <p:spPr/>
        <p:txBody>
          <a:bodyPr/>
          <a:lstStyle/>
          <a:p>
            <a:fld id="{920D3F94-6527-6D4F-A210-183F798DAB96}" type="slidenum">
              <a:rPr lang="en-US" smtClean="0"/>
              <a:t>39</a:t>
            </a:fld>
            <a:endParaRPr lang="en-US"/>
          </a:p>
        </p:txBody>
      </p:sp>
    </p:spTree>
    <p:extLst>
      <p:ext uri="{BB962C8B-B14F-4D97-AF65-F5344CB8AC3E}">
        <p14:creationId xmlns:p14="http://schemas.microsoft.com/office/powerpoint/2010/main" val="360971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(click)</a:t>
            </a:r>
          </a:p>
          <a:p>
            <a:pPr marL="0" indent="0">
              <a:buNone/>
            </a:pPr>
            <a:r>
              <a:rPr lang="en-US" dirty="0" smtClean="0"/>
              <a:t>Asymptotically the one-level </a:t>
            </a:r>
            <a:r>
              <a:rPr lang="en-US" dirty="0" err="1" smtClean="0"/>
              <a:t>Strassen</a:t>
            </a:r>
            <a:r>
              <a:rPr lang="en-US" dirty="0" smtClean="0"/>
              <a:t> is 14% faster than the standard matrix multiplication, because 8 -&gt; 7 (reduce).</a:t>
            </a:r>
          </a:p>
          <a:p>
            <a:pPr marL="0" indent="0">
              <a:buNone/>
            </a:pPr>
            <a:r>
              <a:rPr lang="en-US" dirty="0" smtClean="0"/>
              <a:t>(click)</a:t>
            </a:r>
          </a:p>
          <a:p>
            <a:pPr marL="0" indent="0">
              <a:buNone/>
            </a:pPr>
            <a:r>
              <a:rPr lang="en-US" dirty="0" smtClean="0"/>
              <a:t>If we compute the intermediate result </a:t>
            </a:r>
            <a:r>
              <a:rPr lang="en-US" dirty="0" err="1" smtClean="0"/>
              <a:t>Mi</a:t>
            </a:r>
            <a:r>
              <a:rPr lang="en-US" dirty="0" smtClean="0"/>
              <a:t> with another level of </a:t>
            </a:r>
            <a:r>
              <a:rPr lang="en-US" dirty="0" err="1" smtClean="0"/>
              <a:t>Strassen</a:t>
            </a:r>
            <a:r>
              <a:rPr lang="en-US" dirty="0" smtClean="0"/>
              <a:t>, we can get two-level </a:t>
            </a:r>
            <a:r>
              <a:rPr lang="en-US" dirty="0" err="1" smtClean="0"/>
              <a:t>Strassen</a:t>
            </a:r>
            <a:r>
              <a:rPr lang="en-US" dirty="0" smtClean="0"/>
              <a:t>. That is 30% faster than the standard matrix multiplication. 64-&gt;49</a:t>
            </a:r>
          </a:p>
          <a:p>
            <a:pPr marL="0" indent="0">
              <a:buNone/>
            </a:pPr>
            <a:r>
              <a:rPr lang="en-US" dirty="0" smtClean="0"/>
              <a:t>(click)</a:t>
            </a:r>
          </a:p>
          <a:p>
            <a:pPr marL="0" indent="0">
              <a:buNone/>
            </a:pPr>
            <a:r>
              <a:rPr lang="en-US" dirty="0" smtClean="0"/>
              <a:t>If we do it recursively until the </a:t>
            </a:r>
            <a:r>
              <a:rPr lang="en-US" dirty="0" err="1" smtClean="0"/>
              <a:t>subproblem</a:t>
            </a:r>
            <a:r>
              <a:rPr lang="en-US" dirty="0" smtClean="0"/>
              <a:t> size becomes 1, we can get multi-level </a:t>
            </a:r>
            <a:r>
              <a:rPr lang="en-US" dirty="0" err="1" smtClean="0"/>
              <a:t>Strassen</a:t>
            </a:r>
            <a:r>
              <a:rPr lang="en-US" dirty="0" smtClean="0"/>
              <a:t>. We can prove that the whole process can be finished with O(n^2.807) floating point operations.</a:t>
            </a:r>
          </a:p>
          <a:p>
            <a:pPr marL="0" indent="0">
              <a:buNone/>
            </a:pPr>
            <a:r>
              <a:rPr lang="en-US" dirty="0" smtClean="0"/>
              <a:t>(click)</a:t>
            </a:r>
          </a:p>
          <a:p>
            <a:pPr marL="0" indent="0">
              <a:buNone/>
            </a:pPr>
            <a:r>
              <a:rPr lang="en-US" dirty="0" smtClean="0"/>
              <a:t>This picture shows the theoretical speedup of different levels of </a:t>
            </a:r>
            <a:r>
              <a:rPr lang="en-US" dirty="0" err="1" smtClean="0"/>
              <a:t>Strassen</a:t>
            </a:r>
            <a:r>
              <a:rPr lang="en-US" dirty="0" smtClean="0"/>
              <a:t> algorithm over DGEMM, which represents the standard matrix multiplication. The x-axis is a log scale of problem size. The y-axis is the speedup.</a:t>
            </a:r>
          </a:p>
          <a:p>
            <a:pPr marL="0" indent="0">
              <a:buNone/>
            </a:pPr>
            <a:r>
              <a:rPr lang="en-US" dirty="0" smtClean="0"/>
              <a:t>--The black line is always 1, represents the standard matrix multiplication.</a:t>
            </a:r>
          </a:p>
          <a:p>
            <a:pPr marL="0" indent="0">
              <a:buNone/>
            </a:pPr>
            <a:r>
              <a:rPr lang="en-US" dirty="0" smtClean="0"/>
              <a:t>--The blue and red line shows the theoretical speed up of one and two level </a:t>
            </a:r>
            <a:r>
              <a:rPr lang="en-US" dirty="0" err="1" smtClean="0"/>
              <a:t>Strassen</a:t>
            </a:r>
            <a:r>
              <a:rPr lang="en-US" dirty="0" smtClean="0"/>
              <a:t>.</a:t>
            </a:r>
          </a:p>
          <a:p>
            <a:pPr marL="0" indent="0">
              <a:buNone/>
            </a:pPr>
            <a:r>
              <a:rPr lang="en-US" dirty="0" smtClean="0"/>
              <a:t>--The green line shows the theoretical speed up for multi-level </a:t>
            </a:r>
            <a:r>
              <a:rPr lang="en-US" dirty="0" err="1" smtClean="0"/>
              <a:t>Strassen</a:t>
            </a:r>
            <a:r>
              <a:rPr lang="en-US" dirty="0" smtClean="0"/>
              <a:t>.</a:t>
            </a:r>
          </a:p>
          <a:p>
            <a:pPr marL="0" indent="0">
              <a:buNone/>
            </a:pP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a:t>
            </a:fld>
            <a:endParaRPr lang="en-US"/>
          </a:p>
        </p:txBody>
      </p:sp>
    </p:spTree>
    <p:extLst>
      <p:ext uri="{BB962C8B-B14F-4D97-AF65-F5344CB8AC3E}">
        <p14:creationId xmlns:p14="http://schemas.microsoft.com/office/powerpoint/2010/main" val="746236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discuss the</a:t>
            </a:r>
            <a:r>
              <a:rPr lang="en-US" baseline="0" dirty="0" smtClean="0"/>
              <a:t> details for our high performance implementations of a family of </a:t>
            </a:r>
            <a:r>
              <a:rPr lang="en-US" baseline="0" dirty="0" err="1" smtClean="0"/>
              <a:t>Strassen</a:t>
            </a:r>
            <a:r>
              <a:rPr lang="en-US" baseline="0" dirty="0" smtClean="0"/>
              <a:t> algorithms.</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40</a:t>
            </a:fld>
            <a:endParaRPr lang="en-US"/>
          </a:p>
        </p:txBody>
      </p:sp>
    </p:spTree>
    <p:extLst>
      <p:ext uri="{BB962C8B-B14F-4D97-AF65-F5344CB8AC3E}">
        <p14:creationId xmlns:p14="http://schemas.microsoft.com/office/powerpoint/2010/main" val="1032784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general operation for any level </a:t>
            </a:r>
            <a:r>
              <a:rPr lang="en-US" baseline="0" dirty="0" err="1" smtClean="0"/>
              <a:t>Strassen</a:t>
            </a:r>
            <a:r>
              <a:rPr lang="en-US" baseline="0" dirty="0" smtClean="0"/>
              <a:t>.</a:t>
            </a:r>
            <a:endParaRPr lang="en-US" dirty="0" smtClean="0"/>
          </a:p>
          <a:p>
            <a:endParaRPr lang="en-US" dirty="0" smtClean="0"/>
          </a:p>
          <a:p>
            <a:r>
              <a:rPr lang="en-US" dirty="0" smtClean="0"/>
              <a:t>BLIS framework</a:t>
            </a:r>
            <a:r>
              <a:rPr lang="en-US" baseline="0" dirty="0" smtClean="0"/>
              <a:t> </a:t>
            </a:r>
            <a:r>
              <a:rPr lang="en-US" dirty="0" smtClean="0"/>
              <a:t>provides</a:t>
            </a:r>
            <a:r>
              <a:rPr lang="en-US" baseline="0" dirty="0" smtClean="0"/>
              <a:t> three primitive operations for composing DGEMM:</a:t>
            </a:r>
          </a:p>
          <a:p>
            <a:r>
              <a:rPr lang="en-US" baseline="0" dirty="0" smtClean="0"/>
              <a:t>(click)</a:t>
            </a:r>
          </a:p>
          <a:p>
            <a:pPr marL="228600" indent="-228600">
              <a:buAutoNum type="arabicPeriod"/>
            </a:pPr>
            <a:r>
              <a:rPr lang="en-US" baseline="0" dirty="0" smtClean="0"/>
              <a:t>Pack B: C</a:t>
            </a:r>
          </a:p>
          <a:p>
            <a:pPr marL="0" indent="0">
              <a:buNone/>
            </a:pPr>
            <a:r>
              <a:rPr lang="en-US" baseline="0" dirty="0" smtClean="0"/>
              <a:t>(click)</a:t>
            </a:r>
          </a:p>
          <a:p>
            <a:pPr marL="0" indent="0">
              <a:buNone/>
            </a:pPr>
            <a:r>
              <a:rPr lang="en-US" baseline="0" dirty="0" smtClean="0"/>
              <a:t>2. Pack A: C</a:t>
            </a:r>
          </a:p>
          <a:p>
            <a:pPr marL="0" indent="0">
              <a:buNone/>
            </a:pPr>
            <a:r>
              <a:rPr lang="en-US" baseline="0" dirty="0" smtClean="0"/>
              <a:t>(click)</a:t>
            </a:r>
          </a:p>
          <a:p>
            <a:pPr marL="0" indent="0">
              <a:buNone/>
            </a:pPr>
            <a:r>
              <a:rPr lang="en-US" baseline="0" dirty="0" smtClean="0"/>
              <a:t>3. Micro-kernel: assembly</a:t>
            </a:r>
          </a:p>
          <a:p>
            <a:pPr marL="0" indent="0">
              <a:buNone/>
            </a:pPr>
            <a:endParaRPr lang="en-US" baseline="0" dirty="0" smtClean="0"/>
          </a:p>
          <a:p>
            <a:pPr marL="0" indent="0">
              <a:buNone/>
            </a:pPr>
            <a:r>
              <a:rPr lang="en-US" baseline="0" dirty="0" smtClean="0"/>
              <a:t>We </a:t>
            </a:r>
          </a:p>
          <a:p>
            <a:pPr marL="0" indent="0">
              <a:buNone/>
            </a:pPr>
            <a:r>
              <a:rPr lang="en-US" baseline="0" dirty="0" smtClean="0"/>
              <a:t>(click)</a:t>
            </a:r>
          </a:p>
          <a:p>
            <a:pPr marL="228600" indent="-228600">
              <a:buAutoNum type="arabicPeriod"/>
            </a:pPr>
            <a:r>
              <a:rPr lang="en-US" baseline="0" dirty="0" smtClean="0"/>
              <a:t>Adapt Pack B by…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pPr marL="0" indent="0">
              <a:buNone/>
            </a:pPr>
            <a:r>
              <a:rPr lang="en-US" baseline="0" dirty="0" smtClean="0"/>
              <a:t>2. Adapt Pack A by…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pPr marL="0" indent="0">
              <a:buNone/>
            </a:pPr>
            <a:r>
              <a:rPr lang="en-US" baseline="0" dirty="0" smtClean="0"/>
              <a:t>3. Adapt Micro-kernel by…</a:t>
            </a:r>
          </a:p>
          <a:p>
            <a:pPr marL="0" indent="0">
              <a:buNone/>
            </a:pPr>
            <a:endParaRPr lang="en-US" baseline="0" dirty="0" smtClean="0"/>
          </a:p>
          <a:p>
            <a:pPr marL="0" indent="0">
              <a:buNone/>
            </a:pPr>
            <a:r>
              <a:rPr lang="en-US" baseline="0" dirty="0" smtClean="0"/>
              <a:t>To better understand the performance impact of each of these changes, </a:t>
            </a:r>
          </a:p>
          <a:p>
            <a:r>
              <a:rPr lang="en-US" dirty="0" smtClean="0"/>
              <a:t>We implement</a:t>
            </a:r>
            <a:r>
              <a:rPr lang="en-US" baseline="0" dirty="0" smtClean="0"/>
              <a:t> three variations of </a:t>
            </a:r>
            <a:r>
              <a:rPr lang="en-US" baseline="0" dirty="0" err="1" smtClean="0"/>
              <a:t>Strassen</a:t>
            </a:r>
            <a:r>
              <a:rPr lang="en-US" baseline="0" dirty="0" smtClean="0"/>
              <a:t> as a family of </a:t>
            </a:r>
            <a:r>
              <a:rPr lang="en-US" baseline="0" dirty="0" err="1" smtClean="0"/>
              <a:t>Strassen</a:t>
            </a:r>
            <a:r>
              <a:rPr lang="en-US" baseline="0" dirty="0" smtClean="0"/>
              <a:t> implementations.</a:t>
            </a:r>
          </a:p>
          <a:p>
            <a:pPr marL="0" indent="0">
              <a:buNone/>
            </a:pPr>
            <a:endParaRPr lang="en-US" baseline="0" dirty="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41</a:t>
            </a:fld>
            <a:endParaRPr lang="en-US"/>
          </a:p>
        </p:txBody>
      </p:sp>
    </p:spTree>
    <p:extLst>
      <p:ext uri="{BB962C8B-B14F-4D97-AF65-F5344CB8AC3E}">
        <p14:creationId xmlns:p14="http://schemas.microsoft.com/office/powerpoint/2010/main" val="3681225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(To better understand the performance impact of each of these changes, w</a:t>
            </a:r>
            <a:r>
              <a:rPr lang="en-US" dirty="0" smtClean="0"/>
              <a:t>e implement</a:t>
            </a:r>
            <a:r>
              <a:rPr lang="en-US" baseline="0" dirty="0" smtClean="0"/>
              <a:t> three variations of </a:t>
            </a:r>
            <a:r>
              <a:rPr lang="en-US" baseline="0" dirty="0" err="1" smtClean="0"/>
              <a:t>Strassen</a:t>
            </a:r>
            <a:r>
              <a:rPr lang="en-US" baseline="0" dirty="0" smtClean="0"/>
              <a:t> as a family of </a:t>
            </a:r>
            <a:r>
              <a:rPr lang="en-US" baseline="0" dirty="0" err="1" smtClean="0"/>
              <a:t>Strassen</a:t>
            </a:r>
            <a:r>
              <a:rPr lang="en-US" baseline="0" dirty="0" smtClean="0"/>
              <a:t> implementations.)</a:t>
            </a:r>
          </a:p>
          <a:p>
            <a:pPr marL="0" indent="0">
              <a:buNone/>
            </a:pPr>
            <a:endParaRPr lang="en-US" baseline="0" dirty="0" smtClean="0"/>
          </a:p>
          <a:p>
            <a:r>
              <a:rPr lang="en-US" baseline="0" dirty="0" smtClean="0"/>
              <a:t>Depending on which changes of primitive they incorporate, we have three implementations.</a:t>
            </a:r>
          </a:p>
          <a:p>
            <a:endParaRPr lang="en-US" baseline="0" dirty="0" smtClean="0"/>
          </a:p>
          <a:p>
            <a:r>
              <a:rPr lang="en-US" baseline="0" dirty="0" smtClean="0"/>
              <a:t>(click)</a:t>
            </a:r>
          </a:p>
          <a:p>
            <a:r>
              <a:rPr lang="en-US" baseline="0" dirty="0" smtClean="0"/>
              <a:t>For Naïve </a:t>
            </a:r>
            <a:r>
              <a:rPr lang="en-US" baseline="0" dirty="0" err="1" smtClean="0"/>
              <a:t>Strassen</a:t>
            </a:r>
            <a:endParaRPr lang="en-US" baseline="0" dirty="0" smtClean="0"/>
          </a:p>
          <a:p>
            <a:r>
              <a:rPr lang="en-US" baseline="0" dirty="0" smtClean="0"/>
              <a:t>(click)</a:t>
            </a:r>
          </a:p>
          <a:p>
            <a:r>
              <a:rPr lang="en-US" baseline="0" dirty="0" smtClean="0"/>
              <a:t>For AB </a:t>
            </a:r>
            <a:r>
              <a:rPr lang="en-US" baseline="0" dirty="0" err="1" smtClean="0"/>
              <a:t>Strassen</a:t>
            </a:r>
            <a:endParaRPr lang="en-US" baseline="0" dirty="0" smtClean="0"/>
          </a:p>
          <a:p>
            <a:r>
              <a:rPr lang="en-US" baseline="0" dirty="0" smtClean="0"/>
              <a:t>(click)</a:t>
            </a:r>
          </a:p>
          <a:p>
            <a:r>
              <a:rPr lang="en-US" baseline="0" dirty="0" smtClean="0"/>
              <a:t>For ABC </a:t>
            </a:r>
            <a:r>
              <a:rPr lang="en-US" baseline="0" dirty="0" err="1" smtClean="0"/>
              <a:t>Strassen</a:t>
            </a:r>
            <a:endParaRPr lang="en-US" baseline="0" dirty="0" smtClean="0"/>
          </a:p>
          <a:p>
            <a:endParaRPr lang="en-US" baseline="0" dirty="0" smtClean="0"/>
          </a:p>
          <a:p>
            <a:r>
              <a:rPr lang="en-US" baseline="0" dirty="0" smtClean="0"/>
              <a:t>These implementations form a family of </a:t>
            </a:r>
            <a:r>
              <a:rPr lang="en-US" baseline="0" dirty="0" err="1" smtClean="0"/>
              <a:t>Strassen</a:t>
            </a:r>
            <a:r>
              <a:rPr lang="en-US" baseline="0" dirty="0" smtClean="0"/>
              <a:t> implementations.</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42</a:t>
            </a:fld>
            <a:endParaRPr lang="en-US"/>
          </a:p>
        </p:txBody>
      </p:sp>
    </p:spTree>
    <p:extLst>
      <p:ext uri="{BB962C8B-B14F-4D97-AF65-F5344CB8AC3E}">
        <p14:creationId xmlns:p14="http://schemas.microsoft.com/office/powerpoint/2010/main" val="14798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adopt the same</a:t>
            </a:r>
            <a:r>
              <a:rPr lang="en-US" baseline="0" dirty="0" smtClean="0"/>
              <a:t> </a:t>
            </a:r>
            <a:r>
              <a:rPr lang="en-US" dirty="0" err="1" smtClean="0"/>
              <a:t>parallellization</a:t>
            </a:r>
            <a:r>
              <a:rPr lang="en-US" dirty="0" smtClean="0"/>
              <a:t> scheme with the</a:t>
            </a:r>
            <a:r>
              <a:rPr lang="en-US" baseline="0" dirty="0" smtClean="0"/>
              <a:t> </a:t>
            </a:r>
            <a:r>
              <a:rPr lang="en-US" dirty="0" smtClean="0"/>
              <a:t>GEMM</a:t>
            </a:r>
            <a:r>
              <a:rPr lang="en-US" baseline="0" dirty="0" smtClean="0"/>
              <a:t> implementations in BLIS.</a:t>
            </a:r>
          </a:p>
        </p:txBody>
      </p:sp>
      <p:sp>
        <p:nvSpPr>
          <p:cNvPr id="4" name="Slide Number Placeholder 3"/>
          <p:cNvSpPr>
            <a:spLocks noGrp="1"/>
          </p:cNvSpPr>
          <p:nvPr>
            <p:ph type="sldNum" sz="quarter" idx="10"/>
          </p:nvPr>
        </p:nvSpPr>
        <p:spPr/>
        <p:txBody>
          <a:bodyPr/>
          <a:lstStyle/>
          <a:p>
            <a:fld id="{920D3F94-6527-6D4F-A210-183F798DAB96}" type="slidenum">
              <a:rPr lang="en-US" smtClean="0"/>
              <a:t>43</a:t>
            </a:fld>
            <a:endParaRPr lang="en-US"/>
          </a:p>
        </p:txBody>
      </p:sp>
    </p:spTree>
    <p:extLst>
      <p:ext uri="{BB962C8B-B14F-4D97-AF65-F5344CB8AC3E}">
        <p14:creationId xmlns:p14="http://schemas.microsoft.com/office/powerpoint/2010/main" val="3183181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a:t>
            </a:r>
            <a:r>
              <a:rPr lang="en-US" dirty="0" smtClean="0"/>
              <a:t>we give a</a:t>
            </a:r>
            <a:r>
              <a:rPr lang="en-US" baseline="0" dirty="0" smtClean="0"/>
              <a:t> performance model for comparing the different implementations.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Theoretical model allows us to compare and contrast different implementation decisions, </a:t>
            </a:r>
          </a:p>
          <a:p>
            <a:r>
              <a:rPr lang="en-US" baseline="0" dirty="0" smtClean="0"/>
              <a:t>help us with performance debugging.</a:t>
            </a:r>
          </a:p>
          <a:p>
            <a:r>
              <a:rPr lang="en-US" baseline="0" dirty="0" smtClean="0"/>
              <a:t>And select the right implementations.</a:t>
            </a:r>
          </a:p>
        </p:txBody>
      </p:sp>
      <p:sp>
        <p:nvSpPr>
          <p:cNvPr id="4" name="Slide Number Placeholder 3"/>
          <p:cNvSpPr>
            <a:spLocks noGrp="1"/>
          </p:cNvSpPr>
          <p:nvPr>
            <p:ph type="sldNum" sz="quarter" idx="10"/>
          </p:nvPr>
        </p:nvSpPr>
        <p:spPr/>
        <p:txBody>
          <a:bodyPr/>
          <a:lstStyle/>
          <a:p>
            <a:fld id="{920D3F94-6527-6D4F-A210-183F798DAB96}" type="slidenum">
              <a:rPr lang="en-US" smtClean="0"/>
              <a:t>44</a:t>
            </a:fld>
            <a:endParaRPr lang="en-US"/>
          </a:p>
        </p:txBody>
      </p:sp>
    </p:spTree>
    <p:extLst>
      <p:ext uri="{BB962C8B-B14F-4D97-AF65-F5344CB8AC3E}">
        <p14:creationId xmlns:p14="http://schemas.microsoft.com/office/powerpoint/2010/main" val="2559767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a:t>
            </a:r>
            <a:r>
              <a:rPr lang="en-US" baseline="0" dirty="0" smtClean="0"/>
              <a:t> d</a:t>
            </a:r>
            <a:r>
              <a:rPr lang="en-US" dirty="0" smtClean="0"/>
              <a:t>efine the performance metric:</a:t>
            </a:r>
          </a:p>
          <a:p>
            <a:r>
              <a:rPr lang="en-US" dirty="0" smtClean="0"/>
              <a:t>The effective</a:t>
            </a:r>
            <a:r>
              <a:rPr lang="en-US" baseline="0" dirty="0" smtClean="0"/>
              <a:t> GFLOPS is </a:t>
            </a:r>
            <a:r>
              <a:rPr lang="en-US" baseline="0" dirty="0" err="1" smtClean="0"/>
              <a:t>ony</a:t>
            </a:r>
            <a:r>
              <a:rPr lang="en-US" baseline="0" dirty="0" smtClean="0"/>
              <a:t> true GFLOPS for GEMM.</a:t>
            </a:r>
          </a:p>
          <a:p>
            <a:r>
              <a:rPr lang="en-US" baseline="0" dirty="0" err="1" smtClean="0"/>
              <a:t>Strassen</a:t>
            </a:r>
            <a:r>
              <a:rPr lang="en-US" baseline="0" dirty="0" smtClean="0"/>
              <a:t> performs fewer floating point operations.</a:t>
            </a:r>
          </a:p>
          <a:p>
            <a:endParaRPr lang="en-US" baseline="0" dirty="0" smtClean="0"/>
          </a:p>
          <a:p>
            <a:r>
              <a:rPr lang="en-US" baseline="0" dirty="0" smtClean="0"/>
              <a:t>However, this metric allows us to compare all of the algorithms in an inverse-time scale, normalized by the problem size.</a:t>
            </a:r>
          </a:p>
          <a:p>
            <a:endParaRPr lang="en-US" dirty="0" smtClean="0"/>
          </a:p>
          <a:p>
            <a:r>
              <a:rPr lang="en-US" baseline="0" dirty="0" smtClean="0"/>
              <a:t>Our performance model will help us predict</a:t>
            </a:r>
          </a:p>
          <a:p>
            <a:r>
              <a:rPr lang="en-US" baseline="0" dirty="0" smtClean="0"/>
              <a:t>--the execution time T</a:t>
            </a:r>
          </a:p>
          <a:p>
            <a:r>
              <a:rPr lang="en-US" baseline="0" dirty="0" smtClean="0"/>
              <a:t>--the effective GFLOPS of DGEMM and the different implementations of </a:t>
            </a:r>
            <a:r>
              <a:rPr lang="en-US" baseline="0" dirty="0" err="1" smtClean="0"/>
              <a:t>Strassen</a:t>
            </a:r>
            <a:r>
              <a:rPr lang="en-US" baseline="0" dirty="0" smtClean="0"/>
              <a:t>.</a:t>
            </a:r>
          </a:p>
          <a:p>
            <a:endParaRPr lang="en-US" baseline="0" dirty="0" smtClean="0"/>
          </a:p>
          <a:p>
            <a:endParaRPr lang="en-US" baseline="0" dirty="0" smtClean="0"/>
          </a:p>
          <a:p>
            <a:r>
              <a:rPr lang="en-US" baseline="0" dirty="0" smtClean="0"/>
              <a:t>(click)</a:t>
            </a:r>
          </a:p>
          <a:p>
            <a:r>
              <a:rPr lang="en-US" baseline="0" dirty="0" smtClean="0"/>
              <a:t>We break down the total time into two parts: the arithmetic operations and the memory operations.</a:t>
            </a:r>
          </a:p>
          <a:p>
            <a:endParaRPr lang="en-US" baseline="0" dirty="0" smtClean="0"/>
          </a:p>
          <a:p>
            <a:r>
              <a:rPr lang="en-US" baseline="0" dirty="0" smtClean="0"/>
              <a:t>Memory-&gt;packing time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45</a:t>
            </a:fld>
            <a:endParaRPr lang="en-US"/>
          </a:p>
        </p:txBody>
      </p:sp>
    </p:spTree>
    <p:extLst>
      <p:ext uri="{BB962C8B-B14F-4D97-AF65-F5344CB8AC3E}">
        <p14:creationId xmlns:p14="http://schemas.microsoft.com/office/powerpoint/2010/main" val="544573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arithmetic operations, we can decompose into the </a:t>
            </a:r>
            <a:r>
              <a:rPr lang="en-US" dirty="0" err="1" smtClean="0"/>
              <a:t>submatrice</a:t>
            </a:r>
            <a:r>
              <a:rPr lang="en-US" dirty="0" smtClean="0"/>
              <a:t> multiplications and the extra </a:t>
            </a:r>
            <a:r>
              <a:rPr lang="en-US" dirty="0" err="1" smtClean="0"/>
              <a:t>submatrix</a:t>
            </a:r>
            <a:r>
              <a:rPr lang="en-US" dirty="0" smtClean="0"/>
              <a:t> additions of A, B, C.</a:t>
            </a:r>
          </a:p>
          <a:p>
            <a:endParaRPr lang="en-US" dirty="0" smtClean="0"/>
          </a:p>
          <a:p>
            <a:r>
              <a:rPr lang="en-US" dirty="0" smtClean="0"/>
              <a:t>(click)</a:t>
            </a:r>
          </a:p>
          <a:p>
            <a:r>
              <a:rPr lang="en-US" dirty="0" smtClean="0"/>
              <a:t>For DGEMM, there is no extra additions outside the DGEMM interface.</a:t>
            </a:r>
          </a:p>
          <a:p>
            <a:r>
              <a:rPr lang="en-US" dirty="0" smtClean="0"/>
              <a:t>(click)</a:t>
            </a:r>
          </a:p>
          <a:p>
            <a:r>
              <a:rPr lang="en-US" dirty="0" smtClean="0"/>
              <a:t>So the floating point operation number is 2mnk.</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a:t>
            </a:r>
          </a:p>
          <a:p>
            <a:r>
              <a:rPr lang="en-US" dirty="0" smtClean="0"/>
              <a:t>We need to further multiply it by the unit time for one floating point operation,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a:t>
            </a:r>
          </a:p>
          <a:p>
            <a:r>
              <a:rPr lang="en-US" dirty="0" smtClean="0"/>
              <a:t>For one-level </a:t>
            </a:r>
            <a:r>
              <a:rPr lang="en-US" dirty="0" err="1" smtClean="0"/>
              <a:t>Strassen</a:t>
            </a:r>
            <a:r>
              <a:rPr lang="en-US" dirty="0" smtClean="0"/>
              <a:t>:</a:t>
            </a:r>
          </a:p>
          <a:p>
            <a:r>
              <a:rPr lang="en-US" dirty="0" smtClean="0"/>
              <a:t>We have to introduce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a:t>
            </a:r>
          </a:p>
          <a:p>
            <a:r>
              <a:rPr lang="en-US" dirty="0" smtClean="0"/>
              <a:t>Fo</a:t>
            </a:r>
            <a:r>
              <a:rPr lang="en-US" baseline="0" dirty="0" smtClean="0"/>
              <a:t>r instance, 5 extra additions for A are corresponding to the 5 red circles here.</a:t>
            </a:r>
          </a:p>
          <a:p>
            <a:r>
              <a:rPr lang="en-US" baseline="0" dirty="0" smtClean="0"/>
              <a:t>(click)Here is the formula for …Notice the coefficients…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(click)Two-level </a:t>
            </a:r>
            <a:r>
              <a:rPr lang="en-US" dirty="0" err="1" smtClean="0"/>
              <a:t>Strassen</a:t>
            </a:r>
            <a:r>
              <a:rPr lang="en-US" dirty="0" smtClean="0"/>
              <a:t> is almost the same. We introduce …</a:t>
            </a:r>
          </a:p>
          <a:p>
            <a:r>
              <a:rPr lang="en-US" dirty="0" smtClean="0"/>
              <a:t>(click)formula</a:t>
            </a:r>
          </a:p>
          <a:p>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46</a:t>
            </a:fld>
            <a:endParaRPr lang="en-US"/>
          </a:p>
        </p:txBody>
      </p:sp>
    </p:spTree>
    <p:extLst>
      <p:ext uri="{BB962C8B-B14F-4D97-AF65-F5344CB8AC3E}">
        <p14:creationId xmlns:p14="http://schemas.microsoft.com/office/powerpoint/2010/main" val="3488065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Helvetica"/>
                <a:cs typeface="Helvetica"/>
              </a:rPr>
              <a:t>For memory operations,</a:t>
            </a:r>
          </a:p>
          <a:p>
            <a:r>
              <a:rPr lang="en-US" sz="1200" dirty="0" smtClean="0">
                <a:latin typeface="Helvetica"/>
                <a:cs typeface="Helvetica"/>
              </a:rPr>
              <a:t>(click)</a:t>
            </a:r>
          </a:p>
          <a:p>
            <a:r>
              <a:rPr lang="en-US" sz="1200" dirty="0" smtClean="0">
                <a:latin typeface="Helvetica"/>
                <a:cs typeface="Helvetica"/>
              </a:rPr>
              <a:t>We have the assumptions:</a:t>
            </a:r>
          </a:p>
          <a:p>
            <a:r>
              <a:rPr lang="en-US" sz="1200" dirty="0" smtClean="0">
                <a:latin typeface="Helvetica"/>
                <a:cs typeface="Helvetica"/>
              </a:rPr>
              <a:t>1. Architecture has a modern memory hierarchy with</a:t>
            </a:r>
            <a:r>
              <a:rPr lang="en-US" sz="1200" baseline="0" dirty="0" smtClean="0">
                <a:latin typeface="Helvetica"/>
                <a:cs typeface="Helvetica"/>
              </a:rPr>
              <a:t> </a:t>
            </a:r>
            <a:r>
              <a:rPr lang="en-US" sz="1200" dirty="0" smtClean="0">
                <a:latin typeface="Helvetica"/>
                <a:cs typeface="Helvetica"/>
              </a:rPr>
              <a:t>fast caches and slow main memory;</a:t>
            </a:r>
          </a:p>
          <a:p>
            <a:r>
              <a:rPr lang="en-US" sz="1200" dirty="0" smtClean="0">
                <a:latin typeface="Helvetica"/>
                <a:cs typeface="Helvetica"/>
              </a:rPr>
              <a:t>2. read/write</a:t>
            </a:r>
            <a:r>
              <a:rPr lang="en-US" sz="1200" baseline="0" dirty="0" smtClean="0">
                <a:latin typeface="Helvetica"/>
                <a:cs typeface="Helvetica"/>
              </a:rPr>
              <a:t> </a:t>
            </a:r>
            <a:r>
              <a:rPr lang="en-US" sz="1200" dirty="0" smtClean="0">
                <a:latin typeface="Helvetica"/>
                <a:cs typeface="Helvetica"/>
              </a:rPr>
              <a:t>fast caches can</a:t>
            </a:r>
            <a:r>
              <a:rPr lang="en-US" sz="1200" baseline="0" dirty="0" smtClean="0">
                <a:latin typeface="Helvetica"/>
                <a:cs typeface="Helvetica"/>
              </a:rPr>
              <a:t> be</a:t>
            </a:r>
            <a:r>
              <a:rPr lang="en-US" sz="1200" dirty="0" smtClean="0">
                <a:latin typeface="Helvetica"/>
                <a:cs typeface="Helvetica"/>
              </a:rPr>
              <a:t> overlapped with computations.</a:t>
            </a:r>
          </a:p>
          <a:p>
            <a:endParaRPr lang="en-US" sz="1200" dirty="0" smtClean="0">
              <a:latin typeface="Helvetica"/>
              <a:cs typeface="Helvetica"/>
            </a:endParaRPr>
          </a:p>
          <a:p>
            <a:r>
              <a:rPr lang="en-US" sz="1200" dirty="0" smtClean="0">
                <a:latin typeface="Helvetica"/>
                <a:cs typeface="Helvetica"/>
              </a:rPr>
              <a:t>Based on the assumptions, the dominant parts of the memory operations are</a:t>
            </a:r>
            <a:r>
              <a:rPr lang="en-US" sz="1200" baseline="0" dirty="0" smtClean="0">
                <a:latin typeface="Helvetica"/>
                <a:cs typeface="Helvetica"/>
              </a:rPr>
              <a:t> 3 parts:</a:t>
            </a:r>
            <a:endParaRPr lang="en-US" sz="1200"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(click)</a:t>
            </a:r>
          </a:p>
          <a:p>
            <a:r>
              <a:rPr lang="en-US" sz="1200" dirty="0" smtClean="0">
                <a:latin typeface="Helvetica"/>
                <a:cs typeface="Helvetica"/>
              </a:rPr>
              <a:t>1. Memory Packing in DGEMM</a:t>
            </a:r>
            <a:r>
              <a:rPr lang="en-US" sz="1200" baseline="0" dirty="0" smtClean="0">
                <a:latin typeface="Helvetica"/>
                <a:cs typeface="Helvetica"/>
              </a:rPr>
              <a:t> or the </a:t>
            </a:r>
            <a:r>
              <a:rPr lang="en-US" sz="1200" dirty="0" smtClean="0">
                <a:latin typeface="Helvetica"/>
                <a:cs typeface="Helvetica"/>
              </a:rPr>
              <a:t>adapted</a:t>
            </a:r>
            <a:r>
              <a:rPr lang="en-US" sz="1200" baseline="0" dirty="0" smtClean="0">
                <a:latin typeface="Helvetica"/>
                <a:cs typeface="Helvetica"/>
              </a:rPr>
              <a:t> general operation</a:t>
            </a:r>
            <a:r>
              <a:rPr lang="en-US" sz="1200" dirty="0" smtClean="0">
                <a:latin typeface="Helvetica"/>
                <a:cs typeface="Helvetica"/>
              </a:rPr>
              <a:t> routine: A \times, B \times</a:t>
            </a:r>
          </a:p>
          <a:p>
            <a:r>
              <a:rPr lang="en-US" sz="1200" dirty="0" smtClean="0">
                <a:latin typeface="Helvetica"/>
                <a:cs typeface="Helvetica"/>
              </a:rPr>
              <a:t>2. Reading/writing </a:t>
            </a:r>
            <a:r>
              <a:rPr lang="en-US" sz="1200" dirty="0" err="1" smtClean="0">
                <a:latin typeface="Helvetica"/>
                <a:cs typeface="Helvetica"/>
              </a:rPr>
              <a:t>submatrices</a:t>
            </a:r>
            <a:r>
              <a:rPr lang="en-US" sz="1200" dirty="0" smtClean="0">
                <a:latin typeface="Helvetica"/>
                <a:cs typeface="Helvetica"/>
              </a:rPr>
              <a:t> of C inside</a:t>
            </a:r>
            <a:r>
              <a:rPr lang="en-US" sz="1200" baseline="0" dirty="0" smtClean="0">
                <a:latin typeface="Helvetica"/>
                <a:cs typeface="Helvetica"/>
              </a:rPr>
              <a:t> the </a:t>
            </a:r>
            <a:r>
              <a:rPr lang="en-US" sz="1200" dirty="0" smtClean="0">
                <a:latin typeface="Helvetica"/>
                <a:cs typeface="Helvetica"/>
              </a:rPr>
              <a:t>adapted routine: C \times</a:t>
            </a:r>
          </a:p>
          <a:p>
            <a:r>
              <a:rPr lang="en-US" sz="1200" dirty="0" smtClean="0">
                <a:latin typeface="Helvetica"/>
                <a:cs typeface="Helvetica"/>
              </a:rPr>
              <a:t>3. Reading/writing of the temporary buffer that are part of Naïve </a:t>
            </a:r>
            <a:r>
              <a:rPr lang="en-US" sz="1200" dirty="0" err="1" smtClean="0">
                <a:latin typeface="Helvetica"/>
                <a:cs typeface="Helvetica"/>
              </a:rPr>
              <a:t>Strassen</a:t>
            </a:r>
            <a:r>
              <a:rPr lang="en-US" sz="1200" dirty="0" smtClean="0">
                <a:latin typeface="Helvetica"/>
                <a:cs typeface="Helvetica"/>
              </a:rPr>
              <a:t> and AB </a:t>
            </a:r>
            <a:r>
              <a:rPr lang="en-US" sz="1200" dirty="0" err="1" smtClean="0">
                <a:latin typeface="Helvetica"/>
                <a:cs typeface="Helvetica"/>
              </a:rPr>
              <a:t>Strassen</a:t>
            </a:r>
            <a:r>
              <a:rPr lang="en-US" sz="1200" dirty="0" smtClean="0">
                <a:latin typeface="Helvetica"/>
                <a:cs typeface="Helvetica"/>
              </a:rPr>
              <a:t>,</a:t>
            </a:r>
            <a:r>
              <a:rPr lang="en-US" sz="1200" baseline="0" dirty="0" smtClean="0">
                <a:latin typeface="Helvetica"/>
                <a:cs typeface="Helvetica"/>
              </a:rPr>
              <a:t> outside the adapted routine: A plus, B plus, C plus</a:t>
            </a:r>
          </a:p>
          <a:p>
            <a:endParaRPr lang="en-US" sz="1200" baseline="0" dirty="0" smtClean="0">
              <a:latin typeface="Helvetica"/>
              <a:cs typeface="Helvetica"/>
            </a:endParaRPr>
          </a:p>
          <a:p>
            <a:r>
              <a:rPr lang="en-US" sz="1200" baseline="0" dirty="0" smtClean="0">
                <a:latin typeface="Helvetica"/>
                <a:cs typeface="Helvetica"/>
              </a:rPr>
              <a:t>(click)</a:t>
            </a:r>
          </a:p>
          <a:p>
            <a:r>
              <a:rPr lang="en-US" sz="1200" baseline="0" dirty="0" smtClean="0">
                <a:latin typeface="Helvetica"/>
                <a:cs typeface="Helvetica"/>
              </a:rPr>
              <a:t>Here we give the formula to compute the time for memory operations. Each item needs to be multiplied by a coefficient.</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47</a:t>
            </a:fld>
            <a:endParaRPr lang="en-US"/>
          </a:p>
        </p:txBody>
      </p:sp>
    </p:spTree>
    <p:extLst>
      <p:ext uri="{BB962C8B-B14F-4D97-AF65-F5344CB8AC3E}">
        <p14:creationId xmlns:p14="http://schemas.microsoft.com/office/powerpoint/2010/main" val="2339533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dive into the details.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DGEMM only involves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--m</a:t>
            </a:r>
            <a:r>
              <a:rPr lang="en-US" sz="1200" dirty="0" smtClean="0"/>
              <a:t>emory packing: 1</a:t>
            </a:r>
            <a:r>
              <a:rPr lang="en-US" sz="1200" baseline="30000" dirty="0" smtClean="0"/>
              <a:t>st</a:t>
            </a:r>
            <a:r>
              <a:rPr lang="en-US" sz="1200" baseline="0" dirty="0" smtClean="0"/>
              <a:t> and 2</a:t>
            </a:r>
            <a:r>
              <a:rPr lang="en-US" sz="1200" baseline="30000" dirty="0" smtClean="0"/>
              <a:t>nd</a:t>
            </a:r>
            <a:r>
              <a:rPr lang="en-US" sz="1200" baseline="0" dirty="0" smtClean="0"/>
              <a:t> item.</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t>
            </a:r>
            <a:r>
              <a:rPr lang="en-US" sz="1200" dirty="0" smtClean="0"/>
              <a:t>Updating of </a:t>
            </a:r>
            <a:r>
              <a:rPr lang="en-US" sz="1200" dirty="0" err="1" smtClean="0"/>
              <a:t>submatrices</a:t>
            </a:r>
            <a:r>
              <a:rPr lang="en-US" sz="1200" dirty="0" smtClean="0"/>
              <a:t> of C: 3</a:t>
            </a:r>
            <a:r>
              <a:rPr lang="en-US" sz="1200" baseline="30000" dirty="0" smtClean="0"/>
              <a:t>rd</a:t>
            </a:r>
            <a:r>
              <a:rPr lang="en-US" sz="1200" baseline="0" dirty="0" smtClean="0"/>
              <a:t> item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Further multiplied by </a:t>
            </a:r>
            <a:r>
              <a:rPr lang="en-US" sz="1200" baseline="0" dirty="0" err="1" smtClean="0"/>
              <a:t>tau_b</a:t>
            </a:r>
            <a:r>
              <a:rPr lang="en-US" sz="1200"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Bandwidth</a:t>
            </a:r>
            <a:r>
              <a:rPr lang="en-US" baseline="0" dirty="0" smtClean="0"/>
              <a:t>:</a:t>
            </a:r>
            <a:r>
              <a:rPr lang="en-US" sz="1200" baseline="0" dirty="0" smtClean="0">
                <a:solidFill>
                  <a:srgbClr val="FF0000"/>
                </a:solidFill>
                <a:latin typeface="Helvetica"/>
                <a:cs typeface="Helvetica"/>
              </a:rPr>
              <a:t> </a:t>
            </a:r>
            <a:r>
              <a:rPr lang="en-US" sz="1200" dirty="0" smtClean="0">
                <a:solidFill>
                  <a:srgbClr val="FF0000"/>
                </a:solidFill>
                <a:latin typeface="Helvetica"/>
                <a:cs typeface="Helvetica"/>
              </a:rPr>
              <a:t>the amortized time for</a:t>
            </a:r>
            <a:r>
              <a:rPr lang="en-US" sz="1200" baseline="0" dirty="0" smtClean="0">
                <a:solidFill>
                  <a:srgbClr val="FF0000"/>
                </a:solidFill>
                <a:latin typeface="Helvetica"/>
                <a:cs typeface="Helvetica"/>
              </a:rPr>
              <a:t> </a:t>
            </a:r>
            <a:r>
              <a:rPr lang="en-US" sz="1200" dirty="0" smtClean="0">
                <a:solidFill>
                  <a:srgbClr val="FF0000"/>
                </a:solidFill>
                <a:latin typeface="Helvetica"/>
                <a:cs typeface="Helvetica"/>
              </a:rPr>
              <a:t>one double precision floating point number to move from slow</a:t>
            </a:r>
            <a:r>
              <a:rPr lang="en-US" sz="1200" baseline="0" dirty="0" smtClean="0">
                <a:solidFill>
                  <a:srgbClr val="FF0000"/>
                </a:solidFill>
                <a:latin typeface="Helvetica"/>
                <a:cs typeface="Helvetica"/>
              </a:rPr>
              <a:t> memory</a:t>
            </a:r>
            <a:r>
              <a:rPr lang="en-US" sz="1200" dirty="0" smtClean="0">
                <a:solidFill>
                  <a:srgbClr val="FF0000"/>
                </a:solidFill>
                <a:latin typeface="Helvetica"/>
                <a:cs typeface="Helvetica"/>
              </a:rPr>
              <a:t> to fast cache.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Helvetica"/>
                <a:cs typeface="Helvetica"/>
              </a:rPr>
              <a:t>(click)</a:t>
            </a:r>
          </a:p>
          <a:p>
            <a:r>
              <a:rPr lang="en-US" b="1" baseline="0" dirty="0" smtClean="0"/>
              <a:t>Lambda</a:t>
            </a:r>
            <a:r>
              <a:rPr lang="en-US" baseline="0" dirty="0" smtClean="0"/>
              <a:t>: prefetching, since we use software prefetching instructions to preload C matrix  into the cache.</a:t>
            </a:r>
          </a:p>
          <a:p>
            <a:r>
              <a:rPr lang="en-US" baseline="0" dirty="0" smtClean="0"/>
              <a:t>(click)</a:t>
            </a:r>
          </a:p>
          <a:p>
            <a:r>
              <a:rPr lang="en-US" baseline="0" dirty="0" smtClean="0"/>
              <a:t>2. The different implementations of one-level </a:t>
            </a:r>
            <a:r>
              <a:rPr lang="en-US" baseline="0" dirty="0" err="1" smtClean="0"/>
              <a:t>Strassen</a:t>
            </a:r>
            <a:r>
              <a:rPr lang="en-US" baseline="0" dirty="0" smtClean="0"/>
              <a:t> are modeled with the equations here:</a:t>
            </a:r>
          </a:p>
          <a:p>
            <a:r>
              <a:rPr lang="en-US" baseline="0" dirty="0" smtClean="0"/>
              <a:t>(click)</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step function here indicates that the performance curve will have “Periodical Spikes”</a:t>
            </a:r>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48</a:t>
            </a:fld>
            <a:endParaRPr lang="en-US"/>
          </a:p>
        </p:txBody>
      </p:sp>
    </p:spTree>
    <p:extLst>
      <p:ext uri="{BB962C8B-B14F-4D97-AF65-F5344CB8AC3E}">
        <p14:creationId xmlns:p14="http://schemas.microsoft.com/office/powerpoint/2010/main" val="2339533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Comparing ABC </a:t>
            </a:r>
            <a:r>
              <a:rPr lang="en-US" baseline="0" dirty="0" err="1" smtClean="0"/>
              <a:t>Strassen</a:t>
            </a:r>
            <a:r>
              <a:rPr lang="en-US" baseline="0" dirty="0" smtClean="0"/>
              <a:t> with AB </a:t>
            </a:r>
            <a:r>
              <a:rPr lang="en-US" baseline="0" dirty="0" err="1" smtClean="0"/>
              <a:t>Strassen</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ABC </a:t>
            </a:r>
            <a:r>
              <a:rPr lang="en-US" baseline="0" dirty="0" err="1" smtClean="0"/>
              <a:t>Strassen</a:t>
            </a:r>
            <a:r>
              <a:rPr lang="en-US" baseline="0" dirty="0" smtClean="0"/>
              <a:t> avoids storing the intermediate matrix product M, since M resides in the register: it doesn’t have (36\</a:t>
            </a:r>
            <a:r>
              <a:rPr lang="en-US" baseline="0" dirty="0" err="1" smtClean="0"/>
              <a:t>cdot</a:t>
            </a:r>
            <a:r>
              <a:rPr lang="en-US" baseline="0" dirty="0" smtClean="0"/>
              <a:t>) term.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However, ABC </a:t>
            </a:r>
            <a:r>
              <a:rPr lang="en-US" baseline="0" dirty="0" err="1" smtClean="0"/>
              <a:t>Strassen</a:t>
            </a:r>
            <a:r>
              <a:rPr lang="en-US" baseline="0" dirty="0" smtClean="0"/>
              <a:t> increases the number of updating </a:t>
            </a:r>
            <a:r>
              <a:rPr lang="en-US" baseline="0" dirty="0" err="1" smtClean="0"/>
              <a:t>submatrices</a:t>
            </a:r>
            <a:r>
              <a:rPr lang="en-US" baseline="0" dirty="0" smtClean="0"/>
              <a:t> of C: the coefficient 12 is larger than 7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when k is small, (36\</a:t>
            </a:r>
            <a:r>
              <a:rPr lang="en-US" baseline="0" dirty="0" err="1" smtClean="0"/>
              <a:t>cdot</a:t>
            </a:r>
            <a:r>
              <a:rPr lang="en-US" baseline="0" dirty="0" smtClean="0"/>
              <a:t>) term is the dominant part, ABC </a:t>
            </a:r>
            <a:r>
              <a:rPr lang="en-US" baseline="0" dirty="0" err="1" smtClean="0"/>
              <a:t>Strassen</a:t>
            </a:r>
            <a:r>
              <a:rPr lang="en-US" baseline="0" dirty="0" smtClean="0"/>
              <a:t> performs better;</a:t>
            </a:r>
          </a:p>
          <a:p>
            <a:r>
              <a:rPr lang="en-US" baseline="0" dirty="0" smtClean="0"/>
              <a:t>when k is large, (12 term) is the dominant part, AB </a:t>
            </a:r>
            <a:r>
              <a:rPr lang="en-US" baseline="0" dirty="0" err="1" smtClean="0"/>
              <a:t>Strassen</a:t>
            </a:r>
            <a:r>
              <a:rPr lang="en-US" baseline="0" dirty="0" smtClean="0"/>
              <a:t> performs better.</a:t>
            </a:r>
          </a:p>
          <a:p>
            <a:endParaRPr lang="en-US" baseline="0" dirty="0" smtClean="0"/>
          </a:p>
          <a:p>
            <a:r>
              <a:rPr lang="en-US" baseline="0" dirty="0" smtClean="0"/>
              <a:t>(click)</a:t>
            </a:r>
          </a:p>
          <a:p>
            <a:r>
              <a:rPr lang="en-US" baseline="0" dirty="0" smtClean="0"/>
              <a:t>The modeling for two-level </a:t>
            </a:r>
            <a:r>
              <a:rPr lang="en-US" baseline="0" dirty="0" err="1" smtClean="0"/>
              <a:t>Strassen</a:t>
            </a:r>
            <a:r>
              <a:rPr lang="en-US" baseline="0" dirty="0" smtClean="0"/>
              <a:t> is quite similar.</a:t>
            </a:r>
          </a:p>
          <a:p>
            <a:r>
              <a:rPr lang="en-US" baseline="0" dirty="0" smtClean="0"/>
              <a:t>The </a:t>
            </a:r>
            <a:r>
              <a:rPr lang="en-US" baseline="0" dirty="0" err="1" smtClean="0"/>
              <a:t>submatrix</a:t>
            </a:r>
            <a:r>
              <a:rPr lang="en-US" baseline="0" dirty="0" smtClean="0"/>
              <a:t> size is m/4, n/4, k/4.</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49</a:t>
            </a:fld>
            <a:endParaRPr lang="en-US"/>
          </a:p>
        </p:txBody>
      </p:sp>
    </p:spTree>
    <p:extLst>
      <p:ext uri="{BB962C8B-B14F-4D97-AF65-F5344CB8AC3E}">
        <p14:creationId xmlns:p14="http://schemas.microsoft.com/office/powerpoint/2010/main" val="233953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People may be concerned about the numerical</a:t>
            </a:r>
            <a:r>
              <a:rPr lang="en-US" baseline="0" dirty="0" smtClean="0"/>
              <a:t> stability of </a:t>
            </a:r>
            <a:r>
              <a:rPr lang="en-US" baseline="0" dirty="0" err="1" smtClean="0"/>
              <a:t>Strassen’s</a:t>
            </a:r>
            <a:r>
              <a:rPr lang="en-US" baseline="0" dirty="0" smtClean="0"/>
              <a:t> </a:t>
            </a:r>
            <a:r>
              <a:rPr lang="en-US" baseline="0" dirty="0" err="1" smtClean="0"/>
              <a:t>aglorithm</a:t>
            </a:r>
            <a:r>
              <a:rPr lang="en-US" baseline="0" dirty="0" smtClean="0"/>
              <a:t>, because with the matrix subtraction here, the catastrophic cancellation may happen.</a:t>
            </a:r>
          </a:p>
          <a:p>
            <a:pPr marL="0" indent="0">
              <a:buNone/>
            </a:pPr>
            <a:endParaRPr lang="en-US" baseline="0" dirty="0" smtClean="0"/>
          </a:p>
          <a:p>
            <a:pPr marL="0" indent="0">
              <a:buNone/>
            </a:pPr>
            <a:r>
              <a:rPr lang="en-US" baseline="0" dirty="0" smtClean="0"/>
              <a:t>Recent </a:t>
            </a:r>
            <a:r>
              <a:rPr lang="en-US" dirty="0" smtClean="0"/>
              <a:t>research</a:t>
            </a:r>
            <a:r>
              <a:rPr lang="en-US" baseline="0" dirty="0" smtClean="0"/>
              <a:t> </a:t>
            </a:r>
            <a:r>
              <a:rPr lang="en-US" dirty="0" smtClean="0"/>
              <a:t>reveals that </a:t>
            </a:r>
            <a:r>
              <a:rPr lang="en-US" dirty="0" err="1" smtClean="0"/>
              <a:t>Strassen</a:t>
            </a:r>
            <a:r>
              <a:rPr lang="en-US" baseline="0" dirty="0" smtClean="0"/>
              <a:t> algorithm is not that numerical unstable.</a:t>
            </a:r>
          </a:p>
          <a:p>
            <a:pPr marL="0" indent="0">
              <a:buNone/>
            </a:pPr>
            <a:endParaRPr lang="en-US" dirty="0" smtClean="0"/>
          </a:p>
          <a:p>
            <a:pPr marL="0" indent="0">
              <a:buNone/>
            </a:pPr>
            <a:r>
              <a:rPr lang="en-US" dirty="0" smtClean="0"/>
              <a:t>numerical stability will only degrade a little if we only incorporate a few levels of recursions,</a:t>
            </a:r>
            <a:endParaRPr lang="en-US" baseline="0" dirty="0" smtClean="0"/>
          </a:p>
          <a:p>
            <a:pPr marL="0" indent="0">
              <a:buNone/>
            </a:pPr>
            <a:r>
              <a:rPr lang="en-US" baseline="0" dirty="0" smtClean="0"/>
              <a:t>and the matrix itself has some structure patterns.</a:t>
            </a:r>
          </a:p>
          <a:p>
            <a:pPr marL="0" indent="0">
              <a:buNone/>
            </a:pPr>
            <a:r>
              <a:rPr lang="en-US" baseline="0" dirty="0" smtClean="0"/>
              <a:t>These patterns are actually </a:t>
            </a:r>
            <a:r>
              <a:rPr lang="en-US" u="sng" baseline="0" dirty="0" smtClean="0"/>
              <a:t>common</a:t>
            </a:r>
            <a:r>
              <a:rPr lang="en-US" baseline="0" dirty="0" smtClean="0"/>
              <a:t> in the real-world applications.</a:t>
            </a:r>
          </a:p>
          <a:p>
            <a:pPr marL="0" indent="0">
              <a:buNone/>
            </a:pPr>
            <a:endParaRPr lang="en-US" baseline="0" dirty="0" smtClean="0"/>
          </a:p>
          <a:p>
            <a:pPr marL="0" indent="0">
              <a:buNone/>
            </a:pPr>
            <a:r>
              <a:rPr lang="en-US" baseline="0" dirty="0" smtClean="0"/>
              <a:t>This is beyond the range of my talk. </a:t>
            </a:r>
          </a:p>
          <a:p>
            <a:pPr marL="0" indent="0">
              <a:buNone/>
            </a:pPr>
            <a:endParaRPr lang="en-US" baseline="0" dirty="0" smtClean="0"/>
          </a:p>
          <a:p>
            <a:pPr marL="0" indent="0">
              <a:buNone/>
            </a:pPr>
            <a:r>
              <a:rPr lang="en-US" baseline="0" dirty="0" smtClean="0"/>
              <a:t>The important point of this slide is to show the huge impacts for using </a:t>
            </a:r>
            <a:r>
              <a:rPr lang="en-US" baseline="0" dirty="0" err="1" smtClean="0"/>
              <a:t>Strassen</a:t>
            </a:r>
            <a:r>
              <a:rPr lang="en-US" baseline="0" dirty="0" smtClean="0"/>
              <a:t> algorithm to accelerate matrix multiplication.</a:t>
            </a:r>
          </a:p>
        </p:txBody>
      </p:sp>
      <p:sp>
        <p:nvSpPr>
          <p:cNvPr id="4" name="Slide Number Placeholder 3"/>
          <p:cNvSpPr>
            <a:spLocks noGrp="1"/>
          </p:cNvSpPr>
          <p:nvPr>
            <p:ph type="sldNum" sz="quarter" idx="10"/>
          </p:nvPr>
        </p:nvSpPr>
        <p:spPr/>
        <p:txBody>
          <a:bodyPr/>
          <a:lstStyle/>
          <a:p>
            <a:fld id="{920D3F94-6527-6D4F-A210-183F798DAB96}" type="slidenum">
              <a:rPr lang="en-US" smtClean="0"/>
              <a:t>5</a:t>
            </a:fld>
            <a:endParaRPr lang="en-US"/>
          </a:p>
        </p:txBody>
      </p:sp>
    </p:spTree>
    <p:extLst>
      <p:ext uri="{BB962C8B-B14F-4D97-AF65-F5344CB8AC3E}">
        <p14:creationId xmlns:p14="http://schemas.microsoft.com/office/powerpoint/2010/main" val="746236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a look at …</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50</a:t>
            </a:fld>
            <a:endParaRPr lang="en-US"/>
          </a:p>
        </p:txBody>
      </p:sp>
    </p:spTree>
    <p:extLst>
      <p:ext uri="{BB962C8B-B14F-4D97-AF65-F5344CB8AC3E}">
        <p14:creationId xmlns:p14="http://schemas.microsoft.com/office/powerpoint/2010/main" val="604270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observations</a:t>
            </a:r>
            <a:r>
              <a:rPr lang="en-US" baseline="0" dirty="0" smtClean="0"/>
              <a:t> for square matrices.</a:t>
            </a:r>
          </a:p>
          <a:p>
            <a:endParaRPr lang="en-US" dirty="0" smtClean="0"/>
          </a:p>
          <a:p>
            <a:r>
              <a:rPr lang="en-US" dirty="0" smtClean="0"/>
              <a:t>Left: modeled performance</a:t>
            </a:r>
          </a:p>
          <a:p>
            <a:r>
              <a:rPr lang="en-US" dirty="0" smtClean="0"/>
              <a:t>Right: actual</a:t>
            </a:r>
            <a:r>
              <a:rPr lang="en-US" baseline="0" dirty="0" smtClean="0"/>
              <a:t> performance</a:t>
            </a:r>
            <a:endParaRPr lang="en-US" dirty="0" smtClean="0"/>
          </a:p>
          <a:p>
            <a:endParaRPr lang="en-US" dirty="0" smtClean="0"/>
          </a:p>
          <a:p>
            <a:r>
              <a:rPr lang="en-US" altLang="zh-CN" dirty="0" smtClean="0"/>
              <a:t>For both graphs,</a:t>
            </a:r>
            <a:endParaRPr lang="en-US" dirty="0" smtClean="0"/>
          </a:p>
          <a:p>
            <a:r>
              <a:rPr lang="en-US" dirty="0" smtClean="0"/>
              <a:t>1.</a:t>
            </a:r>
            <a:r>
              <a:rPr lang="en-US" baseline="0" dirty="0" smtClean="0"/>
              <a:t> </a:t>
            </a:r>
            <a:r>
              <a:rPr lang="en-US" dirty="0" smtClean="0"/>
              <a:t>X-axis: problem size for square</a:t>
            </a:r>
            <a:r>
              <a:rPr lang="en-US" baseline="0" dirty="0" smtClean="0"/>
              <a:t> matrix;</a:t>
            </a:r>
            <a:endParaRPr lang="en-US" dirty="0" smtClean="0"/>
          </a:p>
          <a:p>
            <a:r>
              <a:rPr lang="en-US" dirty="0" smtClean="0"/>
              <a:t>2. Y-axis: the effective GFLOPS;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Y-axis ranges from 20-32: make the performance graph more readable.  --zoom-in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4. 28.32: theoretical peak performance</a:t>
            </a:r>
          </a:p>
          <a:p>
            <a:endParaRPr lang="en-US" baseline="0" dirty="0" smtClean="0"/>
          </a:p>
          <a:p>
            <a:r>
              <a:rPr lang="en-US" baseline="0" dirty="0" smtClean="0"/>
              <a:t>For the actual performance, we have two curves here:</a:t>
            </a:r>
          </a:p>
          <a:p>
            <a:pPr marL="228600" indent="-228600">
              <a:buAutoNum type="arabicPeriod"/>
            </a:pPr>
            <a:r>
              <a:rPr lang="en-US" baseline="0" dirty="0" smtClean="0"/>
              <a:t>the solid black line: M</a:t>
            </a:r>
            <a:r>
              <a:rPr lang="en-US" altLang="zh-CN" baseline="0" dirty="0" smtClean="0"/>
              <a:t>KL DGEMM</a:t>
            </a:r>
            <a:endParaRPr lang="en-US" baseline="0" dirty="0" smtClean="0"/>
          </a:p>
          <a:p>
            <a:pPr marL="0" indent="0">
              <a:buNone/>
            </a:pPr>
            <a:r>
              <a:rPr lang="en-US" baseline="0" dirty="0" smtClean="0"/>
              <a:t>MKL: Intel implementations of BLAS interface;</a:t>
            </a:r>
          </a:p>
          <a:p>
            <a:pPr marL="0" indent="0">
              <a:buNone/>
            </a:pPr>
            <a:r>
              <a:rPr lang="en-US" baseline="0" dirty="0" smtClean="0"/>
              <a:t>MKL </a:t>
            </a:r>
            <a:r>
              <a:rPr lang="en-US" altLang="zh-CN" baseline="0" dirty="0" smtClean="0"/>
              <a:t>DGEMM:</a:t>
            </a:r>
            <a:r>
              <a:rPr lang="en-US" baseline="0" dirty="0" smtClean="0"/>
              <a:t> represents the state-of-the-art GEMM performance on Intel processors.</a:t>
            </a:r>
          </a:p>
          <a:p>
            <a:r>
              <a:rPr lang="en-US" baseline="0" dirty="0" smtClean="0"/>
              <a:t>2. The dashed black line: BLIS DGEMM</a:t>
            </a:r>
          </a:p>
          <a:p>
            <a:r>
              <a:rPr lang="en-US" baseline="0" dirty="0" smtClean="0"/>
              <a:t>this is our baseline.</a:t>
            </a:r>
          </a:p>
          <a:p>
            <a:endParaRPr lang="en-US" baseline="0" dirty="0" smtClean="0"/>
          </a:p>
          <a:p>
            <a:r>
              <a:rPr lang="en-US" baseline="0" dirty="0" smtClean="0"/>
              <a:t>Period spikes</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51</a:t>
            </a:fld>
            <a:endParaRPr lang="en-US"/>
          </a:p>
        </p:txBody>
      </p:sp>
    </p:spTree>
    <p:extLst>
      <p:ext uri="{BB962C8B-B14F-4D97-AF65-F5344CB8AC3E}">
        <p14:creationId xmlns:p14="http://schemas.microsoft.com/office/powerpoint/2010/main" val="1659538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blue dashed line represents the performance of one-level Naïve</a:t>
            </a:r>
            <a:r>
              <a:rPr lang="en-US" baseline="0" dirty="0" smtClean="0"/>
              <a:t> implementation for </a:t>
            </a:r>
            <a:r>
              <a:rPr lang="en-US" baseline="0" dirty="0" err="1" smtClean="0"/>
              <a:t>Strassen</a:t>
            </a:r>
            <a:r>
              <a:rPr lang="en-US" baseline="0" dirty="0" smtClean="0"/>
              <a:t> algorithm.</a:t>
            </a:r>
          </a:p>
          <a:p>
            <a:endParaRPr lang="en-US" baseline="0" dirty="0" smtClean="0"/>
          </a:p>
          <a:p>
            <a:r>
              <a:rPr lang="en-US" baseline="0" dirty="0" smtClean="0"/>
              <a:t>Outperform point: 2500</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52</a:t>
            </a:fld>
            <a:endParaRPr lang="en-US"/>
          </a:p>
        </p:txBody>
      </p:sp>
    </p:spTree>
    <p:extLst>
      <p:ext uri="{BB962C8B-B14F-4D97-AF65-F5344CB8AC3E}">
        <p14:creationId xmlns:p14="http://schemas.microsoft.com/office/powerpoint/2010/main" val="328283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solid blue line:</a:t>
            </a:r>
            <a:r>
              <a:rPr lang="en-US" baseline="0" dirty="0" smtClean="0"/>
              <a:t> </a:t>
            </a:r>
            <a:r>
              <a:rPr lang="en-US" dirty="0" smtClean="0"/>
              <a:t>ABC </a:t>
            </a:r>
            <a:r>
              <a:rPr lang="en-US" dirty="0" err="1" smtClean="0"/>
              <a:t>Strassen</a:t>
            </a:r>
            <a:endParaRPr lang="en-US" dirty="0" smtClean="0"/>
          </a:p>
          <a:p>
            <a:endParaRPr lang="en-US" dirty="0" smtClean="0"/>
          </a:p>
          <a:p>
            <a:endParaRPr lang="en-US" dirty="0" smtClean="0"/>
          </a:p>
          <a:p>
            <a:r>
              <a:rPr lang="en-US" dirty="0" smtClean="0"/>
              <a:t>For small problem size:</a:t>
            </a:r>
          </a:p>
          <a:p>
            <a:r>
              <a:rPr lang="en-US" dirty="0" smtClean="0"/>
              <a:t>Ramp</a:t>
            </a:r>
            <a:r>
              <a:rPr lang="en-US" baseline="0" dirty="0" smtClean="0"/>
              <a:t> up much faster than Naïve </a:t>
            </a:r>
            <a:r>
              <a:rPr lang="en-US" baseline="0" dirty="0" err="1" smtClean="0"/>
              <a:t>Strassen</a:t>
            </a:r>
            <a:r>
              <a:rPr lang="en-US" baseline="0" dirty="0" smtClean="0"/>
              <a:t>.</a:t>
            </a:r>
            <a:endParaRPr lang="en-US" dirty="0" smtClean="0"/>
          </a:p>
          <a:p>
            <a:endParaRPr lang="en-US" dirty="0" smtClean="0"/>
          </a:p>
          <a:p>
            <a:r>
              <a:rPr lang="en-US" dirty="0" smtClean="0"/>
              <a:t>500</a:t>
            </a:r>
          </a:p>
          <a:p>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53</a:t>
            </a:fld>
            <a:endParaRPr lang="en-US"/>
          </a:p>
        </p:txBody>
      </p:sp>
    </p:spTree>
    <p:extLst>
      <p:ext uri="{BB962C8B-B14F-4D97-AF65-F5344CB8AC3E}">
        <p14:creationId xmlns:p14="http://schemas.microsoft.com/office/powerpoint/2010/main" val="663243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thick blue line is AB </a:t>
            </a:r>
            <a:r>
              <a:rPr lang="en-US" dirty="0" err="1" smtClean="0"/>
              <a:t>strassen</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large problem size…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outperforms both ABC and Naïve </a:t>
            </a:r>
            <a:r>
              <a:rPr lang="en-US" baseline="0" dirty="0" err="1" smtClean="0"/>
              <a:t>Strassen</a:t>
            </a:r>
            <a:endParaRPr lang="en-US"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54</a:t>
            </a:fld>
            <a:endParaRPr lang="en-US"/>
          </a:p>
        </p:txBody>
      </p:sp>
    </p:spTree>
    <p:extLst>
      <p:ext uri="{BB962C8B-B14F-4D97-AF65-F5344CB8AC3E}">
        <p14:creationId xmlns:p14="http://schemas.microsoft.com/office/powerpoint/2010/main" val="1508917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r>
              <a:rPr lang="en-US" baseline="0" dirty="0" smtClean="0"/>
              <a:t> for </a:t>
            </a:r>
            <a:r>
              <a:rPr lang="en-US" dirty="0" smtClean="0"/>
              <a:t>Two-level </a:t>
            </a:r>
            <a:r>
              <a:rPr lang="en-US" dirty="0" err="1" smtClean="0"/>
              <a:t>Strassen</a:t>
            </a:r>
            <a:r>
              <a:rPr lang="en-US" dirty="0" smtClean="0"/>
              <a:t> is</a:t>
            </a:r>
            <a:r>
              <a:rPr lang="en-US" baseline="0" dirty="0" smtClean="0"/>
              <a:t> similar:</a:t>
            </a:r>
          </a:p>
          <a:p>
            <a:r>
              <a:rPr lang="en-US" baseline="0" dirty="0" smtClean="0"/>
              <a:t>Here is the performance curve for the Two-level Naïve </a:t>
            </a:r>
            <a:r>
              <a:rPr lang="en-US" baseline="0" dirty="0" err="1" smtClean="0"/>
              <a:t>Strassen</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55</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the performance curve</a:t>
            </a:r>
            <a:r>
              <a:rPr lang="en-US" baseline="0" dirty="0" smtClean="0"/>
              <a:t> for two-level ABC </a:t>
            </a:r>
            <a:r>
              <a:rPr lang="en-US" baseline="0" dirty="0" err="1" smtClean="0"/>
              <a:t>Strassen</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56</a:t>
            </a:fld>
            <a:endParaRPr lang="en-US"/>
          </a:p>
        </p:txBody>
      </p:sp>
    </p:spTree>
    <p:extLst>
      <p:ext uri="{BB962C8B-B14F-4D97-AF65-F5344CB8AC3E}">
        <p14:creationId xmlns:p14="http://schemas.microsoft.com/office/powerpoint/2010/main" val="1172313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performance curve for</a:t>
            </a:r>
            <a:r>
              <a:rPr lang="en-US" baseline="0" dirty="0" smtClean="0"/>
              <a:t> two-level AB </a:t>
            </a:r>
            <a:r>
              <a:rPr lang="en-US" baseline="0" dirty="0" err="1" smtClean="0"/>
              <a:t>Strassen</a:t>
            </a:r>
            <a:r>
              <a:rPr lang="en-US" baseline="0" dirty="0" smtClean="0"/>
              <a:t>.</a:t>
            </a:r>
            <a:endParaRPr lang="en-US" dirty="0" smtClean="0"/>
          </a:p>
          <a:p>
            <a:endParaRPr lang="en-US" dirty="0" smtClean="0"/>
          </a:p>
          <a:p>
            <a:r>
              <a:rPr lang="en-US" dirty="0" smtClean="0"/>
              <a:t>Basically,</a:t>
            </a:r>
            <a:r>
              <a:rPr lang="en-US" baseline="0" dirty="0" smtClean="0"/>
              <a:t> our performance model matches the actual performance, because it catches the dominant parts of the arithmetic operations and memory operations.</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57</a:t>
            </a:fld>
            <a:endParaRPr lang="en-US"/>
          </a:p>
        </p:txBody>
      </p:sp>
    </p:spTree>
    <p:extLst>
      <p:ext uri="{BB962C8B-B14F-4D97-AF65-F5344CB8AC3E}">
        <p14:creationId xmlns:p14="http://schemas.microsoft.com/office/powerpoint/2010/main" val="25080321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Speedup of 1-level and 2-level </a:t>
            </a:r>
            <a:r>
              <a:rPr lang="en-US" baseline="0" dirty="0" err="1" smtClean="0"/>
              <a:t>Strassen</a:t>
            </a:r>
            <a:r>
              <a:rPr lang="en-US" baseline="0" dirty="0" smtClean="0"/>
              <a:t>.</a:t>
            </a:r>
          </a:p>
          <a:p>
            <a:endParaRPr lang="en-US" baseline="0" dirty="0" smtClean="0"/>
          </a:p>
          <a:p>
            <a:r>
              <a:rPr lang="en-US" baseline="0" dirty="0" smtClean="0"/>
              <a:t>Recall theoretical speedup</a:t>
            </a:r>
          </a:p>
        </p:txBody>
      </p:sp>
      <p:sp>
        <p:nvSpPr>
          <p:cNvPr id="4" name="Slide Number Placeholder 3"/>
          <p:cNvSpPr>
            <a:spLocks noGrp="1"/>
          </p:cNvSpPr>
          <p:nvPr>
            <p:ph type="sldNum" sz="quarter" idx="10"/>
          </p:nvPr>
        </p:nvSpPr>
        <p:spPr/>
        <p:txBody>
          <a:bodyPr/>
          <a:lstStyle/>
          <a:p>
            <a:fld id="{920D3F94-6527-6D4F-A210-183F798DAB96}" type="slidenum">
              <a:rPr lang="en-US" smtClean="0"/>
              <a:t>58</a:t>
            </a:fld>
            <a:endParaRPr lang="en-US"/>
          </a:p>
        </p:txBody>
      </p:sp>
    </p:spTree>
    <p:extLst>
      <p:ext uri="{BB962C8B-B14F-4D97-AF65-F5344CB8AC3E}">
        <p14:creationId xmlns:p14="http://schemas.microsoft.com/office/powerpoint/2010/main" val="2508032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a:t>
            </a:r>
            <a:r>
              <a:rPr lang="en-US" baseline="0" dirty="0" smtClean="0"/>
              <a:t> point: 500, instead of 2000.</a:t>
            </a:r>
          </a:p>
          <a:p>
            <a:endParaRPr lang="en-US" baseline="0" dirty="0" smtClean="0"/>
          </a:p>
          <a:p>
            <a:r>
              <a:rPr lang="en-US" baseline="0" dirty="0" smtClean="0"/>
              <a:t>(click)</a:t>
            </a:r>
          </a:p>
          <a:p>
            <a:r>
              <a:rPr lang="en-US" baseline="0" dirty="0" smtClean="0"/>
              <a:t>Reasons</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59</a:t>
            </a:fld>
            <a:endParaRPr lang="en-US"/>
          </a:p>
        </p:txBody>
      </p:sp>
    </p:spTree>
    <p:extLst>
      <p:ext uri="{BB962C8B-B14F-4D97-AF65-F5344CB8AC3E}">
        <p14:creationId xmlns:p14="http://schemas.microsoft.com/office/powerpoint/2010/main" val="151093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However, we cannot</a:t>
            </a:r>
            <a:r>
              <a:rPr lang="en-US" baseline="0" dirty="0" smtClean="0"/>
              <a:t> match the reality to our expectations with the conventional implementations of </a:t>
            </a:r>
            <a:r>
              <a:rPr lang="en-US" baseline="0" dirty="0" err="1" smtClean="0"/>
              <a:t>Strassen</a:t>
            </a:r>
            <a:r>
              <a:rPr lang="en-US" baseline="0" dirty="0" smtClean="0"/>
              <a:t> algorithm.</a:t>
            </a:r>
          </a:p>
          <a:p>
            <a:pPr marL="0" indent="0">
              <a:buNone/>
            </a:pPr>
            <a:endParaRPr lang="en-US" baseline="0" dirty="0" smtClean="0"/>
          </a:p>
          <a:p>
            <a:pPr marL="0" indent="0">
              <a:buNone/>
            </a:pPr>
            <a:r>
              <a:rPr lang="en-US" dirty="0" smtClean="0"/>
              <a:t>The conventional implementations recursively perform a few levels of </a:t>
            </a:r>
            <a:r>
              <a:rPr lang="en-US" dirty="0" err="1" smtClean="0"/>
              <a:t>Strassen</a:t>
            </a:r>
            <a:r>
              <a:rPr lang="en-US" dirty="0" smtClean="0"/>
              <a:t> and</a:t>
            </a:r>
            <a:r>
              <a:rPr lang="en-US" baseline="0" dirty="0" smtClean="0"/>
              <a:t> </a:t>
            </a:r>
            <a:r>
              <a:rPr lang="en-US" dirty="0" smtClean="0"/>
              <a:t>then invoke traditional</a:t>
            </a:r>
            <a:r>
              <a:rPr lang="en-US" baseline="0" dirty="0" smtClean="0"/>
              <a:t> DGEMM.</a:t>
            </a:r>
            <a:endParaRPr lang="en-US" dirty="0" smtClean="0"/>
          </a:p>
          <a:p>
            <a:pPr marL="0" indent="0">
              <a:buNone/>
            </a:pPr>
            <a:endParaRPr lang="en-US" dirty="0" smtClean="0"/>
          </a:p>
          <a:p>
            <a:pPr marL="0" indent="0">
              <a:buNone/>
            </a:pPr>
            <a:endParaRPr lang="en-US" dirty="0" smtClean="0"/>
          </a:p>
          <a:p>
            <a:pPr marL="0" indent="0">
              <a:buNone/>
            </a:pPr>
            <a:r>
              <a:rPr lang="en-US" dirty="0" smtClean="0"/>
              <a:t>1. With</a:t>
            </a:r>
            <a:r>
              <a:rPr lang="en-US" baseline="0" dirty="0" smtClean="0"/>
              <a:t> this approach</a:t>
            </a:r>
            <a:r>
              <a:rPr lang="en-US" dirty="0" smtClean="0"/>
              <a:t>, we need substantial workspace:</a:t>
            </a:r>
          </a:p>
          <a:p>
            <a:pPr marL="0" indent="0">
              <a:buNone/>
            </a:pP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6</a:t>
            </a:fld>
            <a:endParaRPr lang="en-US"/>
          </a:p>
        </p:txBody>
      </p:sp>
    </p:spTree>
    <p:extLst>
      <p:ext uri="{BB962C8B-B14F-4D97-AF65-F5344CB8AC3E}">
        <p14:creationId xmlns:p14="http://schemas.microsoft.com/office/powerpoint/2010/main" val="746236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Intuitively, in the micro-kernel, ABC </a:t>
            </a:r>
            <a:r>
              <a:rPr lang="en-US" baseline="0" dirty="0" err="1" smtClean="0"/>
              <a:t>Strarssen</a:t>
            </a:r>
            <a:r>
              <a:rPr lang="en-US" baseline="0" dirty="0" smtClean="0"/>
              <a:t> stores the intermediate result M in the register, but it needs to update multiple </a:t>
            </a:r>
            <a:r>
              <a:rPr lang="en-US" baseline="0" dirty="0" err="1" smtClean="0"/>
              <a:t>submatrices</a:t>
            </a:r>
            <a:r>
              <a:rPr lang="en-US" baseline="0" dirty="0" smtClean="0"/>
              <a:t> of C. Here it needs to update 2 instead of 1.</a:t>
            </a:r>
          </a:p>
        </p:txBody>
      </p:sp>
      <p:sp>
        <p:nvSpPr>
          <p:cNvPr id="4" name="Slide Number Placeholder 3"/>
          <p:cNvSpPr>
            <a:spLocks noGrp="1"/>
          </p:cNvSpPr>
          <p:nvPr>
            <p:ph type="sldNum" sz="quarter" idx="10"/>
          </p:nvPr>
        </p:nvSpPr>
        <p:spPr/>
        <p:txBody>
          <a:bodyPr/>
          <a:lstStyle/>
          <a:p>
            <a:fld id="{920D3F94-6527-6D4F-A210-183F798DAB96}" type="slidenum">
              <a:rPr lang="en-US" smtClean="0"/>
              <a:t>60</a:t>
            </a:fld>
            <a:endParaRPr lang="en-US"/>
          </a:p>
        </p:txBody>
      </p:sp>
    </p:spTree>
    <p:extLst>
      <p:ext uri="{BB962C8B-B14F-4D97-AF65-F5344CB8AC3E}">
        <p14:creationId xmlns:p14="http://schemas.microsoft.com/office/powerpoint/2010/main" val="4894865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evaluated the performance for square matrices on a single core. Now let’s look at the performance for the matrix multiplication of a special shape: rank-k update.</a:t>
            </a:r>
          </a:p>
          <a:p>
            <a:endParaRPr lang="en-US" baseline="0" dirty="0" smtClean="0"/>
          </a:p>
          <a:p>
            <a:r>
              <a:rPr lang="en-US" baseline="0" dirty="0" smtClean="0"/>
              <a:t>(click)</a:t>
            </a:r>
          </a:p>
          <a:p>
            <a:r>
              <a:rPr lang="en-US" baseline="0" dirty="0" smtClean="0"/>
              <a:t>Rank-k update is a special shape when m, n &gt;&gt; k.</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61</a:t>
            </a:fld>
            <a:endParaRPr lang="en-US"/>
          </a:p>
        </p:txBody>
      </p:sp>
    </p:spTree>
    <p:extLst>
      <p:ext uri="{BB962C8B-B14F-4D97-AF65-F5344CB8AC3E}">
        <p14:creationId xmlns:p14="http://schemas.microsoft.com/office/powerpoint/2010/main" val="3013141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has many applications.</a:t>
            </a:r>
          </a:p>
          <a:p>
            <a:endParaRPr lang="en-US" dirty="0" smtClean="0"/>
          </a:p>
          <a:p>
            <a:r>
              <a:rPr lang="en-US" dirty="0" smtClean="0"/>
              <a:t>(click)</a:t>
            </a:r>
          </a:p>
          <a:p>
            <a:r>
              <a:rPr lang="en-US" dirty="0" smtClean="0"/>
              <a:t>We just look at the original </a:t>
            </a:r>
            <a:r>
              <a:rPr lang="en-US" dirty="0" err="1" smtClean="0"/>
              <a:t>Strassen</a:t>
            </a:r>
            <a:r>
              <a:rPr lang="en-US" dirty="0" smtClean="0"/>
              <a:t> paper.</a:t>
            </a:r>
            <a:r>
              <a:rPr lang="en-US" baseline="0" dirty="0" smtClean="0"/>
              <a:t> The first application for </a:t>
            </a:r>
            <a:r>
              <a:rPr lang="en-US" baseline="0" dirty="0" err="1" smtClean="0"/>
              <a:t>Strassen</a:t>
            </a:r>
            <a:r>
              <a:rPr lang="en-US" baseline="0" dirty="0" smtClean="0"/>
              <a:t> algorithm is for </a:t>
            </a:r>
            <a:r>
              <a:rPr lang="en-US" baseline="0" dirty="0" err="1" smtClean="0"/>
              <a:t>Guassian</a:t>
            </a:r>
            <a:r>
              <a:rPr lang="en-US" baseline="0" dirty="0" smtClean="0"/>
              <a:t> Elimination, i.e. solving the linear system</a:t>
            </a:r>
          </a:p>
          <a:p>
            <a:endParaRPr lang="en-US" baseline="0" dirty="0" smtClean="0"/>
          </a:p>
          <a:p>
            <a:r>
              <a:rPr lang="en-US" baseline="0" dirty="0" smtClean="0"/>
              <a:t>(click)</a:t>
            </a:r>
          </a:p>
          <a:p>
            <a:r>
              <a:rPr lang="en-US" baseline="0" dirty="0" smtClean="0"/>
              <a:t>The equivalent form to use </a:t>
            </a:r>
            <a:r>
              <a:rPr lang="en-US" baseline="0" dirty="0" err="1" smtClean="0"/>
              <a:t>gaussian</a:t>
            </a:r>
            <a:r>
              <a:rPr lang="en-US" baseline="0" dirty="0" smtClean="0"/>
              <a:t> elimination to solve a linear system is to decompose the coefficient matrix into the product of a lower triangular and an upper triangular matrix.</a:t>
            </a:r>
          </a:p>
          <a:p>
            <a:r>
              <a:rPr lang="en-US" baseline="0" dirty="0" smtClean="0"/>
              <a:t>This process is called LU decomposition, or </a:t>
            </a:r>
            <a:r>
              <a:rPr lang="en-US" baseline="0" dirty="0" err="1" smtClean="0"/>
              <a:t>getrf</a:t>
            </a:r>
            <a:r>
              <a:rPr lang="en-US" baseline="0" dirty="0" smtClean="0"/>
              <a:t> routine in the Linear Algebra package library.</a:t>
            </a:r>
          </a:p>
          <a:p>
            <a:endParaRPr lang="en-US" baseline="0" dirty="0" smtClean="0"/>
          </a:p>
          <a:p>
            <a:r>
              <a:rPr lang="en-US" baseline="0" dirty="0" smtClean="0"/>
              <a:t>This is the algorithm for solving LU decomposition. The dominant part is a GEMM operation.</a:t>
            </a:r>
          </a:p>
          <a:p>
            <a:endParaRPr lang="en-US" baseline="0" dirty="0" smtClean="0"/>
          </a:p>
          <a:p>
            <a:r>
              <a:rPr lang="en-US" baseline="0" dirty="0" smtClean="0"/>
              <a:t>(click)</a:t>
            </a:r>
          </a:p>
          <a:p>
            <a:r>
              <a:rPr lang="en-US" baseline="0" dirty="0" smtClean="0"/>
              <a:t>We draw the shape of A12, A21, and A22 here.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62</a:t>
            </a:fld>
            <a:endParaRPr lang="en-US"/>
          </a:p>
        </p:txBody>
      </p:sp>
    </p:spTree>
    <p:extLst>
      <p:ext uri="{BB962C8B-B14F-4D97-AF65-F5344CB8AC3E}">
        <p14:creationId xmlns:p14="http://schemas.microsoft.com/office/powerpoint/2010/main" val="30131411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see, this step is actually the matrix multiplication of special shapes, or what we call rank-k update.</a:t>
            </a:r>
          </a:p>
        </p:txBody>
      </p:sp>
      <p:sp>
        <p:nvSpPr>
          <p:cNvPr id="4" name="Slide Number Placeholder 3"/>
          <p:cNvSpPr>
            <a:spLocks noGrp="1"/>
          </p:cNvSpPr>
          <p:nvPr>
            <p:ph type="sldNum" sz="quarter" idx="10"/>
          </p:nvPr>
        </p:nvSpPr>
        <p:spPr/>
        <p:txBody>
          <a:bodyPr/>
          <a:lstStyle/>
          <a:p>
            <a:fld id="{920D3F94-6527-6D4F-A210-183F798DAB96}" type="slidenum">
              <a:rPr lang="en-US" smtClean="0"/>
              <a:t>63</a:t>
            </a:fld>
            <a:endParaRPr lang="en-US"/>
          </a:p>
        </p:txBody>
      </p:sp>
    </p:spTree>
    <p:extLst>
      <p:ext uri="{BB962C8B-B14F-4D97-AF65-F5344CB8AC3E}">
        <p14:creationId xmlns:p14="http://schemas.microsoft.com/office/powerpoint/2010/main" val="30131411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Rank-k update is very common in many applications.</a:t>
            </a:r>
          </a:p>
          <a:p>
            <a:r>
              <a:rPr lang="en-US" baseline="0" dirty="0" smtClean="0"/>
              <a:t>LU decomposition is just one example.</a:t>
            </a:r>
          </a:p>
          <a:p>
            <a:endParaRPr lang="en-US" baseline="0" dirty="0" smtClean="0"/>
          </a:p>
          <a:p>
            <a:r>
              <a:rPr lang="en-US" baseline="0" dirty="0" smtClean="0"/>
              <a:t>You can see the original </a:t>
            </a:r>
            <a:r>
              <a:rPr lang="en-US" baseline="0" dirty="0" err="1" smtClean="0"/>
              <a:t>Strassen</a:t>
            </a:r>
            <a:r>
              <a:rPr lang="en-US" baseline="0" dirty="0" smtClean="0"/>
              <a:t> paper targets at this as an application.</a:t>
            </a:r>
          </a:p>
          <a:p>
            <a:r>
              <a:rPr lang="en-US" baseline="0" dirty="0" smtClean="0"/>
              <a:t>However, the conventional implementation, doesn’t do well.</a:t>
            </a:r>
          </a:p>
          <a:p>
            <a:endParaRPr lang="en-US" baseline="0" dirty="0" smtClean="0"/>
          </a:p>
          <a:p>
            <a:r>
              <a:rPr lang="en-US" baseline="0" dirty="0" smtClean="0"/>
              <a:t>Let’s look at the performance graph for rank-k update.</a:t>
            </a:r>
            <a:endParaRPr lang="en-US"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64</a:t>
            </a:fld>
            <a:endParaRPr lang="en-US"/>
          </a:p>
        </p:txBody>
      </p:sp>
    </p:spTree>
    <p:extLst>
      <p:ext uri="{BB962C8B-B14F-4D97-AF65-F5344CB8AC3E}">
        <p14:creationId xmlns:p14="http://schemas.microsoft.com/office/powerpoint/2010/main" val="3013141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show the performance graph of rank-k update for modeled performance and actual performance on a single core.</a:t>
            </a:r>
          </a:p>
          <a:p>
            <a:endParaRPr lang="en-US" baseline="0" dirty="0" smtClean="0"/>
          </a:p>
          <a:p>
            <a:r>
              <a:rPr lang="en-US" baseline="0" dirty="0" smtClean="0"/>
              <a:t>X-axis, y-axis are the same as square matrices.</a:t>
            </a:r>
          </a:p>
          <a:p>
            <a:endParaRPr lang="en-US" baseline="0" dirty="0" smtClean="0"/>
          </a:p>
          <a:p>
            <a:r>
              <a:rPr lang="en-US" baseline="0" dirty="0" smtClean="0"/>
              <a:t>We fix m, n to 16000, and we vary k;</a:t>
            </a:r>
          </a:p>
          <a:p>
            <a:endParaRPr lang="en-US" baseline="0" dirty="0" smtClean="0"/>
          </a:p>
          <a:p>
            <a:r>
              <a:rPr lang="en-US" baseline="0" dirty="0" smtClean="0"/>
              <a:t>Black solid line: MKL DGEMM</a:t>
            </a:r>
          </a:p>
          <a:p>
            <a:r>
              <a:rPr lang="en-US" baseline="0" dirty="0" smtClean="0"/>
              <a:t>Black dashed line: BLIS DGEMM. This is our baseline.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65</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a:t>
            </a:r>
            <a:r>
              <a:rPr lang="en-US" baseline="0" dirty="0" smtClean="0"/>
              <a:t> dashed line: 1-level Naïve </a:t>
            </a:r>
            <a:r>
              <a:rPr lang="en-US" baseline="0" dirty="0" err="1" smtClean="0"/>
              <a:t>Strassen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66</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solid line: 1-level ABC </a:t>
            </a:r>
            <a:r>
              <a:rPr lang="en-US" baseline="0" dirty="0" err="1" smtClean="0"/>
              <a:t>Strassen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observe that ABC </a:t>
            </a:r>
            <a:r>
              <a:rPr lang="en-US" baseline="0" dirty="0" err="1" smtClean="0"/>
              <a:t>Strassen</a:t>
            </a:r>
            <a:r>
              <a:rPr lang="en-US" baseline="0" dirty="0" smtClean="0"/>
              <a:t> ramp up much faster than the naïve implementation.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Even k is quite small for rank-k update, ABC </a:t>
            </a:r>
            <a:r>
              <a:rPr lang="en-US" baseline="0" dirty="0" err="1" smtClean="0"/>
              <a:t>Strassen</a:t>
            </a:r>
            <a:r>
              <a:rPr lang="en-US" baseline="0" dirty="0" smtClean="0"/>
              <a:t> can reach very high performance</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67</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thick line is 1-l</a:t>
            </a:r>
            <a:r>
              <a:rPr lang="en-US" dirty="0" smtClean="0"/>
              <a:t>evel</a:t>
            </a:r>
            <a:r>
              <a:rPr lang="en-US" baseline="0" dirty="0" smtClean="0"/>
              <a:t> AB </a:t>
            </a:r>
            <a:r>
              <a:rPr lang="en-US" baseline="0" dirty="0" err="1" smtClean="0"/>
              <a:t>strassen</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has similar performance with Naïve </a:t>
            </a:r>
            <a:r>
              <a:rPr lang="en-US" baseline="0" dirty="0" err="1" smtClean="0"/>
              <a:t>Strassen</a:t>
            </a:r>
            <a:r>
              <a:rPr lang="en-US" baseline="0" dirty="0" smtClean="0"/>
              <a:t>, because it also needs to store the intermediate product matrix </a:t>
            </a:r>
            <a:r>
              <a:rPr lang="en-US" baseline="0" dirty="0" err="1" smtClean="0"/>
              <a:t>Mi</a:t>
            </a:r>
            <a:r>
              <a:rPr lang="en-US" baseline="0" dirty="0" smtClean="0"/>
              <a:t> in memory.</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68</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Two-level </a:t>
            </a:r>
            <a:r>
              <a:rPr lang="en-US" dirty="0" err="1" smtClean="0"/>
              <a:t>Strassen</a:t>
            </a:r>
            <a:r>
              <a:rPr lang="en-US" dirty="0" smtClean="0"/>
              <a:t> is</a:t>
            </a:r>
            <a:r>
              <a:rPr lang="en-US" baseline="0" dirty="0" smtClean="0"/>
              <a:t> similar:</a:t>
            </a:r>
          </a:p>
          <a:p>
            <a:r>
              <a:rPr lang="en-US" baseline="0" dirty="0" smtClean="0"/>
              <a:t>Here is the performance curve for the Two-level Naïve </a:t>
            </a:r>
            <a:r>
              <a:rPr lang="en-US" baseline="0" dirty="0" err="1" smtClean="0"/>
              <a:t>Strassen</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69</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For example,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need to use T0  -&gt; A00 + A11, T1 -&gt; B00 + B11, and M0 -&gt;T0 * T1.</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have to explicitly form a workspace for T0 to T9, and M0 to M6.</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Although</a:t>
            </a:r>
            <a:r>
              <a:rPr lang="en-US" baseline="0" dirty="0" smtClean="0"/>
              <a:t> a careful reordering of these computations can reduce the additional workspace buffer to only two </a:t>
            </a:r>
            <a:r>
              <a:rPr lang="en-US" baseline="0" dirty="0" err="1" smtClean="0"/>
              <a:t>submatrices</a:t>
            </a:r>
            <a:r>
              <a:rPr lang="en-US" baseline="0" dirty="0" smtClean="0"/>
              <a:t>,</a:t>
            </a:r>
            <a:endParaRPr lang="en-US" dirty="0" smtClean="0"/>
          </a:p>
          <a:p>
            <a:pPr marL="0" indent="0">
              <a:buNone/>
            </a:pPr>
            <a:r>
              <a:rPr lang="en-US" sz="1200" dirty="0" smtClean="0"/>
              <a:t>That</a:t>
            </a:r>
            <a:r>
              <a:rPr lang="en-US" sz="1200" baseline="0" dirty="0" smtClean="0"/>
              <a:t> still limits the problem size.</a:t>
            </a:r>
          </a:p>
          <a:p>
            <a:pPr marL="0" indent="0">
              <a:buNone/>
            </a:pPr>
            <a:endParaRPr lang="en-US" sz="1200" baseline="0" dirty="0" smtClean="0"/>
          </a:p>
          <a:p>
            <a:pPr marL="0" indent="0">
              <a:buNone/>
            </a:pPr>
            <a:r>
              <a:rPr lang="en-US" sz="1200" baseline="0" dirty="0" smtClean="0"/>
              <a:t>Moreover, it makes the implementation not plug-compatible with the GEMM interface, because we have to pass in such workspaces.</a:t>
            </a:r>
            <a:endParaRPr lang="en-US" sz="2000" dirty="0" smtClean="0"/>
          </a:p>
          <a:p>
            <a:pPr marL="0" indent="0">
              <a:buNone/>
            </a:pPr>
            <a:endParaRPr lang="en-US" dirty="0" smtClean="0"/>
          </a:p>
          <a:p>
            <a:pPr marL="0" indent="0">
              <a:buNone/>
            </a:pPr>
            <a:r>
              <a:rPr lang="en-US" dirty="0" smtClean="0"/>
              <a:t>2. A second concern</a:t>
            </a:r>
            <a:r>
              <a:rPr lang="en-US" baseline="0" dirty="0" smtClean="0"/>
              <a:t> is the additional memory movement</a:t>
            </a:r>
          </a:p>
          <a:p>
            <a:pPr marL="0" indent="0">
              <a:buNone/>
            </a:pPr>
            <a:r>
              <a:rPr lang="en-US" baseline="0" dirty="0" smtClean="0"/>
              <a:t>(click)</a:t>
            </a:r>
            <a:endParaRPr lang="en-US" dirty="0" smtClean="0"/>
          </a:p>
          <a:p>
            <a:pPr marL="0" indent="0">
              <a:buNone/>
            </a:pPr>
            <a:r>
              <a:rPr lang="en-US" baseline="0" dirty="0" smtClean="0"/>
              <a:t>--For one-level </a:t>
            </a:r>
            <a:r>
              <a:rPr lang="en-US" baseline="0" dirty="0" err="1" smtClean="0"/>
              <a:t>Strassen</a:t>
            </a:r>
            <a:r>
              <a:rPr lang="en-US" baseline="0" dirty="0" smtClean="0"/>
              <a:t>, besides 7 multiplications, we need 22 additions;</a:t>
            </a:r>
          </a:p>
          <a:p>
            <a:pPr marL="0" indent="0">
              <a:buNone/>
            </a:pPr>
            <a:r>
              <a:rPr lang="en-US" baseline="0" dirty="0" smtClean="0"/>
              <a:t>(click)</a:t>
            </a:r>
          </a:p>
          <a:p>
            <a:pPr marL="0" indent="0">
              <a:buNone/>
            </a:pPr>
            <a:r>
              <a:rPr lang="en-US" baseline="0" dirty="0" smtClean="0"/>
              <a:t>--For two-level </a:t>
            </a:r>
            <a:r>
              <a:rPr lang="en-US" baseline="0" dirty="0" err="1" smtClean="0"/>
              <a:t>Strassen</a:t>
            </a:r>
            <a:r>
              <a:rPr lang="en-US" baseline="0" dirty="0" smtClean="0"/>
              <a:t>, besides 49 multiplications, we need 344 additions;</a:t>
            </a:r>
          </a:p>
          <a:p>
            <a:pPr marL="0" indent="0">
              <a:buNone/>
            </a:pPr>
            <a:endParaRPr lang="en-US" baseline="0" dirty="0" smtClean="0"/>
          </a:p>
          <a:p>
            <a:pPr marL="0" indent="0">
              <a:buNone/>
            </a:pPr>
            <a:r>
              <a:rPr lang="en-US" baseline="0" dirty="0" smtClean="0"/>
              <a:t>The constant before O(n^2) term for matrix addition is relatively large.</a:t>
            </a: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7</a:t>
            </a:fld>
            <a:endParaRPr lang="en-US"/>
          </a:p>
        </p:txBody>
      </p:sp>
    </p:spTree>
    <p:extLst>
      <p:ext uri="{BB962C8B-B14F-4D97-AF65-F5344CB8AC3E}">
        <p14:creationId xmlns:p14="http://schemas.microsoft.com/office/powerpoint/2010/main" val="7462369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baseline="0" dirty="0" smtClean="0"/>
              <a:t>the performance curve for the Two-level ABC </a:t>
            </a:r>
            <a:r>
              <a:rPr lang="en-US" baseline="0" dirty="0" err="1" smtClean="0"/>
              <a:t>Strassen</a:t>
            </a:r>
            <a:endParaRPr lang="en-US" baseline="0" dirty="0" smtClean="0"/>
          </a:p>
          <a:p>
            <a:endParaRPr lang="en-US" baseline="0" dirty="0" smtClean="0"/>
          </a:p>
          <a:p>
            <a:r>
              <a:rPr lang="en-US" baseline="0" dirty="0" smtClean="0"/>
              <a:t>The periodical spikes are quite obvious here.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70</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t>
            </a:r>
            <a:r>
              <a:rPr lang="en-US" baseline="0" dirty="0" smtClean="0"/>
              <a:t>the performance curve for the Two-level AB </a:t>
            </a:r>
            <a:r>
              <a:rPr lang="en-US" baseline="0" dirty="0" err="1" smtClean="0"/>
              <a:t>Strassen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71</a:t>
            </a:fld>
            <a:endParaRPr lang="en-US"/>
          </a:p>
        </p:txBody>
      </p:sp>
    </p:spTree>
    <p:extLst>
      <p:ext uri="{BB962C8B-B14F-4D97-AF65-F5344CB8AC3E}">
        <p14:creationId xmlns:p14="http://schemas.microsoft.com/office/powerpoint/2010/main" val="2703709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Observation: (in slides)</a:t>
            </a:r>
          </a:p>
          <a:p>
            <a:r>
              <a:rPr lang="en-US" baseline="0" dirty="0" smtClean="0"/>
              <a:t>Ivy Bridge: </a:t>
            </a:r>
            <a:r>
              <a:rPr lang="en-US" baseline="0" dirty="0" err="1" smtClean="0"/>
              <a:t>kC</a:t>
            </a:r>
            <a:r>
              <a:rPr lang="en-US" baseline="0" dirty="0" smtClean="0"/>
              <a:t>=256</a:t>
            </a:r>
          </a:p>
          <a:p>
            <a:endParaRPr lang="en-US" baseline="0" dirty="0" smtClean="0"/>
          </a:p>
          <a:p>
            <a:r>
              <a:rPr lang="en-US" baseline="0" dirty="0" smtClean="0"/>
              <a:t>(click)</a:t>
            </a:r>
          </a:p>
          <a:p>
            <a:r>
              <a:rPr lang="en-US" baseline="0" dirty="0" smtClean="0"/>
              <a:t>Reason:</a:t>
            </a:r>
          </a:p>
          <a:p>
            <a:r>
              <a:rPr lang="en-US" baseline="0" dirty="0" smtClean="0"/>
              <a:t>When m and n are larger than k,</a:t>
            </a:r>
            <a:r>
              <a:rPr lang="en-US" baseline="0" dirty="0"/>
              <a:t> </a:t>
            </a:r>
            <a:r>
              <a:rPr lang="en-US" baseline="0" dirty="0" smtClean="0"/>
              <a:t>we don’t need to form M explicitly, that is a very large m x n matrix. We save the memory overhead by this way.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formula,</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(Point to the formula)</a:t>
            </a:r>
          </a:p>
          <a:p>
            <a:r>
              <a:rPr lang="en-US" baseline="0" dirty="0" smtClean="0"/>
              <a:t>When k is only 2kc, and m, n are much larger than k, the 2\lambda term is quite small, but the 36 \</a:t>
            </a:r>
            <a:r>
              <a:rPr lang="en-US" baseline="0" dirty="0" err="1" smtClean="0"/>
              <a:t>cdot</a:t>
            </a:r>
            <a:r>
              <a:rPr lang="en-US" baseline="0" dirty="0" smtClean="0"/>
              <a:t> m/2 is the dominant part.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k = 2 </a:t>
            </a:r>
            <a:r>
              <a:rPr lang="en-US" dirty="0" err="1" smtClean="0"/>
              <a:t>kc</a:t>
            </a:r>
            <a:r>
              <a:rPr lang="en-US" baseline="0" dirty="0" smtClean="0"/>
              <a:t> / 4 </a:t>
            </a:r>
            <a:r>
              <a:rPr lang="en-US" baseline="0" dirty="0" err="1" smtClean="0"/>
              <a:t>kc</a:t>
            </a:r>
            <a:r>
              <a:rPr lang="en-US" dirty="0" smtClean="0"/>
              <a:t>, and m, n are much larger than k, the panel</a:t>
            </a:r>
            <a:r>
              <a:rPr lang="en-US" baseline="0" dirty="0" smtClean="0"/>
              <a:t> </a:t>
            </a:r>
            <a:r>
              <a:rPr lang="en-US" baseline="0" dirty="0" err="1" smtClean="0"/>
              <a:t>panel</a:t>
            </a:r>
            <a:r>
              <a:rPr lang="en-US" baseline="0" dirty="0" smtClean="0"/>
              <a:t> multiplication (for </a:t>
            </a:r>
            <a:r>
              <a:rPr lang="en-US" baseline="0" dirty="0" err="1" smtClean="0"/>
              <a:t>submatrices</a:t>
            </a:r>
            <a:r>
              <a:rPr lang="en-US" baseline="0" dirty="0" smtClean="0"/>
              <a:t> in rank-k updates) can itself reach the peak performance.</a:t>
            </a:r>
          </a:p>
        </p:txBody>
      </p:sp>
      <p:sp>
        <p:nvSpPr>
          <p:cNvPr id="4" name="Slide Number Placeholder 3"/>
          <p:cNvSpPr>
            <a:spLocks noGrp="1"/>
          </p:cNvSpPr>
          <p:nvPr>
            <p:ph type="sldNum" sz="quarter" idx="10"/>
          </p:nvPr>
        </p:nvSpPr>
        <p:spPr/>
        <p:txBody>
          <a:bodyPr/>
          <a:lstStyle/>
          <a:p>
            <a:fld id="{920D3F94-6527-6D4F-A210-183F798DAB96}" type="slidenum">
              <a:rPr lang="en-US" smtClean="0"/>
              <a:t>72</a:t>
            </a:fld>
            <a:endParaRPr lang="en-US"/>
          </a:p>
        </p:txBody>
      </p:sp>
    </p:spTree>
    <p:extLst>
      <p:ext uri="{BB962C8B-B14F-4D97-AF65-F5344CB8AC3E}">
        <p14:creationId xmlns:p14="http://schemas.microsoft.com/office/powerpoint/2010/main" val="152062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73</a:t>
            </a:fld>
            <a:endParaRPr lang="en-US"/>
          </a:p>
        </p:txBody>
      </p:sp>
    </p:spTree>
    <p:extLst>
      <p:ext uri="{BB962C8B-B14F-4D97-AF65-F5344CB8AC3E}">
        <p14:creationId xmlns:p14="http://schemas.microsoft.com/office/powerpoint/2010/main" val="6042703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a:t>
            </a:r>
            <a:r>
              <a:rPr lang="en-US" baseline="0" dirty="0" smtClean="0"/>
              <a:t> verify our performance model and our insights with our performance experiments.</a:t>
            </a: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74</a:t>
            </a:fld>
            <a:endParaRPr lang="en-US"/>
          </a:p>
        </p:txBody>
      </p:sp>
    </p:spTree>
    <p:extLst>
      <p:ext uri="{BB962C8B-B14F-4D97-AF65-F5344CB8AC3E}">
        <p14:creationId xmlns:p14="http://schemas.microsoft.com/office/powerpoint/2010/main" val="869422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will show the performance on a single node.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75</a:t>
            </a:fld>
            <a:endParaRPr lang="en-US"/>
          </a:p>
        </p:txBody>
      </p:sp>
    </p:spTree>
    <p:extLst>
      <p:ext uri="{BB962C8B-B14F-4D97-AF65-F5344CB8AC3E}">
        <p14:creationId xmlns:p14="http://schemas.microsoft.com/office/powerpoint/2010/main" val="1198528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experiment</a:t>
            </a:r>
            <a:r>
              <a:rPr lang="en-US" baseline="0" dirty="0" smtClean="0"/>
              <a:t>s are done on a Ivy Bridge CPU.</a:t>
            </a:r>
            <a:endParaRPr lang="en-US" dirty="0" smtClean="0"/>
          </a:p>
          <a:p>
            <a:r>
              <a:rPr lang="en-US" dirty="0" smtClean="0"/>
              <a:t>We run the experiment for 1-core,</a:t>
            </a:r>
            <a:r>
              <a:rPr lang="en-US" baseline="0" dirty="0" smtClean="0"/>
              <a:t> </a:t>
            </a:r>
            <a:r>
              <a:rPr lang="en-US" dirty="0" smtClean="0"/>
              <a:t>5-core,</a:t>
            </a:r>
            <a:r>
              <a:rPr lang="en-US" baseline="0" dirty="0" smtClean="0"/>
              <a:t> 10-core. All within the same socket.</a:t>
            </a:r>
          </a:p>
          <a:p>
            <a:endParaRPr lang="en-US" baseline="0" dirty="0" smtClean="0"/>
          </a:p>
          <a:p>
            <a:r>
              <a:rPr lang="en-US" baseline="0" dirty="0" smtClean="0"/>
              <a:t>1</a:t>
            </a:r>
            <a:r>
              <a:rPr lang="en-US" baseline="30000" dirty="0" smtClean="0"/>
              <a:t>st</a:t>
            </a:r>
            <a:r>
              <a:rPr lang="en-US" baseline="0" dirty="0" smtClean="0"/>
              <a:t> row: Square matrices; 2</a:t>
            </a:r>
            <a:r>
              <a:rPr lang="en-US" baseline="30000" dirty="0" smtClean="0"/>
              <a:t>nd</a:t>
            </a:r>
            <a:r>
              <a:rPr lang="en-US" baseline="0" dirty="0" smtClean="0"/>
              <a:t> row: Rank-k update</a:t>
            </a:r>
          </a:p>
          <a:p>
            <a:endParaRPr lang="en-US" baseline="0" dirty="0" smtClean="0"/>
          </a:p>
          <a:p>
            <a:r>
              <a:rPr lang="en-US" baseline="0" dirty="0" smtClean="0"/>
              <a:t>1</a:t>
            </a:r>
            <a:r>
              <a:rPr lang="en-US" baseline="30000" dirty="0" smtClean="0"/>
              <a:t>st</a:t>
            </a:r>
            <a:r>
              <a:rPr lang="en-US" baseline="0" dirty="0" smtClean="0"/>
              <a:t> column, 2</a:t>
            </a:r>
            <a:r>
              <a:rPr lang="en-US" baseline="30000" dirty="0" smtClean="0"/>
              <a:t>nd</a:t>
            </a:r>
            <a:r>
              <a:rPr lang="en-US" baseline="0" dirty="0" smtClean="0"/>
              <a:t> column, 3</a:t>
            </a:r>
            <a:r>
              <a:rPr lang="en-US" baseline="30000" dirty="0" smtClean="0"/>
              <a:t>rd</a:t>
            </a:r>
            <a:r>
              <a:rPr lang="en-US" baseline="0" dirty="0" smtClean="0"/>
              <a:t> column: 1 core, 5 core, 10 core.</a:t>
            </a:r>
          </a:p>
          <a:p>
            <a:endParaRPr lang="en-US" baseline="0" dirty="0" smtClean="0"/>
          </a:p>
          <a:p>
            <a:r>
              <a:rPr lang="en-US" baseline="0" dirty="0" smtClean="0"/>
              <a:t>We have already seen the </a:t>
            </a:r>
            <a:r>
              <a:rPr lang="en-US" baseline="0" dirty="0" err="1" smtClean="0"/>
              <a:t>perf</a:t>
            </a:r>
            <a:r>
              <a:rPr lang="en-US" baseline="0" dirty="0" smtClean="0"/>
              <a:t> graphs in the 1</a:t>
            </a:r>
            <a:r>
              <a:rPr lang="en-US" baseline="30000" dirty="0" smtClean="0"/>
              <a:t>st</a:t>
            </a:r>
            <a:r>
              <a:rPr lang="en-US" baseline="0" dirty="0" smtClean="0"/>
              <a:t> column for single core in the previous slides.</a:t>
            </a:r>
          </a:p>
          <a:p>
            <a:r>
              <a:rPr lang="en-US" baseline="0" dirty="0" smtClean="0"/>
              <a:t>The </a:t>
            </a:r>
            <a:r>
              <a:rPr lang="en-US" baseline="0" dirty="0" err="1" smtClean="0"/>
              <a:t>perf</a:t>
            </a:r>
            <a:r>
              <a:rPr lang="en-US" baseline="0" dirty="0" smtClean="0"/>
              <a:t> graphs in the 2</a:t>
            </a:r>
            <a:r>
              <a:rPr lang="en-US" baseline="30000" dirty="0" smtClean="0"/>
              <a:t>nd</a:t>
            </a:r>
            <a:r>
              <a:rPr lang="en-US" baseline="0" dirty="0" smtClean="0"/>
              <a:t> and 3</a:t>
            </a:r>
            <a:r>
              <a:rPr lang="en-US" baseline="30000" dirty="0" smtClean="0"/>
              <a:t>rd</a:t>
            </a:r>
            <a:r>
              <a:rPr lang="en-US" baseline="0" dirty="0" smtClean="0"/>
              <a:t> columns show that for 5 core, or 10 core, the relative performance is similar to 1-core.</a:t>
            </a:r>
          </a:p>
          <a:p>
            <a:endParaRPr lang="en-US" baseline="0" dirty="0" smtClean="0"/>
          </a:p>
          <a:p>
            <a:r>
              <a:rPr lang="en-US" baseline="0" dirty="0" smtClean="0"/>
              <a:t>However, the performance win of </a:t>
            </a:r>
            <a:r>
              <a:rPr lang="en-US" baseline="0" dirty="0" err="1" smtClean="0"/>
              <a:t>Strassen</a:t>
            </a:r>
            <a:r>
              <a:rPr lang="en-US" baseline="0" dirty="0" smtClean="0"/>
              <a:t> over the standard matrix multiplication (GEMM) for 5-core, 10-core is not as large as 1-core.</a:t>
            </a:r>
          </a:p>
          <a:p>
            <a:endParaRPr lang="en-US" baseline="0" dirty="0" smtClean="0"/>
          </a:p>
          <a:p>
            <a:r>
              <a:rPr lang="en-US" baseline="0" dirty="0" smtClean="0"/>
              <a:t>This is because the memory contention issues for multi-core.</a:t>
            </a:r>
          </a:p>
          <a:p>
            <a:endParaRPr lang="en-US" baseline="0" dirty="0" smtClean="0"/>
          </a:p>
          <a:p>
            <a:r>
              <a:rPr lang="en-US" baseline="0" dirty="0" smtClean="0"/>
              <a:t>//Memory bandwidth contention affects the performance of the various </a:t>
            </a:r>
            <a:r>
              <a:rPr lang="en-US" baseline="0" dirty="0" err="1" smtClean="0"/>
              <a:t>Strassen</a:t>
            </a:r>
            <a:r>
              <a:rPr lang="en-US" baseline="0" dirty="0" smtClean="0"/>
              <a:t> implementations, reducing the benefits relative to a standard DGEMM implementations.</a:t>
            </a:r>
          </a:p>
        </p:txBody>
      </p:sp>
      <p:sp>
        <p:nvSpPr>
          <p:cNvPr id="4" name="Slide Number Placeholder 3"/>
          <p:cNvSpPr>
            <a:spLocks noGrp="1"/>
          </p:cNvSpPr>
          <p:nvPr>
            <p:ph type="sldNum" sz="quarter" idx="10"/>
          </p:nvPr>
        </p:nvSpPr>
        <p:spPr/>
        <p:txBody>
          <a:bodyPr/>
          <a:lstStyle/>
          <a:p>
            <a:fld id="{920D3F94-6527-6D4F-A210-183F798DAB96}" type="slidenum">
              <a:rPr lang="en-US" smtClean="0"/>
              <a:t>76</a:t>
            </a:fld>
            <a:endParaRPr lang="en-US"/>
          </a:p>
        </p:txBody>
      </p:sp>
    </p:spTree>
    <p:extLst>
      <p:ext uri="{BB962C8B-B14F-4D97-AF65-F5344CB8AC3E}">
        <p14:creationId xmlns:p14="http://schemas.microsoft.com/office/powerpoint/2010/main" val="16323669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show the performance result for many-core architecture.</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77</a:t>
            </a:fld>
            <a:endParaRPr lang="en-US"/>
          </a:p>
        </p:txBody>
      </p:sp>
    </p:spTree>
    <p:extLst>
      <p:ext uri="{BB962C8B-B14F-4D97-AF65-F5344CB8AC3E}">
        <p14:creationId xmlns:p14="http://schemas.microsoft.com/office/powerpoint/2010/main" val="17771549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the experiment on Intel KNC</a:t>
            </a:r>
            <a:r>
              <a:rPr lang="en-US" baseline="0" dirty="0" smtClean="0"/>
              <a:t> (Knight Landing Corner).</a:t>
            </a:r>
          </a:p>
          <a:p>
            <a:r>
              <a:rPr lang="en-US" baseline="0" dirty="0" smtClean="0"/>
              <a:t>It has 61 cores, or 244 hyper threads.</a:t>
            </a:r>
          </a:p>
          <a:p>
            <a:r>
              <a:rPr lang="en-US" baseline="0" dirty="0" smtClean="0"/>
              <a:t>BLIS itself just use 240 hyper threads, or 60 cores.</a:t>
            </a:r>
          </a:p>
          <a:p>
            <a:endParaRPr lang="en-US" baseline="0" dirty="0" smtClean="0"/>
          </a:p>
          <a:p>
            <a:r>
              <a:rPr lang="en-US" baseline="0" dirty="0" smtClean="0"/>
              <a:t>We show the performance graph for rank-k update,</a:t>
            </a:r>
          </a:p>
          <a:p>
            <a:r>
              <a:rPr lang="en-US" baseline="0" dirty="0" smtClean="0"/>
              <a:t>when we fix </a:t>
            </a:r>
            <a:r>
              <a:rPr lang="en-US" baseline="0" dirty="0" err="1" smtClean="0"/>
              <a:t>m,n</a:t>
            </a:r>
            <a:r>
              <a:rPr lang="en-US" baseline="0" dirty="0" smtClean="0"/>
              <a:t> to 15000, and vary k.</a:t>
            </a:r>
          </a:p>
          <a:p>
            <a:r>
              <a:rPr lang="en-US" baseline="0" dirty="0" smtClean="0"/>
              <a:t>The black dashed line with X symbol is the BLIS DGEMM implementation,</a:t>
            </a:r>
          </a:p>
          <a:p>
            <a:r>
              <a:rPr lang="en-US" baseline="0" dirty="0" smtClean="0"/>
              <a:t>and blue line is 1-level ABC </a:t>
            </a:r>
            <a:r>
              <a:rPr lang="en-US" baseline="0" dirty="0" err="1" smtClean="0"/>
              <a:t>Strassen</a:t>
            </a:r>
            <a:r>
              <a:rPr lang="en-US" baseline="0" dirty="0" smtClean="0"/>
              <a:t>. We show the speedup for Xeon Phi with 1-level ABC </a:t>
            </a:r>
            <a:r>
              <a:rPr lang="en-US" baseline="0" dirty="0" err="1" smtClean="0"/>
              <a:t>Strassen</a:t>
            </a:r>
            <a:r>
              <a:rPr lang="en-US" baseline="0" dirty="0" smtClean="0"/>
              <a:t>.</a:t>
            </a:r>
            <a:endParaRPr lang="en-US" dirty="0" smtClean="0"/>
          </a:p>
          <a:p>
            <a:endParaRPr lang="en-US" baseline="0" dirty="0" smtClean="0"/>
          </a:p>
          <a:p>
            <a:r>
              <a:rPr lang="en-US" baseline="0" dirty="0" smtClean="0"/>
              <a:t>However, the black solid line and black dash-dot line is the MKL performance for 240 threads and 244 threads.</a:t>
            </a:r>
          </a:p>
          <a:p>
            <a:endParaRPr lang="en-US" baseline="0" dirty="0" smtClean="0"/>
          </a:p>
          <a:p>
            <a:endParaRPr lang="en-US" baseline="0" dirty="0" smtClean="0"/>
          </a:p>
          <a:p>
            <a:r>
              <a:rPr lang="en-US" baseline="0" dirty="0" smtClean="0"/>
              <a:t>//The BLIS GEMM implementation used to be highly competitive with MKL DGEMM.</a:t>
            </a:r>
          </a:p>
          <a:p>
            <a:r>
              <a:rPr lang="en-US" baseline="0" dirty="0" smtClean="0"/>
              <a:t>//But the recent improvements on MKL DGEMM shows that BLIS DGEMM needs an update.</a:t>
            </a:r>
          </a:p>
          <a:p>
            <a:endParaRPr lang="en-US" baseline="0" dirty="0" smtClean="0"/>
          </a:p>
          <a:p>
            <a:r>
              <a:rPr lang="en-US" baseline="0" dirty="0" smtClean="0"/>
              <a:t>We believe that if we build our ABC </a:t>
            </a:r>
            <a:r>
              <a:rPr lang="en-US" baseline="0" dirty="0" err="1" smtClean="0"/>
              <a:t>Strassen</a:t>
            </a:r>
            <a:r>
              <a:rPr lang="en-US" baseline="0" dirty="0" smtClean="0"/>
              <a:t> on Intel MKL DGEMM implementation, we can get similar speedup over MKL DGEMM.</a:t>
            </a:r>
            <a:endParaRPr lang="en-US"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78</a:t>
            </a:fld>
            <a:endParaRPr lang="en-US"/>
          </a:p>
        </p:txBody>
      </p:sp>
    </p:spTree>
    <p:extLst>
      <p:ext uri="{BB962C8B-B14F-4D97-AF65-F5344CB8AC3E}">
        <p14:creationId xmlns:p14="http://schemas.microsoft.com/office/powerpoint/2010/main" val="25086961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we show the performance result for distributed memory.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79</a:t>
            </a:fld>
            <a:endParaRPr lang="en-US"/>
          </a:p>
        </p:txBody>
      </p:sp>
    </p:spTree>
    <p:extLst>
      <p:ext uri="{BB962C8B-B14F-4D97-AF65-F5344CB8AC3E}">
        <p14:creationId xmlns:p14="http://schemas.microsoft.com/office/powerpoint/2010/main" val="307907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Here we zoom in the small region of performance graph we show in the previous slide.</a:t>
            </a:r>
          </a:p>
          <a:p>
            <a:pPr marL="0" indent="0">
              <a:buNone/>
            </a:pPr>
            <a:endParaRPr lang="en-US" dirty="0" smtClean="0"/>
          </a:p>
          <a:p>
            <a:pPr marL="0" indent="0">
              <a:buNone/>
            </a:pPr>
            <a:r>
              <a:rPr lang="en-US" dirty="0" smtClean="0"/>
              <a:t>The blue/red dashed line is the practical performance </a:t>
            </a:r>
            <a:r>
              <a:rPr lang="en-US" altLang="zh-CN" dirty="0" smtClean="0"/>
              <a:t>curve</a:t>
            </a:r>
            <a:r>
              <a:rPr lang="en-US" dirty="0" smtClean="0"/>
              <a:t> for 1/2-level </a:t>
            </a:r>
            <a:r>
              <a:rPr lang="en-US" dirty="0" err="1" smtClean="0"/>
              <a:t>Strassen</a:t>
            </a:r>
            <a:r>
              <a:rPr lang="en-US" dirty="0" smtClean="0"/>
              <a:t> on</a:t>
            </a:r>
            <a:r>
              <a:rPr lang="en-US" baseline="0" dirty="0" smtClean="0"/>
              <a:t> single core</a:t>
            </a:r>
            <a:r>
              <a:rPr lang="en-US" dirty="0" smtClean="0"/>
              <a:t>;</a:t>
            </a:r>
          </a:p>
          <a:p>
            <a:pPr marL="0" indent="0">
              <a:buNone/>
            </a:pPr>
            <a:endParaRPr lang="en-US" dirty="0" smtClean="0"/>
          </a:p>
          <a:p>
            <a:pPr marL="0" indent="0">
              <a:buNone/>
            </a:pPr>
            <a:r>
              <a:rPr lang="en-US" dirty="0" smtClean="0"/>
              <a:t>Gap is huge, especially for</a:t>
            </a:r>
            <a:r>
              <a:rPr lang="en-US" baseline="0" dirty="0" smtClean="0"/>
              <a:t> small problem size.</a:t>
            </a:r>
            <a:endParaRPr lang="en-US" dirty="0" smtClean="0"/>
          </a:p>
          <a:p>
            <a:pPr marL="0" indent="0">
              <a:buNone/>
            </a:pPr>
            <a:r>
              <a:rPr lang="en-US" dirty="0" smtClean="0"/>
              <a:t>Note</a:t>
            </a:r>
            <a:r>
              <a:rPr lang="en-US" baseline="0" dirty="0" smtClean="0"/>
              <a:t> that the practical </a:t>
            </a:r>
            <a:r>
              <a:rPr lang="en-US" baseline="0" dirty="0" err="1" smtClean="0"/>
              <a:t>Strassen</a:t>
            </a:r>
            <a:r>
              <a:rPr lang="en-US" baseline="0" dirty="0" smtClean="0"/>
              <a:t> implementation cannot outperform the standard matrix multiplication until the problem size is as large as 2000.</a:t>
            </a:r>
            <a:endParaRPr lang="en-US" dirty="0" smtClean="0"/>
          </a:p>
          <a:p>
            <a:pPr marL="0" indent="0">
              <a:buNone/>
            </a:pPr>
            <a:endParaRPr lang="en-US" dirty="0" smtClean="0"/>
          </a:p>
          <a:p>
            <a:pPr marL="0" indent="0">
              <a:buNone/>
            </a:pPr>
            <a:r>
              <a:rPr lang="en-US" dirty="0" smtClean="0"/>
              <a:t>(click)</a:t>
            </a:r>
          </a:p>
          <a:p>
            <a:pPr marL="0" indent="0">
              <a:buNone/>
            </a:pPr>
            <a:r>
              <a:rPr lang="en-US" dirty="0" smtClean="0"/>
              <a:t>--For multi-level </a:t>
            </a:r>
            <a:r>
              <a:rPr lang="en-US" dirty="0" err="1" smtClean="0"/>
              <a:t>Strassen</a:t>
            </a:r>
            <a:r>
              <a:rPr lang="en-US" dirty="0" smtClean="0"/>
              <a:t>, there are two issues here.</a:t>
            </a:r>
          </a:p>
          <a:p>
            <a:pPr marL="0" indent="0">
              <a:buNone/>
            </a:pPr>
            <a:r>
              <a:rPr lang="en-US" dirty="0" smtClean="0"/>
              <a:t>--it is numerical unstable to</a:t>
            </a:r>
            <a:r>
              <a:rPr lang="en-US" baseline="0" dirty="0" smtClean="0"/>
              <a:t> have too many levels of recursions</a:t>
            </a:r>
            <a:r>
              <a:rPr lang="en-US" dirty="0" smtClean="0"/>
              <a:t>; </a:t>
            </a:r>
          </a:p>
          <a:p>
            <a:pPr marL="0" indent="0">
              <a:buNone/>
            </a:pPr>
            <a:r>
              <a:rPr lang="en-US" dirty="0" smtClean="0"/>
              <a:t>--even for three-level</a:t>
            </a:r>
            <a:r>
              <a:rPr lang="en-US" baseline="0" dirty="0" smtClean="0"/>
              <a:t> </a:t>
            </a:r>
            <a:r>
              <a:rPr lang="en-US" baseline="0" dirty="0" err="1" smtClean="0"/>
              <a:t>Strassen</a:t>
            </a:r>
            <a:r>
              <a:rPr lang="en-US" baseline="0" dirty="0" smtClean="0"/>
              <a:t>, cross point -&gt; huge; exceed the memory size of the machine.</a:t>
            </a:r>
          </a:p>
          <a:p>
            <a:pPr marL="0" indent="0">
              <a:buNone/>
            </a:pPr>
            <a:r>
              <a:rPr lang="en-US" baseline="0" dirty="0" smtClean="0"/>
              <a:t>Therefore, the green line here is not achievable in practice. </a:t>
            </a:r>
          </a:p>
          <a:p>
            <a:pPr marL="0" indent="0">
              <a:buNone/>
            </a:pPr>
            <a:endParaRPr lang="en-US" baseline="0" dirty="0" smtClean="0"/>
          </a:p>
          <a:p>
            <a:pPr marL="0" indent="0">
              <a:buNone/>
            </a:pPr>
            <a:r>
              <a:rPr lang="en-US" baseline="0" dirty="0" smtClean="0"/>
              <a:t>The important point for this slide is that</a:t>
            </a:r>
          </a:p>
          <a:p>
            <a:pPr marL="0" indent="0">
              <a:buNone/>
            </a:pPr>
            <a:r>
              <a:rPr lang="en-US" baseline="0" dirty="0" smtClean="0"/>
              <a:t>Even with one or two level </a:t>
            </a:r>
            <a:r>
              <a:rPr lang="en-US" baseline="0" dirty="0" err="1" smtClean="0"/>
              <a:t>Strassen</a:t>
            </a:r>
            <a:r>
              <a:rPr lang="en-US" baseline="0" dirty="0" smtClean="0"/>
              <a:t>, it is only practical for very large square matrix.</a:t>
            </a:r>
          </a:p>
          <a:p>
            <a:pPr marL="0" indent="0">
              <a:buNone/>
            </a:pPr>
            <a:endParaRPr lang="en-US" sz="240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8</a:t>
            </a:fld>
            <a:endParaRPr lang="en-US"/>
          </a:p>
        </p:txBody>
      </p:sp>
    </p:spTree>
    <p:extLst>
      <p:ext uri="{BB962C8B-B14F-4D97-AF65-F5344CB8AC3E}">
        <p14:creationId xmlns:p14="http://schemas.microsoft.com/office/powerpoint/2010/main" val="7462369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scalable</a:t>
            </a:r>
            <a:r>
              <a:rPr lang="en-US" baseline="0" dirty="0" smtClean="0"/>
              <a:t> universal matrix multiplication algorithm (SUMMA) with MPI. This is a distributed memory version of GEMM.</a:t>
            </a:r>
          </a:p>
          <a:p>
            <a:endParaRPr lang="en-US" baseline="0" dirty="0" smtClean="0"/>
          </a:p>
          <a:p>
            <a:r>
              <a:rPr lang="en-US" baseline="0" dirty="0" smtClean="0"/>
              <a:t>We demonstrate how we use </a:t>
            </a:r>
            <a:r>
              <a:rPr lang="en-US" baseline="0" dirty="0" err="1" smtClean="0"/>
              <a:t>Strassen</a:t>
            </a:r>
            <a:r>
              <a:rPr lang="en-US" baseline="0" dirty="0" smtClean="0"/>
              <a:t> to accelerate SUMMA.</a:t>
            </a:r>
          </a:p>
          <a:p>
            <a:endParaRPr lang="en-US" baseline="0" dirty="0" smtClean="0"/>
          </a:p>
          <a:p>
            <a:r>
              <a:rPr lang="en-US" baseline="0" dirty="0" smtClean="0"/>
              <a:t>(click)</a:t>
            </a:r>
          </a:p>
          <a:p>
            <a:r>
              <a:rPr lang="en-US" baseline="0" dirty="0" smtClean="0"/>
              <a:t>SUMMA distributes the computation to a mesh of MPI processes using a 2D block cyclic distribution.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a:t>
            </a:r>
          </a:p>
          <a:p>
            <a:r>
              <a:rPr lang="en-US" baseline="0" dirty="0" smtClean="0"/>
              <a:t>The multiplication is broken down into a sequence of rank-k updates.</a:t>
            </a:r>
          </a:p>
          <a:p>
            <a:r>
              <a:rPr lang="en-US" baseline="0" dirty="0" smtClean="0"/>
              <a:t>each </a:t>
            </a:r>
            <a:r>
              <a:rPr lang="en-US" baseline="0" dirty="0" err="1" smtClean="0"/>
              <a:t>Ap</a:t>
            </a:r>
            <a:r>
              <a:rPr lang="en-US" baseline="0" dirty="0" smtClean="0"/>
              <a:t> consists of k columns and each </a:t>
            </a:r>
            <a:r>
              <a:rPr lang="en-US" baseline="0" dirty="0" err="1" smtClean="0"/>
              <a:t>Bp</a:t>
            </a:r>
            <a:r>
              <a:rPr lang="en-US" baseline="0" dirty="0" smtClean="0"/>
              <a:t> consists of k rows.</a:t>
            </a:r>
          </a:p>
          <a:p>
            <a:r>
              <a:rPr lang="en-US" baseline="0"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each rank-k update </a:t>
            </a:r>
            <a:r>
              <a:rPr lang="en-US" baseline="0" dirty="0" err="1" smtClean="0"/>
              <a:t>Ap</a:t>
            </a:r>
            <a:r>
              <a:rPr lang="en-US" baseline="0" dirty="0" smtClean="0"/>
              <a:t> is broadcast to rows of the mesh and </a:t>
            </a:r>
            <a:r>
              <a:rPr lang="en-US" baseline="0" dirty="0" err="1" smtClean="0"/>
              <a:t>Bp</a:t>
            </a:r>
            <a:r>
              <a:rPr lang="en-US" baseline="0" dirty="0" smtClean="0"/>
              <a:t> is broadcast to columns of the mesh</a:t>
            </a:r>
          </a:p>
        </p:txBody>
      </p:sp>
      <p:sp>
        <p:nvSpPr>
          <p:cNvPr id="4" name="Slide Number Placeholder 3"/>
          <p:cNvSpPr>
            <a:spLocks noGrp="1"/>
          </p:cNvSpPr>
          <p:nvPr>
            <p:ph type="sldNum" sz="quarter" idx="10"/>
          </p:nvPr>
        </p:nvSpPr>
        <p:spPr/>
        <p:txBody>
          <a:bodyPr/>
          <a:lstStyle/>
          <a:p>
            <a:fld id="{920D3F94-6527-6D4F-A210-183F798DAB96}" type="slidenum">
              <a:rPr lang="en-US" smtClean="0"/>
              <a:t>80</a:t>
            </a:fld>
            <a:endParaRPr lang="en-US"/>
          </a:p>
        </p:txBody>
      </p:sp>
    </p:spTree>
    <p:extLst>
      <p:ext uri="{BB962C8B-B14F-4D97-AF65-F5344CB8AC3E}">
        <p14:creationId xmlns:p14="http://schemas.microsoft.com/office/powerpoint/2010/main" val="13047212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node will locally perform a rank-k update with the arriving </a:t>
            </a:r>
            <a:r>
              <a:rPr lang="en-US" baseline="0" dirty="0" err="1" smtClean="0"/>
              <a:t>submatrices</a:t>
            </a:r>
            <a:endParaRPr lang="en-US" baseline="0" dirty="0" smtClean="0"/>
          </a:p>
          <a:p>
            <a:r>
              <a:rPr lang="en-US" baseline="0" dirty="0" smtClean="0"/>
              <a:t>(click)</a:t>
            </a:r>
          </a:p>
          <a:p>
            <a:r>
              <a:rPr lang="en-US" baseline="0" dirty="0" smtClean="0"/>
              <a:t>to update the local block of C.</a:t>
            </a:r>
          </a:p>
          <a:p>
            <a:endParaRPr lang="en-US" baseline="0" dirty="0" smtClean="0"/>
          </a:p>
          <a:p>
            <a:r>
              <a:rPr lang="en-US" baseline="0" dirty="0" smtClean="0"/>
              <a:t>(click)</a:t>
            </a:r>
          </a:p>
          <a:p>
            <a:r>
              <a:rPr lang="en-US" baseline="0" dirty="0" smtClean="0"/>
              <a:t>If we perform these rank-k updates with k=4kC, then </a:t>
            </a:r>
          </a:p>
          <a:p>
            <a:r>
              <a:rPr lang="en-US" baseline="0" dirty="0" smtClean="0"/>
              <a:t>Replacing the local node DGEMM with ABC </a:t>
            </a:r>
            <a:r>
              <a:rPr lang="en-US" baseline="0" dirty="0" err="1" smtClean="0"/>
              <a:t>Strassen</a:t>
            </a:r>
            <a:r>
              <a:rPr lang="en-US" baseline="0" dirty="0" smtClean="0"/>
              <a:t> would bring performance benefits theoretically.</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81</a:t>
            </a:fld>
            <a:endParaRPr lang="en-US"/>
          </a:p>
        </p:txBody>
      </p:sp>
    </p:spTree>
    <p:extLst>
      <p:ext uri="{BB962C8B-B14F-4D97-AF65-F5344CB8AC3E}">
        <p14:creationId xmlns:p14="http://schemas.microsoft.com/office/powerpoint/2010/main" val="2564174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a:t>
            </a:r>
            <a:r>
              <a:rPr lang="en-US" baseline="0" dirty="0" smtClean="0"/>
              <a:t>the w</a:t>
            </a:r>
            <a:r>
              <a:rPr lang="en-US" dirty="0" smtClean="0"/>
              <a:t>eak scalability performance experiment</a:t>
            </a:r>
            <a:r>
              <a:rPr lang="en-US" baseline="0" dirty="0" smtClean="0"/>
              <a:t> to verify our ideas.</a:t>
            </a:r>
            <a:endParaRPr lang="en-US" dirty="0" smtClean="0"/>
          </a:p>
          <a:p>
            <a:endParaRPr lang="en-US" dirty="0" smtClean="0"/>
          </a:p>
          <a:p>
            <a:r>
              <a:rPr lang="en-US" dirty="0" smtClean="0"/>
              <a:t>(click)</a:t>
            </a:r>
          </a:p>
          <a:p>
            <a:r>
              <a:rPr lang="en-US" dirty="0" smtClean="0"/>
              <a:t>1. A parallel algorithm is weakly scalable when it can maintain efficiency as the number of processors vary and problem size/processor is fixed.</a:t>
            </a:r>
          </a:p>
          <a:p>
            <a:r>
              <a:rPr lang="en-US" dirty="0" smtClean="0"/>
              <a:t>2. SUMMA</a:t>
            </a:r>
            <a:r>
              <a:rPr lang="en-US" baseline="0" dirty="0" smtClean="0"/>
              <a:t> is weakly scalable in theory.</a:t>
            </a:r>
          </a:p>
          <a:p>
            <a:endParaRPr lang="en-US" dirty="0" smtClean="0"/>
          </a:p>
          <a:p>
            <a:r>
              <a:rPr lang="en-US" dirty="0" smtClean="0"/>
              <a:t>(click)</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our experiment, we run one MPI process</a:t>
            </a:r>
            <a:r>
              <a:rPr lang="en-US" baseline="0" dirty="0" smtClean="0"/>
              <a:t> per socket.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the number of processors is actually the socket number.</a:t>
            </a:r>
          </a:p>
          <a:p>
            <a:r>
              <a:rPr lang="en-US" baseline="0" dirty="0" smtClean="0"/>
              <a:t>(click)</a:t>
            </a:r>
          </a:p>
          <a:p>
            <a:r>
              <a:rPr lang="en-US" baseline="0" dirty="0" smtClean="0"/>
              <a:t>The problem size/processor is actually …</a:t>
            </a:r>
          </a:p>
          <a:p>
            <a:r>
              <a:rPr lang="en-US" baseline="0" dirty="0" smtClean="0"/>
              <a:t>(click)</a:t>
            </a:r>
          </a:p>
          <a:p>
            <a:r>
              <a:rPr lang="en-US" baseline="0" dirty="0" smtClean="0"/>
              <a:t>And the efficiency is “Effective GFLOPS/socket” in our context.</a:t>
            </a:r>
            <a:endParaRPr lang="en-US"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attain the thread parallelism among the ten cores in a socket within BLIS, MKL, or any of our </a:t>
            </a:r>
            <a:r>
              <a:rPr lang="en-US" baseline="0" dirty="0" err="1" smtClean="0"/>
              <a:t>Strassen</a:t>
            </a:r>
            <a:r>
              <a:rPr lang="en-US" baseline="0" dirty="0" smtClean="0"/>
              <a:t> implementations.</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82</a:t>
            </a:fld>
            <a:endParaRPr lang="en-US"/>
          </a:p>
        </p:txBody>
      </p:sp>
    </p:spTree>
    <p:extLst>
      <p:ext uri="{BB962C8B-B14F-4D97-AF65-F5344CB8AC3E}">
        <p14:creationId xmlns:p14="http://schemas.microsoft.com/office/powerpoint/2010/main" val="12354613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a:t>
            </a:r>
          </a:p>
          <a:p>
            <a:r>
              <a:rPr lang="en-US" baseline="0" dirty="0" smtClean="0"/>
              <a:t>We choose the MPI mesh of processes to be square.</a:t>
            </a:r>
          </a:p>
          <a:p>
            <a:r>
              <a:rPr lang="en-US" baseline="0" dirty="0" smtClean="0"/>
              <a:t>(click)</a:t>
            </a:r>
          </a:p>
          <a:p>
            <a:r>
              <a:rPr lang="en-US" baseline="0" dirty="0" smtClean="0"/>
              <a:t>The local problem size is fixed to equal to 16000,</a:t>
            </a:r>
          </a:p>
          <a:p>
            <a:r>
              <a:rPr lang="en-US" baseline="0" dirty="0" smtClean="0"/>
              <a:t>(click)</a:t>
            </a:r>
          </a:p>
          <a:p>
            <a:r>
              <a:rPr lang="en-US" baseline="0" dirty="0" smtClean="0"/>
              <a:t>so that the global size becomes 16000xN.</a:t>
            </a:r>
          </a:p>
          <a:p>
            <a:r>
              <a:rPr lang="en-US" baseline="0" dirty="0" smtClean="0"/>
              <a:t>(click)</a:t>
            </a:r>
          </a:p>
          <a:p>
            <a:r>
              <a:rPr lang="en-US" baseline="0" dirty="0" smtClean="0"/>
              <a:t>x-axis, the MPI process number, or socket number</a:t>
            </a:r>
          </a:p>
          <a:p>
            <a:r>
              <a:rPr lang="en-US" baseline="0" dirty="0" smtClean="0"/>
              <a:t>(click)</a:t>
            </a:r>
            <a:endParaRPr lang="en-US" dirty="0" smtClean="0"/>
          </a:p>
          <a:p>
            <a:r>
              <a:rPr lang="en-US" dirty="0" smtClean="0"/>
              <a:t>y-axis, the effective GFLOPS / socket,</a:t>
            </a:r>
            <a:r>
              <a:rPr lang="en-US" baseline="0" dirty="0" smtClean="0"/>
              <a:t> or efficiency</a:t>
            </a:r>
            <a:endParaRPr lang="en-US" dirty="0" smtClean="0"/>
          </a:p>
          <a:p>
            <a:endParaRPr lang="en-US" dirty="0" smtClean="0"/>
          </a:p>
          <a:p>
            <a:r>
              <a:rPr lang="en-US" dirty="0" smtClean="0"/>
              <a:t>Black dash line: BLIS DGEMM: Baseline</a:t>
            </a:r>
          </a:p>
          <a:p>
            <a:endParaRPr lang="en-US" dirty="0" smtClean="0"/>
          </a:p>
          <a:p>
            <a:r>
              <a:rPr lang="en-US" dirty="0" smtClean="0"/>
              <a:t>Black</a:t>
            </a:r>
            <a:r>
              <a:rPr lang="en-US" baseline="0" dirty="0" smtClean="0"/>
              <a:t> solid line shows the </a:t>
            </a:r>
            <a:r>
              <a:rPr lang="en-US" baseline="0" dirty="0" err="1" smtClean="0"/>
              <a:t>perf</a:t>
            </a:r>
            <a:r>
              <a:rPr lang="en-US" baseline="0" dirty="0" smtClean="0"/>
              <a:t> for MKL DGEMM</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line is almost flat (degrade only a little),</a:t>
            </a:r>
            <a:r>
              <a:rPr lang="en-US" baseline="0" dirty="0" smtClean="0"/>
              <a:t> so it shows the efficiency can be maintained when </a:t>
            </a:r>
            <a:r>
              <a:rPr lang="en-US" smtClean="0"/>
              <a:t>thve</a:t>
            </a:r>
            <a:r>
              <a:rPr lang="en-US" dirty="0" smtClean="0"/>
              <a:t> number of processors varies and problem size/processor is fixed.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other words, SUMMA is weakly scalable.</a:t>
            </a:r>
          </a:p>
        </p:txBody>
      </p:sp>
      <p:sp>
        <p:nvSpPr>
          <p:cNvPr id="4" name="Slide Number Placeholder 3"/>
          <p:cNvSpPr>
            <a:spLocks noGrp="1"/>
          </p:cNvSpPr>
          <p:nvPr>
            <p:ph type="sldNum" sz="quarter" idx="10"/>
          </p:nvPr>
        </p:nvSpPr>
        <p:spPr/>
        <p:txBody>
          <a:bodyPr/>
          <a:lstStyle/>
          <a:p>
            <a:fld id="{920D3F94-6527-6D4F-A210-183F798DAB96}" type="slidenum">
              <a:rPr lang="en-US" smtClean="0"/>
              <a:t>83</a:t>
            </a:fld>
            <a:endParaRPr lang="en-US"/>
          </a:p>
        </p:txBody>
      </p:sp>
    </p:spTree>
    <p:extLst>
      <p:ext uri="{BB962C8B-B14F-4D97-AF65-F5344CB8AC3E}">
        <p14:creationId xmlns:p14="http://schemas.microsoft.com/office/powerpoint/2010/main" val="27852989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the performance curve for</a:t>
            </a:r>
            <a:r>
              <a:rPr lang="en-US" baseline="0" dirty="0" smtClean="0"/>
              <a:t> 1-level and 2-level Naive </a:t>
            </a:r>
            <a:r>
              <a:rPr lang="en-US" baseline="0" dirty="0" err="1" smtClean="0"/>
              <a:t>strassen</a:t>
            </a:r>
            <a:r>
              <a:rPr lang="en-US" baseline="0" dirty="0" smtClean="0"/>
              <a:t>. Worse than DGEMM.</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//Dash line with circle</a:t>
            </a:r>
            <a:r>
              <a:rPr lang="en-US" baseline="0" dirty="0" smtClean="0"/>
              <a:t> marker</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84</a:t>
            </a:fld>
            <a:endParaRPr lang="en-US"/>
          </a:p>
        </p:txBody>
      </p:sp>
    </p:spTree>
    <p:extLst>
      <p:ext uri="{BB962C8B-B14F-4D97-AF65-F5344CB8AC3E}">
        <p14:creationId xmlns:p14="http://schemas.microsoft.com/office/powerpoint/2010/main" val="3561347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performance curve for</a:t>
            </a:r>
            <a:r>
              <a:rPr lang="en-US" baseline="0" dirty="0" smtClean="0"/>
              <a:t> 1-level and 2-level AB </a:t>
            </a:r>
            <a:r>
              <a:rPr lang="en-US" baseline="0" dirty="0" err="1" smtClean="0"/>
              <a:t>strassen</a:t>
            </a:r>
            <a:r>
              <a:rPr lang="en-US" baseline="0" dirty="0" smtClean="0"/>
              <a:t>. Also Worse than DGEMM.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//Dash-dot line with triangular</a:t>
            </a:r>
            <a:r>
              <a:rPr lang="en-US" baseline="0" dirty="0" smtClean="0"/>
              <a:t> marker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//The performance is worse than Naïve </a:t>
            </a:r>
            <a:r>
              <a:rPr lang="en-US" baseline="0" dirty="0" err="1" smtClean="0"/>
              <a:t>Strassen</a:t>
            </a:r>
            <a:r>
              <a:rPr lang="en-US" baseline="0" dirty="0" smtClean="0"/>
              <a:t>, because </a:t>
            </a:r>
            <a:r>
              <a:rPr lang="en-US" baseline="0" dirty="0" err="1" smtClean="0"/>
              <a:t>n_C</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85</a:t>
            </a:fld>
            <a:endParaRPr lang="en-US"/>
          </a:p>
        </p:txBody>
      </p:sp>
    </p:spTree>
    <p:extLst>
      <p:ext uri="{BB962C8B-B14F-4D97-AF65-F5344CB8AC3E}">
        <p14:creationId xmlns:p14="http://schemas.microsoft.com/office/powerpoint/2010/main" val="27528271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the performance curve for 1-level and 2-level ABC </a:t>
            </a:r>
            <a:r>
              <a:rPr lang="en-US" baseline="0" dirty="0" err="1" smtClean="0"/>
              <a:t>Strassen</a:t>
            </a:r>
            <a:r>
              <a:rPr lang="en-US" baseline="0" dirty="0" smtClean="0"/>
              <a:t>. They outperform all other implementations.</a:t>
            </a:r>
          </a:p>
          <a:p>
            <a:endParaRPr lang="en-US" baseline="0" dirty="0" smtClean="0"/>
          </a:p>
          <a:p>
            <a:r>
              <a:rPr lang="en-US" baseline="0" dirty="0" smtClean="0"/>
              <a:t>The reason is that ABC is a natural choice when rank-k updates are performed with k=4k_C. </a:t>
            </a:r>
          </a:p>
          <a:p>
            <a:endParaRPr lang="en-US" baseline="0" dirty="0" smtClean="0"/>
          </a:p>
          <a:p>
            <a:r>
              <a:rPr lang="en-US" baseline="0" dirty="0" smtClean="0"/>
              <a:t>What this experiment shows is that the benefit of using our </a:t>
            </a:r>
            <a:r>
              <a:rPr lang="en-US" baseline="0" dirty="0" err="1" smtClean="0"/>
              <a:t>Strassen</a:t>
            </a:r>
            <a:r>
              <a:rPr lang="en-US" baseline="0" dirty="0" smtClean="0"/>
              <a:t> implementations can be easily transferred to other algorithms that are rich in large rank-k updates.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86</a:t>
            </a:fld>
            <a:endParaRPr lang="en-US"/>
          </a:p>
        </p:txBody>
      </p:sp>
    </p:spTree>
    <p:extLst>
      <p:ext uri="{BB962C8B-B14F-4D97-AF65-F5344CB8AC3E}">
        <p14:creationId xmlns:p14="http://schemas.microsoft.com/office/powerpoint/2010/main" val="3166909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Let’s</a:t>
            </a:r>
            <a:r>
              <a:rPr lang="en-US" baseline="0" dirty="0" smtClean="0"/>
              <a:t> come to the conclusion part.</a:t>
            </a:r>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87</a:t>
            </a:fld>
            <a:endParaRPr lang="en-US"/>
          </a:p>
        </p:txBody>
      </p:sp>
    </p:spTree>
    <p:extLst>
      <p:ext uri="{BB962C8B-B14F-4D97-AF65-F5344CB8AC3E}">
        <p14:creationId xmlns:p14="http://schemas.microsoft.com/office/powerpoint/2010/main" val="1686331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0D3F94-6527-6D4F-A210-183F798DAB96}" type="slidenum">
              <a:rPr lang="en-US" smtClean="0"/>
              <a:t>88</a:t>
            </a:fld>
            <a:endParaRPr lang="en-US"/>
          </a:p>
        </p:txBody>
      </p:sp>
    </p:spTree>
    <p:extLst>
      <p:ext uri="{BB962C8B-B14F-4D97-AF65-F5344CB8AC3E}">
        <p14:creationId xmlns:p14="http://schemas.microsoft.com/office/powerpoint/2010/main" val="11327429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a:t>
            </a:r>
            <a:r>
              <a:rPr lang="en-US" baseline="0" dirty="0" smtClean="0"/>
              <a:t>to achieve practical high performance of </a:t>
            </a:r>
            <a:r>
              <a:rPr lang="en-US" baseline="0" dirty="0" err="1" smtClean="0"/>
              <a:t>Strassen’s</a:t>
            </a:r>
            <a:r>
              <a:rPr lang="en-US" baseline="0" dirty="0" smtClean="0"/>
              <a:t> algorithm, our implementations</a:t>
            </a:r>
          </a:p>
          <a:p>
            <a:r>
              <a:rPr lang="en-US" dirty="0" smtClean="0"/>
              <a:t>(click)</a:t>
            </a:r>
          </a:p>
          <a:p>
            <a:r>
              <a:rPr lang="en-US" dirty="0" smtClean="0"/>
              <a:t>1. Outperform classical matrix multiplication even for small square matrices</a:t>
            </a:r>
          </a:p>
          <a:p>
            <a:r>
              <a:rPr lang="en-US" dirty="0" smtClean="0"/>
              <a:t>(click)</a:t>
            </a:r>
          </a:p>
          <a:p>
            <a:r>
              <a:rPr lang="en-US" dirty="0" smtClean="0"/>
              <a:t>2. Achieve high performance for rank-k updates</a:t>
            </a:r>
          </a:p>
          <a:p>
            <a:r>
              <a:rPr lang="en-US" dirty="0" smtClean="0"/>
              <a:t>--A case of matrix multiplication frequently used in applications.</a:t>
            </a:r>
            <a:r>
              <a:rPr lang="en-US" baseline="0" dirty="0" smtClean="0"/>
              <a:t> </a:t>
            </a:r>
            <a:r>
              <a:rPr lang="en-US" dirty="0" smtClean="0"/>
              <a:t>e.g.</a:t>
            </a:r>
            <a:r>
              <a:rPr lang="en-US" baseline="0" dirty="0" smtClean="0"/>
              <a:t> </a:t>
            </a:r>
            <a:r>
              <a:rPr lang="en-US" dirty="0" smtClean="0"/>
              <a:t>LU factorization, SUMMA for distributed memory GEMM</a:t>
            </a:r>
          </a:p>
          <a:p>
            <a:r>
              <a:rPr lang="en-US" dirty="0" smtClean="0"/>
              <a:t>(click)</a:t>
            </a:r>
          </a:p>
          <a:p>
            <a:r>
              <a:rPr lang="en-US" dirty="0" smtClean="0"/>
              <a:t>3. Don’t</a:t>
            </a:r>
            <a:r>
              <a:rPr lang="en-US" baseline="0" dirty="0" smtClean="0"/>
              <a:t> need </a:t>
            </a:r>
            <a:r>
              <a:rPr lang="en-US" dirty="0" smtClean="0"/>
              <a:t>additional workspace.</a:t>
            </a:r>
          </a:p>
          <a:p>
            <a:r>
              <a:rPr lang="en-US" dirty="0" smtClean="0"/>
              <a:t>--Utilize the packing buffer inside the conventional high-performance implementation of matrix multiplication</a:t>
            </a:r>
          </a:p>
          <a:p>
            <a:r>
              <a:rPr lang="en-US" dirty="0" smtClean="0"/>
              <a:t>--The computation is organized so that</a:t>
            </a:r>
            <a:r>
              <a:rPr lang="en-US" baseline="0" dirty="0" smtClean="0"/>
              <a:t> </a:t>
            </a:r>
            <a:r>
              <a:rPr lang="en-US" dirty="0" smtClean="0"/>
              <a:t>no workspace is required</a:t>
            </a:r>
            <a:r>
              <a:rPr lang="en-US" baseline="0" dirty="0" smtClean="0"/>
              <a:t> beyond buffers already incorporated in the high-performance traditional matrix multiplication.</a:t>
            </a:r>
          </a:p>
          <a:p>
            <a:r>
              <a:rPr lang="en-US" baseline="0" dirty="0" smtClean="0"/>
              <a:t>--</a:t>
            </a:r>
            <a:r>
              <a:rPr lang="en-US" dirty="0" smtClean="0"/>
              <a:t>Plug-compatible with the standard GEMM interface supported by BLAS.</a:t>
            </a:r>
          </a:p>
          <a:p>
            <a:r>
              <a:rPr lang="en-US" dirty="0" smtClean="0"/>
              <a:t>(click)</a:t>
            </a:r>
          </a:p>
          <a:p>
            <a:r>
              <a:rPr lang="en-US" dirty="0" smtClean="0"/>
              <a:t>4. Easy to parallelize.</a:t>
            </a:r>
          </a:p>
          <a:p>
            <a:r>
              <a:rPr lang="en-US" dirty="0" smtClean="0"/>
              <a:t>--Adopt the same parallel scheme with conventional matrix multiplication</a:t>
            </a:r>
          </a:p>
          <a:p>
            <a:endParaRPr lang="en-US" dirty="0"/>
          </a:p>
        </p:txBody>
      </p:sp>
      <p:sp>
        <p:nvSpPr>
          <p:cNvPr id="4" name="Slide Number Placeholder 3"/>
          <p:cNvSpPr>
            <a:spLocks noGrp="1"/>
          </p:cNvSpPr>
          <p:nvPr>
            <p:ph type="sldNum" sz="quarter" idx="10"/>
          </p:nvPr>
        </p:nvSpPr>
        <p:spPr/>
        <p:txBody>
          <a:bodyPr/>
          <a:lstStyle/>
          <a:p>
            <a:fld id="{920D3F94-6527-6D4F-A210-183F798DAB96}" type="slidenum">
              <a:rPr lang="en-US" smtClean="0"/>
              <a:t>89</a:t>
            </a:fld>
            <a:endParaRPr lang="en-US"/>
          </a:p>
        </p:txBody>
      </p:sp>
    </p:spTree>
    <p:extLst>
      <p:ext uri="{BB962C8B-B14F-4D97-AF65-F5344CB8AC3E}">
        <p14:creationId xmlns:p14="http://schemas.microsoft.com/office/powerpoint/2010/main" val="235953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to achieve the practical high performance of </a:t>
            </a:r>
            <a:r>
              <a:rPr lang="en-US" dirty="0" err="1" smtClean="0"/>
              <a:t>Strassen’s</a:t>
            </a:r>
            <a:r>
              <a:rPr lang="en-US" dirty="0" smtClean="0"/>
              <a:t> algorithm, the</a:t>
            </a:r>
            <a:r>
              <a:rPr lang="en-US" baseline="0" dirty="0" smtClean="0"/>
              <a:t> conventional implementations, just</a:t>
            </a:r>
            <a:r>
              <a:rPr lang="en-US" dirty="0" smtClean="0"/>
              <a:t> invoke </a:t>
            </a:r>
            <a:r>
              <a:rPr lang="en-US" baseline="0" dirty="0" smtClean="0"/>
              <a:t>DGEMM,</a:t>
            </a:r>
            <a:r>
              <a:rPr lang="en-US" dirty="0" smtClean="0"/>
              <a:t> as the recursive</a:t>
            </a:r>
            <a:r>
              <a:rPr lang="en-US" baseline="0" dirty="0" smtClean="0"/>
              <a:t> base step, for 1 or 2 levels of recursions.</a:t>
            </a:r>
          </a:p>
          <a:p>
            <a:endParaRPr lang="en-US" baseline="0" dirty="0" smtClean="0"/>
          </a:p>
          <a:p>
            <a:r>
              <a:rPr lang="en-US" baseline="0" dirty="0" smtClean="0"/>
              <a:t>(click)</a:t>
            </a:r>
          </a:p>
          <a:p>
            <a:pPr marL="228600" indent="-228600">
              <a:buAutoNum type="arabicPeriod"/>
            </a:pPr>
            <a:r>
              <a:rPr lang="en-US" baseline="0" dirty="0" smtClean="0"/>
              <a:t>The matrix size must be large enough so that it can outperform the standard matrix multiplication</a:t>
            </a:r>
          </a:p>
          <a:p>
            <a:pPr marL="0" indent="0">
              <a:buNone/>
            </a:pPr>
            <a:r>
              <a:rPr lang="en-US" baseline="0" dirty="0" smtClean="0"/>
              <a:t>(click)</a:t>
            </a:r>
          </a:p>
          <a:p>
            <a:r>
              <a:rPr lang="en-US" baseline="0" dirty="0" smtClean="0"/>
              <a:t>2. The matrix shape must be square.</a:t>
            </a:r>
          </a:p>
          <a:p>
            <a:r>
              <a:rPr lang="en-US" baseline="0" dirty="0" smtClean="0"/>
              <a:t>(click)</a:t>
            </a:r>
          </a:p>
          <a:p>
            <a:r>
              <a:rPr lang="en-US" baseline="0" dirty="0" smtClean="0"/>
              <a:t>3. We need to pass in additional Workspace, which make </a:t>
            </a:r>
            <a:r>
              <a:rPr lang="en-US" baseline="0" dirty="0" err="1" smtClean="0"/>
              <a:t>Strassen</a:t>
            </a:r>
            <a:r>
              <a:rPr lang="en-US" baseline="0" dirty="0" smtClean="0"/>
              <a:t> not plug-compatible with the standard matrix multiplication interface.</a:t>
            </a:r>
          </a:p>
          <a:p>
            <a:endParaRPr lang="en-US" baseline="0" dirty="0" smtClean="0"/>
          </a:p>
        </p:txBody>
      </p:sp>
      <p:sp>
        <p:nvSpPr>
          <p:cNvPr id="4" name="Slide Number Placeholder 3"/>
          <p:cNvSpPr>
            <a:spLocks noGrp="1"/>
          </p:cNvSpPr>
          <p:nvPr>
            <p:ph type="sldNum" sz="quarter" idx="10"/>
          </p:nvPr>
        </p:nvSpPr>
        <p:spPr/>
        <p:txBody>
          <a:bodyPr/>
          <a:lstStyle/>
          <a:p>
            <a:fld id="{920D3F94-6527-6D4F-A210-183F798DAB96}" type="slidenum">
              <a:rPr lang="en-US" smtClean="0"/>
              <a:t>9</a:t>
            </a:fld>
            <a:endParaRPr lang="en-US"/>
          </a:p>
        </p:txBody>
      </p:sp>
    </p:spTree>
    <p:extLst>
      <p:ext uri="{BB962C8B-B14F-4D97-AF65-F5344CB8AC3E}">
        <p14:creationId xmlns:p14="http://schemas.microsoft.com/office/powerpoint/2010/main" val="23595367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 We present novel insights into the implementations of </a:t>
            </a:r>
            <a:r>
              <a:rPr lang="en-US" sz="1200" dirty="0" err="1" smtClean="0"/>
              <a:t>Strassen</a:t>
            </a:r>
            <a:endParaRPr lang="en-US" sz="1200" dirty="0" smtClean="0"/>
          </a:p>
          <a:p>
            <a:endParaRPr lang="en-US" sz="1200" dirty="0" smtClean="0"/>
          </a:p>
          <a:p>
            <a:r>
              <a:rPr lang="en-US" sz="1200" dirty="0" smtClean="0"/>
              <a:t>2.</a:t>
            </a:r>
            <a:r>
              <a:rPr lang="en-US" sz="1200" baseline="0" dirty="0" smtClean="0"/>
              <a:t> We d</a:t>
            </a:r>
            <a:r>
              <a:rPr lang="en-US" sz="1200" dirty="0" smtClean="0"/>
              <a:t>evelop </a:t>
            </a:r>
            <a:r>
              <a:rPr lang="en-US" sz="1200" dirty="0" smtClean="0">
                <a:solidFill>
                  <a:srgbClr val="FF0000"/>
                </a:solidFill>
              </a:rPr>
              <a:t>a family of </a:t>
            </a:r>
            <a:r>
              <a:rPr lang="en-US" sz="1200" dirty="0" err="1" smtClean="0">
                <a:solidFill>
                  <a:srgbClr val="FF0000"/>
                </a:solidFill>
              </a:rPr>
              <a:t>Strassen</a:t>
            </a:r>
            <a:r>
              <a:rPr lang="en-US" sz="1200" dirty="0" smtClean="0">
                <a:solidFill>
                  <a:srgbClr val="FF0000"/>
                </a:solidFill>
              </a:rPr>
              <a:t> algorithms </a:t>
            </a:r>
          </a:p>
          <a:p>
            <a:endParaRPr lang="en-US" sz="1200" dirty="0" smtClean="0"/>
          </a:p>
          <a:p>
            <a:r>
              <a:rPr lang="en-US" sz="1200" dirty="0" smtClean="0"/>
              <a:t>3.</a:t>
            </a:r>
            <a:r>
              <a:rPr lang="en-US" sz="1200" baseline="0" dirty="0" smtClean="0"/>
              <a:t> We d</a:t>
            </a:r>
            <a:r>
              <a:rPr lang="en-US" sz="1200" dirty="0" smtClean="0"/>
              <a:t>erive a </a:t>
            </a:r>
            <a:r>
              <a:rPr lang="en-US" sz="1200" dirty="0" smtClean="0">
                <a:solidFill>
                  <a:srgbClr val="FF0000"/>
                </a:solidFill>
              </a:rPr>
              <a:t>performance model </a:t>
            </a:r>
            <a:r>
              <a:rPr lang="en-US" sz="1200" dirty="0" smtClean="0"/>
              <a:t>that predicts the run time of the various implementations</a:t>
            </a:r>
          </a:p>
          <a:p>
            <a:endParaRPr lang="en-US" sz="1200" dirty="0" smtClean="0"/>
          </a:p>
          <a:p>
            <a:r>
              <a:rPr lang="en-US" sz="1200" dirty="0" smtClean="0"/>
              <a:t>4.</a:t>
            </a:r>
            <a:r>
              <a:rPr lang="en-US" sz="1200" baseline="0" dirty="0" smtClean="0"/>
              <a:t> </a:t>
            </a:r>
            <a:r>
              <a:rPr lang="en-US" sz="1200" baseline="0" smtClean="0"/>
              <a:t>We d</a:t>
            </a:r>
            <a:r>
              <a:rPr lang="en-US" sz="1200" smtClean="0"/>
              <a:t>emonstrate </a:t>
            </a:r>
            <a:r>
              <a:rPr lang="en-US" sz="1200" dirty="0" smtClean="0"/>
              <a:t>performance benefits for </a:t>
            </a:r>
            <a:r>
              <a:rPr lang="en-US" sz="1200" dirty="0" smtClean="0">
                <a:solidFill>
                  <a:srgbClr val="FF0000"/>
                </a:solidFill>
              </a:rPr>
              <a:t>single-core, multi-core, many-core, </a:t>
            </a:r>
            <a:r>
              <a:rPr lang="en-US" sz="1200" dirty="0" smtClean="0"/>
              <a:t>and</a:t>
            </a:r>
            <a:r>
              <a:rPr lang="en-US" sz="1200" dirty="0" smtClean="0">
                <a:solidFill>
                  <a:srgbClr val="FF0000"/>
                </a:solidFill>
              </a:rPr>
              <a:t> distributed memory </a:t>
            </a:r>
            <a:r>
              <a:rPr lang="en-US" sz="1200" dirty="0" smtClean="0"/>
              <a:t>implementations</a:t>
            </a:r>
            <a:endParaRPr lang="en-US" sz="1200" dirty="0"/>
          </a:p>
        </p:txBody>
      </p:sp>
      <p:sp>
        <p:nvSpPr>
          <p:cNvPr id="4" name="Slide Number Placeholder 3"/>
          <p:cNvSpPr>
            <a:spLocks noGrp="1"/>
          </p:cNvSpPr>
          <p:nvPr>
            <p:ph type="sldNum" sz="quarter" idx="10"/>
          </p:nvPr>
        </p:nvSpPr>
        <p:spPr/>
        <p:txBody>
          <a:bodyPr/>
          <a:lstStyle/>
          <a:p>
            <a:fld id="{920D3F94-6527-6D4F-A210-183F798DAB96}" type="slidenum">
              <a:rPr lang="en-US" smtClean="0"/>
              <a:t>90</a:t>
            </a:fld>
            <a:endParaRPr lang="en-US"/>
          </a:p>
        </p:txBody>
      </p:sp>
    </p:spTree>
    <p:extLst>
      <p:ext uri="{BB962C8B-B14F-4D97-AF65-F5344CB8AC3E}">
        <p14:creationId xmlns:p14="http://schemas.microsoft.com/office/powerpoint/2010/main" val="37990158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0D3F94-6527-6D4F-A210-183F798DAB96}" type="slidenum">
              <a:rPr lang="en-US" smtClean="0"/>
              <a:t>91</a:t>
            </a:fld>
            <a:endParaRPr lang="en-US"/>
          </a:p>
        </p:txBody>
      </p:sp>
    </p:spTree>
    <p:extLst>
      <p:ext uri="{BB962C8B-B14F-4D97-AF65-F5344CB8AC3E}">
        <p14:creationId xmlns:p14="http://schemas.microsoft.com/office/powerpoint/2010/main" val="1074832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272456"/>
            <a:ext cx="8549640" cy="1568027"/>
          </a:xfrm>
        </p:spPr>
        <p:txBody>
          <a:bodyPr>
            <a:normAutofit/>
          </a:bodyPr>
          <a:lstStyle>
            <a:lvl1pPr>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1508760" y="4145280"/>
            <a:ext cx="7040880" cy="1869440"/>
          </a:xfrm>
        </p:spPr>
        <p:txBody>
          <a:bodyPr/>
          <a:lstStyle>
            <a:lvl1pPr marL="0" indent="0" algn="ctr">
              <a:buNone/>
              <a:defRPr>
                <a:solidFill>
                  <a:schemeClr val="tx1">
                    <a:tint val="75000"/>
                  </a:schemeClr>
                </a:solidFill>
              </a:defRPr>
            </a:lvl1pPr>
            <a:lvl2pPr marL="574724" indent="0" algn="ctr">
              <a:buNone/>
              <a:defRPr>
                <a:solidFill>
                  <a:schemeClr val="tx1">
                    <a:tint val="75000"/>
                  </a:schemeClr>
                </a:solidFill>
              </a:defRPr>
            </a:lvl2pPr>
            <a:lvl3pPr marL="1149447" indent="0" algn="ctr">
              <a:buNone/>
              <a:defRPr>
                <a:solidFill>
                  <a:schemeClr val="tx1">
                    <a:tint val="75000"/>
                  </a:schemeClr>
                </a:solidFill>
              </a:defRPr>
            </a:lvl3pPr>
            <a:lvl4pPr marL="1724171" indent="0" algn="ctr">
              <a:buNone/>
              <a:defRPr>
                <a:solidFill>
                  <a:schemeClr val="tx1">
                    <a:tint val="75000"/>
                  </a:schemeClr>
                </a:solidFill>
              </a:defRPr>
            </a:lvl4pPr>
            <a:lvl5pPr marL="2298894" indent="0" algn="ctr">
              <a:buNone/>
              <a:defRPr>
                <a:solidFill>
                  <a:schemeClr val="tx1">
                    <a:tint val="75000"/>
                  </a:schemeClr>
                </a:solidFill>
              </a:defRPr>
            </a:lvl5pPr>
            <a:lvl6pPr marL="2873618" indent="0" algn="ctr">
              <a:buNone/>
              <a:defRPr>
                <a:solidFill>
                  <a:schemeClr val="tx1">
                    <a:tint val="75000"/>
                  </a:schemeClr>
                </a:solidFill>
              </a:defRPr>
            </a:lvl6pPr>
            <a:lvl7pPr marL="3448341" indent="0" algn="ctr">
              <a:buNone/>
              <a:defRPr>
                <a:solidFill>
                  <a:schemeClr val="tx1">
                    <a:tint val="75000"/>
                  </a:schemeClr>
                </a:solidFill>
              </a:defRPr>
            </a:lvl7pPr>
            <a:lvl8pPr marL="4023065" indent="0" algn="ctr">
              <a:buNone/>
              <a:defRPr>
                <a:solidFill>
                  <a:schemeClr val="tx1">
                    <a:tint val="75000"/>
                  </a:schemeClr>
                </a:solidFill>
              </a:defRPr>
            </a:lvl8pPr>
            <a:lvl9pPr marL="4597789"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0150DB4-1807-D145-9A7E-655154275129}"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735929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150DB4-1807-D145-9A7E-655154275129}"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2070236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38510" y="430107"/>
            <a:ext cx="3394710" cy="91541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54380" y="430107"/>
            <a:ext cx="10016490" cy="91541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150DB4-1807-D145-9A7E-655154275129}"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14538576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0150DB4-1807-D145-9A7E-655154275129}"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2080593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5" y="4700694"/>
            <a:ext cx="8549640" cy="1452880"/>
          </a:xfrm>
        </p:spPr>
        <p:txBody>
          <a:bodyPr anchor="t"/>
          <a:lstStyle>
            <a:lvl1pPr algn="l">
              <a:defRPr sz="5000" b="1" cap="all"/>
            </a:lvl1pPr>
          </a:lstStyle>
          <a:p>
            <a:r>
              <a:rPr lang="en-US" smtClean="0"/>
              <a:t>Click to edit Master title style</a:t>
            </a:r>
            <a:endParaRPr lang="en-US"/>
          </a:p>
        </p:txBody>
      </p:sp>
      <p:sp>
        <p:nvSpPr>
          <p:cNvPr id="3" name="Text Placeholder 2"/>
          <p:cNvSpPr>
            <a:spLocks noGrp="1"/>
          </p:cNvSpPr>
          <p:nvPr>
            <p:ph type="body" idx="1"/>
          </p:nvPr>
        </p:nvSpPr>
        <p:spPr>
          <a:xfrm>
            <a:off x="794545" y="3100495"/>
            <a:ext cx="8549640" cy="1600199"/>
          </a:xfrm>
        </p:spPr>
        <p:txBody>
          <a:bodyPr anchor="b"/>
          <a:lstStyle>
            <a:lvl1pPr marL="0" indent="0">
              <a:buNone/>
              <a:defRPr sz="2500">
                <a:solidFill>
                  <a:schemeClr val="tx1">
                    <a:tint val="75000"/>
                  </a:schemeClr>
                </a:solidFill>
              </a:defRPr>
            </a:lvl1pPr>
            <a:lvl2pPr marL="574724" indent="0">
              <a:buNone/>
              <a:defRPr sz="2300">
                <a:solidFill>
                  <a:schemeClr val="tx1">
                    <a:tint val="75000"/>
                  </a:schemeClr>
                </a:solidFill>
              </a:defRPr>
            </a:lvl2pPr>
            <a:lvl3pPr marL="1149447" indent="0">
              <a:buNone/>
              <a:defRPr sz="2000">
                <a:solidFill>
                  <a:schemeClr val="tx1">
                    <a:tint val="75000"/>
                  </a:schemeClr>
                </a:solidFill>
              </a:defRPr>
            </a:lvl3pPr>
            <a:lvl4pPr marL="1724171" indent="0">
              <a:buNone/>
              <a:defRPr sz="1800">
                <a:solidFill>
                  <a:schemeClr val="tx1">
                    <a:tint val="75000"/>
                  </a:schemeClr>
                </a:solidFill>
              </a:defRPr>
            </a:lvl4pPr>
            <a:lvl5pPr marL="2298894" indent="0">
              <a:buNone/>
              <a:defRPr sz="1800">
                <a:solidFill>
                  <a:schemeClr val="tx1">
                    <a:tint val="75000"/>
                  </a:schemeClr>
                </a:solidFill>
              </a:defRPr>
            </a:lvl5pPr>
            <a:lvl6pPr marL="2873618" indent="0">
              <a:buNone/>
              <a:defRPr sz="1800">
                <a:solidFill>
                  <a:schemeClr val="tx1">
                    <a:tint val="75000"/>
                  </a:schemeClr>
                </a:solidFill>
              </a:defRPr>
            </a:lvl6pPr>
            <a:lvl7pPr marL="3448341" indent="0">
              <a:buNone/>
              <a:defRPr sz="1800">
                <a:solidFill>
                  <a:schemeClr val="tx1">
                    <a:tint val="75000"/>
                  </a:schemeClr>
                </a:solidFill>
              </a:defRPr>
            </a:lvl7pPr>
            <a:lvl8pPr marL="4023065" indent="0">
              <a:buNone/>
              <a:defRPr sz="1800">
                <a:solidFill>
                  <a:schemeClr val="tx1">
                    <a:tint val="75000"/>
                  </a:schemeClr>
                </a:solidFill>
              </a:defRPr>
            </a:lvl8pPr>
            <a:lvl9pPr marL="4597789" indent="0">
              <a:buNone/>
              <a:defRPr sz="1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150DB4-1807-D145-9A7E-655154275129}"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2193361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4380" y="2502747"/>
            <a:ext cx="6705600" cy="7081520"/>
          </a:xfrm>
        </p:spPr>
        <p:txBody>
          <a:bodyPr/>
          <a:lstStyle>
            <a:lvl1pPr>
              <a:defRPr sz="36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627620" y="2502747"/>
            <a:ext cx="6705600" cy="7081520"/>
          </a:xfrm>
        </p:spPr>
        <p:txBody>
          <a:bodyPr/>
          <a:lstStyle>
            <a:lvl1pPr>
              <a:defRPr sz="36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150DB4-1807-D145-9A7E-655154275129}"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4008676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292947"/>
            <a:ext cx="905256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0" y="1637453"/>
            <a:ext cx="4444207" cy="682413"/>
          </a:xfrm>
        </p:spPr>
        <p:txBody>
          <a:bodyPr anchor="b"/>
          <a:lstStyle>
            <a:lvl1pPr marL="0" indent="0">
              <a:buNone/>
              <a:defRPr sz="3000" b="1"/>
            </a:lvl1pPr>
            <a:lvl2pPr marL="574724" indent="0">
              <a:buNone/>
              <a:defRPr sz="2500" b="1"/>
            </a:lvl2pPr>
            <a:lvl3pPr marL="1149447" indent="0">
              <a:buNone/>
              <a:defRPr sz="2300" b="1"/>
            </a:lvl3pPr>
            <a:lvl4pPr marL="1724171" indent="0">
              <a:buNone/>
              <a:defRPr sz="2000" b="1"/>
            </a:lvl4pPr>
            <a:lvl5pPr marL="2298894" indent="0">
              <a:buNone/>
              <a:defRPr sz="2000" b="1"/>
            </a:lvl5pPr>
            <a:lvl6pPr marL="2873618" indent="0">
              <a:buNone/>
              <a:defRPr sz="2000" b="1"/>
            </a:lvl6pPr>
            <a:lvl7pPr marL="3448341" indent="0">
              <a:buNone/>
              <a:defRPr sz="2000" b="1"/>
            </a:lvl7pPr>
            <a:lvl8pPr marL="4023065" indent="0">
              <a:buNone/>
              <a:defRPr sz="2000" b="1"/>
            </a:lvl8pPr>
            <a:lvl9pPr marL="4597789" indent="0">
              <a:buNone/>
              <a:defRPr sz="2000" b="1"/>
            </a:lvl9pPr>
          </a:lstStyle>
          <a:p>
            <a:pPr lvl="0"/>
            <a:r>
              <a:rPr lang="en-US" smtClean="0"/>
              <a:t>Click to edit Master text styles</a:t>
            </a:r>
          </a:p>
        </p:txBody>
      </p:sp>
      <p:sp>
        <p:nvSpPr>
          <p:cNvPr id="4" name="Content Placeholder 3"/>
          <p:cNvSpPr>
            <a:spLocks noGrp="1"/>
          </p:cNvSpPr>
          <p:nvPr>
            <p:ph sz="half" idx="2"/>
          </p:nvPr>
        </p:nvSpPr>
        <p:spPr>
          <a:xfrm>
            <a:off x="502920" y="2319868"/>
            <a:ext cx="4444207" cy="4214707"/>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8" y="1637453"/>
            <a:ext cx="4445953" cy="682413"/>
          </a:xfrm>
        </p:spPr>
        <p:txBody>
          <a:bodyPr anchor="b"/>
          <a:lstStyle>
            <a:lvl1pPr marL="0" indent="0">
              <a:buNone/>
              <a:defRPr sz="3000" b="1"/>
            </a:lvl1pPr>
            <a:lvl2pPr marL="574724" indent="0">
              <a:buNone/>
              <a:defRPr sz="2500" b="1"/>
            </a:lvl2pPr>
            <a:lvl3pPr marL="1149447" indent="0">
              <a:buNone/>
              <a:defRPr sz="2300" b="1"/>
            </a:lvl3pPr>
            <a:lvl4pPr marL="1724171" indent="0">
              <a:buNone/>
              <a:defRPr sz="2000" b="1"/>
            </a:lvl4pPr>
            <a:lvl5pPr marL="2298894" indent="0">
              <a:buNone/>
              <a:defRPr sz="2000" b="1"/>
            </a:lvl5pPr>
            <a:lvl6pPr marL="2873618" indent="0">
              <a:buNone/>
              <a:defRPr sz="2000" b="1"/>
            </a:lvl6pPr>
            <a:lvl7pPr marL="3448341" indent="0">
              <a:buNone/>
              <a:defRPr sz="2000" b="1"/>
            </a:lvl7pPr>
            <a:lvl8pPr marL="4023065" indent="0">
              <a:buNone/>
              <a:defRPr sz="2000" b="1"/>
            </a:lvl8pPr>
            <a:lvl9pPr marL="4597789" indent="0">
              <a:buNone/>
              <a:defRPr sz="2000" b="1"/>
            </a:lvl9pPr>
          </a:lstStyle>
          <a:p>
            <a:pPr lvl="0"/>
            <a:r>
              <a:rPr lang="en-US" smtClean="0"/>
              <a:t>Click to edit Master text styles</a:t>
            </a:r>
          </a:p>
        </p:txBody>
      </p:sp>
      <p:sp>
        <p:nvSpPr>
          <p:cNvPr id="6" name="Content Placeholder 5"/>
          <p:cNvSpPr>
            <a:spLocks noGrp="1"/>
          </p:cNvSpPr>
          <p:nvPr>
            <p:ph sz="quarter" idx="4"/>
          </p:nvPr>
        </p:nvSpPr>
        <p:spPr>
          <a:xfrm>
            <a:off x="5109528" y="2319868"/>
            <a:ext cx="4445953" cy="4214707"/>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150DB4-1807-D145-9A7E-655154275129}" type="datetimeFigureOut">
              <a:rPr lang="en-US" smtClean="0"/>
              <a:t>7/18/2016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3004704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150DB4-1807-D145-9A7E-655154275129}" type="datetimeFigureOut">
              <a:rPr lang="en-US" smtClean="0"/>
              <a:t>7/18/2016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565050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50DB4-1807-D145-9A7E-655154275129}" type="datetimeFigureOut">
              <a:rPr lang="en-US" smtClean="0"/>
              <a:t>7/18/2016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4359021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291253"/>
            <a:ext cx="3309145" cy="1239520"/>
          </a:xfrm>
        </p:spPr>
        <p:txBody>
          <a:bodyPr anchor="b"/>
          <a:lstStyle>
            <a:lvl1pPr algn="l">
              <a:defRPr sz="2500" b="1"/>
            </a:lvl1pPr>
          </a:lstStyle>
          <a:p>
            <a:r>
              <a:rPr lang="en-US" smtClean="0"/>
              <a:t>Click to edit Master title style</a:t>
            </a:r>
            <a:endParaRPr lang="en-US"/>
          </a:p>
        </p:txBody>
      </p:sp>
      <p:sp>
        <p:nvSpPr>
          <p:cNvPr id="3" name="Content Placeholder 2"/>
          <p:cNvSpPr>
            <a:spLocks noGrp="1"/>
          </p:cNvSpPr>
          <p:nvPr>
            <p:ph idx="1"/>
          </p:nvPr>
        </p:nvSpPr>
        <p:spPr>
          <a:xfrm>
            <a:off x="3932555" y="291255"/>
            <a:ext cx="5622925" cy="6243321"/>
          </a:xfrm>
        </p:spPr>
        <p:txBody>
          <a:bodyPr/>
          <a:lstStyle>
            <a:lvl1pPr>
              <a:defRPr sz="4100"/>
            </a:lvl1pPr>
            <a:lvl2pPr>
              <a:defRPr sz="36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1" y="1530775"/>
            <a:ext cx="3309145" cy="5003801"/>
          </a:xfrm>
        </p:spPr>
        <p:txBody>
          <a:bodyPr/>
          <a:lstStyle>
            <a:lvl1pPr marL="0" indent="0">
              <a:buNone/>
              <a:defRPr sz="1800"/>
            </a:lvl1pPr>
            <a:lvl2pPr marL="574724" indent="0">
              <a:buNone/>
              <a:defRPr sz="1500"/>
            </a:lvl2pPr>
            <a:lvl3pPr marL="1149447" indent="0">
              <a:buNone/>
              <a:defRPr sz="1300"/>
            </a:lvl3pPr>
            <a:lvl4pPr marL="1724171" indent="0">
              <a:buNone/>
              <a:defRPr sz="1100"/>
            </a:lvl4pPr>
            <a:lvl5pPr marL="2298894" indent="0">
              <a:buNone/>
              <a:defRPr sz="1100"/>
            </a:lvl5pPr>
            <a:lvl6pPr marL="2873618" indent="0">
              <a:buNone/>
              <a:defRPr sz="1100"/>
            </a:lvl6pPr>
            <a:lvl7pPr marL="3448341" indent="0">
              <a:buNone/>
              <a:defRPr sz="1100"/>
            </a:lvl7pPr>
            <a:lvl8pPr marL="4023065" indent="0">
              <a:buNone/>
              <a:defRPr sz="1100"/>
            </a:lvl8pPr>
            <a:lvl9pPr marL="4597789"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150DB4-1807-D145-9A7E-655154275129}"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711983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120641"/>
            <a:ext cx="6035040" cy="604521"/>
          </a:xfrm>
        </p:spPr>
        <p:txBody>
          <a:bodyPr anchor="b"/>
          <a:lstStyle>
            <a:lvl1pPr algn="l">
              <a:defRPr sz="2500" b="1"/>
            </a:lvl1pPr>
          </a:lstStyle>
          <a:p>
            <a:r>
              <a:rPr lang="en-US" smtClean="0"/>
              <a:t>Click to edit Master title style</a:t>
            </a:r>
            <a:endParaRPr lang="en-US"/>
          </a:p>
        </p:txBody>
      </p:sp>
      <p:sp>
        <p:nvSpPr>
          <p:cNvPr id="3" name="Picture Placeholder 2"/>
          <p:cNvSpPr>
            <a:spLocks noGrp="1"/>
          </p:cNvSpPr>
          <p:nvPr>
            <p:ph type="pic" idx="1"/>
          </p:nvPr>
        </p:nvSpPr>
        <p:spPr>
          <a:xfrm>
            <a:off x="1971517" y="653627"/>
            <a:ext cx="6035040" cy="4389120"/>
          </a:xfrm>
        </p:spPr>
        <p:txBody>
          <a:bodyPr/>
          <a:lstStyle>
            <a:lvl1pPr marL="0" indent="0">
              <a:buNone/>
              <a:defRPr sz="4100"/>
            </a:lvl1pPr>
            <a:lvl2pPr marL="574724" indent="0">
              <a:buNone/>
              <a:defRPr sz="3600"/>
            </a:lvl2pPr>
            <a:lvl3pPr marL="1149447" indent="0">
              <a:buNone/>
              <a:defRPr sz="3000"/>
            </a:lvl3pPr>
            <a:lvl4pPr marL="1724171" indent="0">
              <a:buNone/>
              <a:defRPr sz="2500"/>
            </a:lvl4pPr>
            <a:lvl5pPr marL="2298894" indent="0">
              <a:buNone/>
              <a:defRPr sz="2500"/>
            </a:lvl5pPr>
            <a:lvl6pPr marL="2873618" indent="0">
              <a:buNone/>
              <a:defRPr sz="2500"/>
            </a:lvl6pPr>
            <a:lvl7pPr marL="3448341" indent="0">
              <a:buNone/>
              <a:defRPr sz="2500"/>
            </a:lvl7pPr>
            <a:lvl8pPr marL="4023065" indent="0">
              <a:buNone/>
              <a:defRPr sz="2500"/>
            </a:lvl8pPr>
            <a:lvl9pPr marL="4597789" indent="0">
              <a:buNone/>
              <a:defRPr sz="2500"/>
            </a:lvl9pPr>
          </a:lstStyle>
          <a:p>
            <a:endParaRPr lang="en-US"/>
          </a:p>
        </p:txBody>
      </p:sp>
      <p:sp>
        <p:nvSpPr>
          <p:cNvPr id="4" name="Text Placeholder 3"/>
          <p:cNvSpPr>
            <a:spLocks noGrp="1"/>
          </p:cNvSpPr>
          <p:nvPr>
            <p:ph type="body" sz="half" idx="2"/>
          </p:nvPr>
        </p:nvSpPr>
        <p:spPr>
          <a:xfrm>
            <a:off x="1971517" y="5725162"/>
            <a:ext cx="6035040" cy="858519"/>
          </a:xfrm>
        </p:spPr>
        <p:txBody>
          <a:bodyPr/>
          <a:lstStyle>
            <a:lvl1pPr marL="0" indent="0">
              <a:buNone/>
              <a:defRPr sz="1800"/>
            </a:lvl1pPr>
            <a:lvl2pPr marL="574724" indent="0">
              <a:buNone/>
              <a:defRPr sz="1500"/>
            </a:lvl2pPr>
            <a:lvl3pPr marL="1149447" indent="0">
              <a:buNone/>
              <a:defRPr sz="1300"/>
            </a:lvl3pPr>
            <a:lvl4pPr marL="1724171" indent="0">
              <a:buNone/>
              <a:defRPr sz="1100"/>
            </a:lvl4pPr>
            <a:lvl5pPr marL="2298894" indent="0">
              <a:buNone/>
              <a:defRPr sz="1100"/>
            </a:lvl5pPr>
            <a:lvl6pPr marL="2873618" indent="0">
              <a:buNone/>
              <a:defRPr sz="1100"/>
            </a:lvl6pPr>
            <a:lvl7pPr marL="3448341" indent="0">
              <a:buNone/>
              <a:defRPr sz="1100"/>
            </a:lvl7pPr>
            <a:lvl8pPr marL="4023065" indent="0">
              <a:buNone/>
              <a:defRPr sz="1100"/>
            </a:lvl8pPr>
            <a:lvl9pPr marL="4597789"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150DB4-1807-D145-9A7E-655154275129}"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E2E018-C07A-444B-8DA5-BDA4C301F3FE}" type="slidenum">
              <a:rPr lang="en-US" smtClean="0"/>
              <a:t>‹#›</a:t>
            </a:fld>
            <a:endParaRPr lang="en-US"/>
          </a:p>
        </p:txBody>
      </p:sp>
    </p:spTree>
    <p:extLst>
      <p:ext uri="{BB962C8B-B14F-4D97-AF65-F5344CB8AC3E}">
        <p14:creationId xmlns:p14="http://schemas.microsoft.com/office/powerpoint/2010/main" val="2931484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92947"/>
            <a:ext cx="9052560" cy="1219200"/>
          </a:xfrm>
          <a:prstGeom prst="rect">
            <a:avLst/>
          </a:prstGeom>
        </p:spPr>
        <p:txBody>
          <a:bodyPr vert="horz" lIns="114944" tIns="57472" rIns="114944" bIns="5747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1706882"/>
            <a:ext cx="9052560" cy="4827694"/>
          </a:xfrm>
          <a:prstGeom prst="rect">
            <a:avLst/>
          </a:prstGeom>
        </p:spPr>
        <p:txBody>
          <a:bodyPr vert="horz" lIns="114944" tIns="57472" rIns="114944" bIns="5747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502920" y="6780108"/>
            <a:ext cx="2346960" cy="389467"/>
          </a:xfrm>
          <a:prstGeom prst="rect">
            <a:avLst/>
          </a:prstGeom>
        </p:spPr>
        <p:txBody>
          <a:bodyPr vert="horz" lIns="114944" tIns="57472" rIns="114944" bIns="57472" rtlCol="0" anchor="ctr"/>
          <a:lstStyle>
            <a:lvl1pPr algn="l">
              <a:defRPr sz="1500">
                <a:solidFill>
                  <a:schemeClr val="tx1">
                    <a:tint val="75000"/>
                  </a:schemeClr>
                </a:solidFill>
              </a:defRPr>
            </a:lvl1pPr>
          </a:lstStyle>
          <a:p>
            <a:fld id="{60150DB4-1807-D145-9A7E-655154275129}" type="datetimeFigureOut">
              <a:rPr lang="en-US" smtClean="0"/>
              <a:t>7/18/2016</a:t>
            </a:fld>
            <a:endParaRPr lang="en-US"/>
          </a:p>
        </p:txBody>
      </p:sp>
      <p:sp>
        <p:nvSpPr>
          <p:cNvPr id="5" name="Footer Placeholder 4"/>
          <p:cNvSpPr>
            <a:spLocks noGrp="1"/>
          </p:cNvSpPr>
          <p:nvPr>
            <p:ph type="ftr" sz="quarter" idx="3"/>
          </p:nvPr>
        </p:nvSpPr>
        <p:spPr>
          <a:xfrm>
            <a:off x="3436620" y="6780108"/>
            <a:ext cx="3185160" cy="389467"/>
          </a:xfrm>
          <a:prstGeom prst="rect">
            <a:avLst/>
          </a:prstGeom>
        </p:spPr>
        <p:txBody>
          <a:bodyPr vert="horz" lIns="114944" tIns="57472" rIns="114944" bIns="57472"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6780108"/>
            <a:ext cx="2346960" cy="389467"/>
          </a:xfrm>
          <a:prstGeom prst="rect">
            <a:avLst/>
          </a:prstGeom>
        </p:spPr>
        <p:txBody>
          <a:bodyPr vert="horz" lIns="114944" tIns="57472" rIns="114944" bIns="57472" rtlCol="0" anchor="ctr"/>
          <a:lstStyle>
            <a:lvl1pPr algn="r">
              <a:defRPr sz="1500">
                <a:solidFill>
                  <a:schemeClr val="tx1">
                    <a:tint val="75000"/>
                  </a:schemeClr>
                </a:solidFill>
              </a:defRPr>
            </a:lvl1pPr>
          </a:lstStyle>
          <a:p>
            <a:fld id="{3AE2E018-C07A-444B-8DA5-BDA4C301F3FE}" type="slidenum">
              <a:rPr lang="en-US" smtClean="0"/>
              <a:t>‹#›</a:t>
            </a:fld>
            <a:endParaRPr lang="en-US"/>
          </a:p>
        </p:txBody>
      </p:sp>
    </p:spTree>
    <p:extLst>
      <p:ext uri="{BB962C8B-B14F-4D97-AF65-F5344CB8AC3E}">
        <p14:creationId xmlns:p14="http://schemas.microsoft.com/office/powerpoint/2010/main" val="171400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txStyles>
    <p:titleStyle>
      <a:lvl1pPr algn="ctr" defTabSz="574724" rtl="0" eaLnBrk="1" latinLnBrk="0" hangingPunct="1">
        <a:spcBef>
          <a:spcPct val="0"/>
        </a:spcBef>
        <a:buNone/>
        <a:defRPr sz="4000" kern="1200">
          <a:solidFill>
            <a:schemeClr val="tx1"/>
          </a:solidFill>
          <a:latin typeface="Helvetica"/>
          <a:ea typeface="+mj-ea"/>
          <a:cs typeface="Helvetica"/>
        </a:defRPr>
      </a:lvl1pPr>
    </p:titleStyle>
    <p:body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p:bodyStyle>
    <p:otherStyle>
      <a:defPPr>
        <a:defRPr lang="en-US"/>
      </a:defPPr>
      <a:lvl1pPr marL="0" algn="l" defTabSz="574724" rtl="0" eaLnBrk="1" latinLnBrk="0" hangingPunct="1">
        <a:defRPr sz="2300" kern="1200">
          <a:solidFill>
            <a:schemeClr val="tx1"/>
          </a:solidFill>
          <a:latin typeface="+mn-lt"/>
          <a:ea typeface="+mn-ea"/>
          <a:cs typeface="+mn-cs"/>
        </a:defRPr>
      </a:lvl1pPr>
      <a:lvl2pPr marL="574724" algn="l" defTabSz="574724" rtl="0" eaLnBrk="1" latinLnBrk="0" hangingPunct="1">
        <a:defRPr sz="2300" kern="1200">
          <a:solidFill>
            <a:schemeClr val="tx1"/>
          </a:solidFill>
          <a:latin typeface="+mn-lt"/>
          <a:ea typeface="+mn-ea"/>
          <a:cs typeface="+mn-cs"/>
        </a:defRPr>
      </a:lvl2pPr>
      <a:lvl3pPr marL="1149447" algn="l" defTabSz="574724" rtl="0" eaLnBrk="1" latinLnBrk="0" hangingPunct="1">
        <a:defRPr sz="2300" kern="1200">
          <a:solidFill>
            <a:schemeClr val="tx1"/>
          </a:solidFill>
          <a:latin typeface="+mn-lt"/>
          <a:ea typeface="+mn-ea"/>
          <a:cs typeface="+mn-cs"/>
        </a:defRPr>
      </a:lvl3pPr>
      <a:lvl4pPr marL="1724171" algn="l" defTabSz="574724" rtl="0" eaLnBrk="1" latinLnBrk="0" hangingPunct="1">
        <a:defRPr sz="2300" kern="1200">
          <a:solidFill>
            <a:schemeClr val="tx1"/>
          </a:solidFill>
          <a:latin typeface="+mn-lt"/>
          <a:ea typeface="+mn-ea"/>
          <a:cs typeface="+mn-cs"/>
        </a:defRPr>
      </a:lvl4pPr>
      <a:lvl5pPr marL="2298894" algn="l" defTabSz="574724" rtl="0" eaLnBrk="1" latinLnBrk="0" hangingPunct="1">
        <a:defRPr sz="2300" kern="1200">
          <a:solidFill>
            <a:schemeClr val="tx1"/>
          </a:solidFill>
          <a:latin typeface="+mn-lt"/>
          <a:ea typeface="+mn-ea"/>
          <a:cs typeface="+mn-cs"/>
        </a:defRPr>
      </a:lvl5pPr>
      <a:lvl6pPr marL="2873618" algn="l" defTabSz="574724" rtl="0" eaLnBrk="1" latinLnBrk="0" hangingPunct="1">
        <a:defRPr sz="2300" kern="1200">
          <a:solidFill>
            <a:schemeClr val="tx1"/>
          </a:solidFill>
          <a:latin typeface="+mn-lt"/>
          <a:ea typeface="+mn-ea"/>
          <a:cs typeface="+mn-cs"/>
        </a:defRPr>
      </a:lvl6pPr>
      <a:lvl7pPr marL="3448341" algn="l" defTabSz="574724" rtl="0" eaLnBrk="1" latinLnBrk="0" hangingPunct="1">
        <a:defRPr sz="2300" kern="1200">
          <a:solidFill>
            <a:schemeClr val="tx1"/>
          </a:solidFill>
          <a:latin typeface="+mn-lt"/>
          <a:ea typeface="+mn-ea"/>
          <a:cs typeface="+mn-cs"/>
        </a:defRPr>
      </a:lvl7pPr>
      <a:lvl8pPr marL="4023065" algn="l" defTabSz="574724" rtl="0" eaLnBrk="1" latinLnBrk="0" hangingPunct="1">
        <a:defRPr sz="2300" kern="1200">
          <a:solidFill>
            <a:schemeClr val="tx1"/>
          </a:solidFill>
          <a:latin typeface="+mn-lt"/>
          <a:ea typeface="+mn-ea"/>
          <a:cs typeface="+mn-cs"/>
        </a:defRPr>
      </a:lvl8pPr>
      <a:lvl9pPr marL="4597789" algn="l" defTabSz="57472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1.pn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hpc.ices.utexas.edu/index.html"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cs.utexas.edu/~jianyu"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github.com/flame/bl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526" y="1051092"/>
            <a:ext cx="8080218" cy="2319355"/>
          </a:xfrm>
        </p:spPr>
        <p:txBody>
          <a:bodyPr>
            <a:noAutofit/>
          </a:bodyPr>
          <a:lstStyle/>
          <a:p>
            <a:r>
              <a:rPr lang="en-US" sz="3600" dirty="0">
                <a:latin typeface="Helvetica"/>
                <a:cs typeface="Helvetica"/>
              </a:rPr>
              <a:t>High-performance Implementations of Fast Matrix Multiplication with </a:t>
            </a:r>
            <a:r>
              <a:rPr lang="en-US" sz="3600" dirty="0" err="1">
                <a:latin typeface="Helvetica"/>
                <a:cs typeface="Helvetica"/>
              </a:rPr>
              <a:t>Strassen’s</a:t>
            </a:r>
            <a:r>
              <a:rPr lang="en-US" sz="3600" dirty="0">
                <a:latin typeface="Helvetica"/>
                <a:cs typeface="Helvetica"/>
              </a:rPr>
              <a:t> Algorithm </a:t>
            </a:r>
          </a:p>
        </p:txBody>
      </p:sp>
      <p:sp>
        <p:nvSpPr>
          <p:cNvPr id="3" name="Subtitle 2"/>
          <p:cNvSpPr>
            <a:spLocks noGrp="1"/>
          </p:cNvSpPr>
          <p:nvPr>
            <p:ph type="subTitle" idx="1"/>
          </p:nvPr>
        </p:nvSpPr>
        <p:spPr>
          <a:xfrm>
            <a:off x="-2227251" y="6267544"/>
            <a:ext cx="14649449" cy="1338778"/>
          </a:xfrm>
        </p:spPr>
        <p:txBody>
          <a:bodyPr>
            <a:noAutofit/>
          </a:bodyPr>
          <a:lstStyle/>
          <a:p>
            <a:r>
              <a:rPr lang="en-US" sz="2800" b="1" dirty="0" err="1" smtClean="0">
                <a:solidFill>
                  <a:schemeClr val="tx1"/>
                </a:solidFill>
              </a:rPr>
              <a:t>Jianyu</a:t>
            </a:r>
            <a:r>
              <a:rPr lang="en-US" sz="2800" b="1" dirty="0" smtClean="0">
                <a:solidFill>
                  <a:schemeClr val="tx1"/>
                </a:solidFill>
              </a:rPr>
              <a:t> Huang</a:t>
            </a:r>
            <a:r>
              <a:rPr lang="en-US" sz="2800" dirty="0" smtClean="0">
                <a:solidFill>
                  <a:schemeClr val="tx1"/>
                </a:solidFill>
              </a:rPr>
              <a:t>, Tyler Smith, Greg Henry</a:t>
            </a:r>
            <a:r>
              <a:rPr lang="en-US" sz="2800" dirty="0">
                <a:solidFill>
                  <a:schemeClr val="tx1"/>
                </a:solidFill>
              </a:rPr>
              <a:t>, Robert </a:t>
            </a:r>
            <a:r>
              <a:rPr lang="en-US" sz="2800" dirty="0" smtClean="0">
                <a:solidFill>
                  <a:schemeClr val="tx1"/>
                </a:solidFill>
              </a:rPr>
              <a:t>van </a:t>
            </a:r>
            <a:r>
              <a:rPr lang="en-US" sz="2800" dirty="0">
                <a:solidFill>
                  <a:schemeClr val="tx1"/>
                </a:solidFill>
              </a:rPr>
              <a:t>de </a:t>
            </a:r>
            <a:r>
              <a:rPr lang="en-US" sz="2800" dirty="0" err="1" smtClean="0">
                <a:solidFill>
                  <a:schemeClr val="tx1"/>
                </a:solidFill>
              </a:rPr>
              <a:t>Geijn</a:t>
            </a:r>
            <a:endParaRPr lang="en-US" sz="2800" dirty="0">
              <a:solidFill>
                <a:schemeClr val="tx1"/>
              </a:solidFill>
            </a:endParaRPr>
          </a:p>
        </p:txBody>
      </p:sp>
      <p:sp>
        <p:nvSpPr>
          <p:cNvPr id="9" name="TextBox 8"/>
          <p:cNvSpPr txBox="1"/>
          <p:nvPr/>
        </p:nvSpPr>
        <p:spPr>
          <a:xfrm>
            <a:off x="8519886" y="3280229"/>
            <a:ext cx="184666" cy="446276"/>
          </a:xfrm>
          <a:prstGeom prst="rect">
            <a:avLst/>
          </a:prstGeom>
          <a:noFill/>
        </p:spPr>
        <p:txBody>
          <a:bodyPr wrap="none" rtlCol="0">
            <a:spAutoFit/>
          </a:bodyPr>
          <a:lstStyle/>
          <a:p>
            <a:endParaRPr lang="en-US" dirty="0"/>
          </a:p>
        </p:txBody>
      </p:sp>
      <p:sp>
        <p:nvSpPr>
          <p:cNvPr id="6" name="Rectangle 5"/>
          <p:cNvSpPr/>
          <p:nvPr/>
        </p:nvSpPr>
        <p:spPr>
          <a:xfrm>
            <a:off x="3346342" y="343878"/>
            <a:ext cx="3249608" cy="923330"/>
          </a:xfrm>
          <a:prstGeom prst="rect">
            <a:avLst/>
          </a:prstGeom>
          <a:noFill/>
        </p:spPr>
        <p:txBody>
          <a:bodyPr wrap="none" lIns="91440" tIns="45720" rIns="91440" bIns="45720">
            <a:prstTxWarp prst="textDeflateBottom">
              <a:avLst/>
            </a:prstTxWarp>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000" b="1" dirty="0" smtClean="0">
                <a:ln w="11430"/>
                <a:solidFill>
                  <a:srgbClr val="FF6600"/>
                </a:solidFill>
                <a:effectLst>
                  <a:outerShdw blurRad="50800" dist="39000" dir="5460000" algn="tl">
                    <a:srgbClr val="000000">
                      <a:alpha val="38000"/>
                    </a:srgbClr>
                  </a:outerShdw>
                </a:effectLst>
                <a:latin typeface="Curlz MT"/>
                <a:cs typeface="Curlz MT"/>
              </a:rPr>
              <a:t>STRASSEN</a:t>
            </a:r>
            <a:endParaRPr lang="en-US" sz="8000" b="1" dirty="0">
              <a:ln w="11430"/>
              <a:solidFill>
                <a:srgbClr val="FF6600"/>
              </a:solidFill>
              <a:effectLst>
                <a:outerShdw blurRad="50800" dist="39000" dir="5460000" algn="tl">
                  <a:srgbClr val="000000">
                    <a:alpha val="38000"/>
                  </a:srgbClr>
                </a:outerShdw>
              </a:effectLst>
              <a:latin typeface="Curlz MT"/>
              <a:cs typeface="Curlz MT"/>
            </a:endParaRPr>
          </a:p>
        </p:txBody>
      </p:sp>
      <p:pic>
        <p:nvPicPr>
          <p:cNvPr id="11" name="Picture 10"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266" y="3301393"/>
            <a:ext cx="3137167" cy="966359"/>
          </a:xfrm>
          <a:prstGeom prst="rect">
            <a:avLst/>
          </a:prstGeom>
        </p:spPr>
      </p:pic>
      <p:pic>
        <p:nvPicPr>
          <p:cNvPr id="4" name="Picture 2" descr="https://a54c6c5b-a-62cb3a1a-s-sites.googlegroups.com/site/ychdavid/teaching/University_of_Texas_at_Austin_logo.png?attachauth=ANoY7cppe1LQgvCz_mg2ZlRAn6MWEYX7hGAYMHIcymrFrZOBoj_BsS_wGoYNs_O9l9-8AKAcVtmCLq70CcNadYO55Xcp68vKUo0S6ZUu8CbDKCzr66ErhfnySMRCvzhfX3aVBzoCuVPfqBgzAo4dCFwn3bud2kEXDY_B6wTWkjdaI_iKF83Oq2QsDDL2wIoTqq1jOkbAslcK-U8BohUV-CvwmdmsbUIqkVDcdAkZp30VWmSzi1fEd6L2Da31OtQsEkKw-xdFy030&amp;attredirects=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924" y="4324902"/>
            <a:ext cx="1847850" cy="1845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www.utexas.edu/sites/default/files/images/uni_cong_tagline_stack.jpg"/>
          <p:cNvPicPr>
            <a:picLocks noChangeAspect="1" noChangeArrowheads="1"/>
          </p:cNvPicPr>
          <p:nvPr/>
        </p:nvPicPr>
        <p:blipFill rotWithShape="1">
          <a:blip r:embed="rId5">
            <a:extLst>
              <a:ext uri="{28A0092B-C50C-407E-A947-70E740481C1C}">
                <a14:useLocalDpi xmlns:a14="http://schemas.microsoft.com/office/drawing/2010/main" val="0"/>
              </a:ext>
            </a:extLst>
          </a:blip>
          <a:srcRect t="51611" r="27748"/>
          <a:stretch/>
        </p:blipFill>
        <p:spPr bwMode="auto">
          <a:xfrm>
            <a:off x="10982585" y="2573874"/>
            <a:ext cx="5160222" cy="7965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utexas.edu/student/housing/images/footer_change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7967" y="4228914"/>
            <a:ext cx="5689457" cy="111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80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3" y="1354961"/>
            <a:ext cx="3137167" cy="966359"/>
          </a:xfrm>
          <a:prstGeom prst="rect">
            <a:avLst/>
          </a:prstGeom>
        </p:spPr>
      </p:pic>
      <p:pic>
        <p:nvPicPr>
          <p:cNvPr id="20" name="Picture 19"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795" y="5674863"/>
            <a:ext cx="3137167" cy="966359"/>
          </a:xfrm>
          <a:prstGeom prst="rect">
            <a:avLst/>
          </a:prstGeom>
        </p:spPr>
      </p:pic>
      <p:sp>
        <p:nvSpPr>
          <p:cNvPr id="27" name="TextBox 26"/>
          <p:cNvSpPr txBox="1"/>
          <p:nvPr/>
        </p:nvSpPr>
        <p:spPr>
          <a:xfrm>
            <a:off x="-3896549" y="5674863"/>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Padding</a:t>
            </a:r>
          </a:p>
          <a:p>
            <a:r>
              <a:rPr lang="en-US" b="1" dirty="0" smtClean="0">
                <a:solidFill>
                  <a:srgbClr val="0000FF"/>
                </a:solidFill>
                <a:latin typeface="Helvetica"/>
                <a:cs typeface="Helvetica"/>
              </a:rPr>
              <a:t>Buffers</a:t>
            </a:r>
            <a:endParaRPr lang="en-US" b="1" dirty="0">
              <a:solidFill>
                <a:srgbClr val="0000FF"/>
              </a:solidFill>
              <a:latin typeface="Helvetica"/>
              <a:cs typeface="Helvetica"/>
            </a:endParaRPr>
          </a:p>
        </p:txBody>
      </p:sp>
      <p:sp>
        <p:nvSpPr>
          <p:cNvPr id="29" name="Title 1"/>
          <p:cNvSpPr txBox="1">
            <a:spLocks/>
          </p:cNvSpPr>
          <p:nvPr/>
        </p:nvSpPr>
        <p:spPr>
          <a:xfrm>
            <a:off x="651096" y="135761"/>
            <a:ext cx="9052560" cy="1219200"/>
          </a:xfrm>
          <a:prstGeom prst="rect">
            <a:avLst/>
          </a:prstGeom>
        </p:spPr>
        <p:txBody>
          <a:bodyPr vert="horz" lIns="114944" tIns="57472" rIns="114944" bIns="57472" rtlCol="0" anchor="ctr">
            <a:normAutofit lnSpcReduction="10000"/>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To achieve practical high performance</a:t>
            </a:r>
          </a:p>
          <a:p>
            <a:r>
              <a:rPr lang="en-US" dirty="0" smtClean="0"/>
              <a:t>of </a:t>
            </a:r>
            <a:r>
              <a:rPr lang="en-US" dirty="0" err="1" smtClean="0"/>
              <a:t>Strassen’s</a:t>
            </a:r>
            <a:r>
              <a:rPr lang="en-US" dirty="0" smtClean="0"/>
              <a:t> algorithm…...</a:t>
            </a:r>
            <a:endParaRPr lang="en-US" dirty="0"/>
          </a:p>
        </p:txBody>
      </p:sp>
      <p:sp>
        <p:nvSpPr>
          <p:cNvPr id="32" name="TextBox 31"/>
          <p:cNvSpPr txBox="1"/>
          <p:nvPr/>
        </p:nvSpPr>
        <p:spPr>
          <a:xfrm>
            <a:off x="6575131" y="1804527"/>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Our Implementations</a:t>
            </a:r>
            <a:endParaRPr lang="en-US" b="1" dirty="0">
              <a:solidFill>
                <a:srgbClr val="0000FF"/>
              </a:solidFill>
              <a:latin typeface="Helvetica"/>
              <a:cs typeface="Helvetica"/>
            </a:endParaRPr>
          </a:p>
        </p:txBody>
      </p:sp>
      <p:sp>
        <p:nvSpPr>
          <p:cNvPr id="28" name="TextBox 27"/>
          <p:cNvSpPr txBox="1"/>
          <p:nvPr/>
        </p:nvSpPr>
        <p:spPr>
          <a:xfrm>
            <a:off x="-4027865" y="4376202"/>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Memory movement</a:t>
            </a:r>
            <a:endParaRPr lang="en-US" b="1" dirty="0">
              <a:solidFill>
                <a:srgbClr val="0000FF"/>
              </a:solidFill>
              <a:latin typeface="Helvetica"/>
              <a:cs typeface="Helvetica"/>
            </a:endParaRPr>
          </a:p>
        </p:txBody>
      </p:sp>
      <p:sp>
        <p:nvSpPr>
          <p:cNvPr id="33" name="TextBox 32"/>
          <p:cNvSpPr txBox="1"/>
          <p:nvPr/>
        </p:nvSpPr>
        <p:spPr>
          <a:xfrm>
            <a:off x="614838" y="2970613"/>
            <a:ext cx="1988271" cy="446276"/>
          </a:xfrm>
          <a:prstGeom prst="rect">
            <a:avLst/>
          </a:prstGeom>
          <a:noFill/>
        </p:spPr>
        <p:txBody>
          <a:bodyPr wrap="square" rtlCol="0">
            <a:spAutoFit/>
          </a:bodyPr>
          <a:lstStyle/>
          <a:p>
            <a:r>
              <a:rPr lang="en-US" b="1" dirty="0" smtClean="0">
                <a:solidFill>
                  <a:srgbClr val="0000FF"/>
                </a:solidFill>
                <a:latin typeface="Helvetica"/>
                <a:cs typeface="Helvetica"/>
              </a:rPr>
              <a:t>Matrix Size</a:t>
            </a:r>
            <a:endParaRPr lang="en-US" b="1" dirty="0">
              <a:solidFill>
                <a:srgbClr val="0000FF"/>
              </a:solidFill>
              <a:latin typeface="Helvetica"/>
              <a:cs typeface="Helvetica"/>
            </a:endParaRPr>
          </a:p>
        </p:txBody>
      </p:sp>
      <p:sp>
        <p:nvSpPr>
          <p:cNvPr id="34" name="TextBox 33"/>
          <p:cNvSpPr txBox="1"/>
          <p:nvPr/>
        </p:nvSpPr>
        <p:spPr>
          <a:xfrm>
            <a:off x="547172" y="3929926"/>
            <a:ext cx="2271286" cy="446276"/>
          </a:xfrm>
          <a:prstGeom prst="rect">
            <a:avLst/>
          </a:prstGeom>
          <a:noFill/>
        </p:spPr>
        <p:txBody>
          <a:bodyPr wrap="square" rtlCol="0">
            <a:spAutoFit/>
          </a:bodyPr>
          <a:lstStyle/>
          <a:p>
            <a:r>
              <a:rPr lang="en-US" b="1" dirty="0" smtClean="0">
                <a:solidFill>
                  <a:srgbClr val="0000FF"/>
                </a:solidFill>
                <a:latin typeface="Helvetica"/>
                <a:cs typeface="Helvetica"/>
              </a:rPr>
              <a:t>Matrix Shape</a:t>
            </a:r>
            <a:endParaRPr lang="en-US" b="1" dirty="0">
              <a:solidFill>
                <a:srgbClr val="0000FF"/>
              </a:solidFill>
              <a:latin typeface="Helvetica"/>
              <a:cs typeface="Helvetica"/>
            </a:endParaRPr>
          </a:p>
        </p:txBody>
      </p:sp>
      <p:pic>
        <p:nvPicPr>
          <p:cNvPr id="35" name="Picture 34"/>
          <p:cNvPicPr>
            <a:picLocks/>
          </p:cNvPicPr>
          <p:nvPr/>
        </p:nvPicPr>
        <p:blipFill>
          <a:blip r:embed="rId4">
            <a:extLst/>
          </a:blip>
          <a:stretch>
            <a:fillRect/>
          </a:stretch>
        </p:blipFill>
        <p:spPr>
          <a:xfrm>
            <a:off x="602743" y="3544096"/>
            <a:ext cx="9401060" cy="48166"/>
          </a:xfrm>
          <a:prstGeom prst="rect">
            <a:avLst/>
          </a:prstGeom>
        </p:spPr>
      </p:pic>
      <p:pic>
        <p:nvPicPr>
          <p:cNvPr id="36" name="Picture 35"/>
          <p:cNvPicPr>
            <a:picLocks/>
          </p:cNvPicPr>
          <p:nvPr/>
        </p:nvPicPr>
        <p:blipFill>
          <a:blip r:embed="rId4">
            <a:extLst/>
          </a:blip>
          <a:stretch>
            <a:fillRect/>
          </a:stretch>
        </p:blipFill>
        <p:spPr>
          <a:xfrm>
            <a:off x="602743" y="4704802"/>
            <a:ext cx="9401060" cy="46671"/>
          </a:xfrm>
          <a:prstGeom prst="rect">
            <a:avLst/>
          </a:prstGeom>
        </p:spPr>
      </p:pic>
      <p:pic>
        <p:nvPicPr>
          <p:cNvPr id="37" name="Picture 36"/>
          <p:cNvPicPr>
            <a:picLocks/>
          </p:cNvPicPr>
          <p:nvPr/>
        </p:nvPicPr>
        <p:blipFill>
          <a:blip r:embed="rId4">
            <a:extLst/>
          </a:blip>
          <a:stretch>
            <a:fillRect/>
          </a:stretch>
        </p:blipFill>
        <p:spPr>
          <a:xfrm>
            <a:off x="610814" y="5829750"/>
            <a:ext cx="9392989" cy="46673"/>
          </a:xfrm>
          <a:prstGeom prst="rect">
            <a:avLst/>
          </a:prstGeom>
        </p:spPr>
      </p:pic>
      <p:sp>
        <p:nvSpPr>
          <p:cNvPr id="40" name="TextBox 39"/>
          <p:cNvSpPr txBox="1"/>
          <p:nvPr/>
        </p:nvSpPr>
        <p:spPr>
          <a:xfrm>
            <a:off x="614838" y="6002780"/>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Parallelism</a:t>
            </a:r>
            <a:endParaRPr lang="en-US" b="1" dirty="0">
              <a:solidFill>
                <a:srgbClr val="0000FF"/>
              </a:solidFill>
              <a:latin typeface="Helvetica"/>
              <a:cs typeface="Helvetica"/>
            </a:endParaRPr>
          </a:p>
        </p:txBody>
      </p:sp>
      <p:pic>
        <p:nvPicPr>
          <p:cNvPr id="41" name="Picture 40"/>
          <p:cNvPicPr>
            <a:picLocks/>
          </p:cNvPicPr>
          <p:nvPr/>
        </p:nvPicPr>
        <p:blipFill>
          <a:blip r:embed="rId4">
            <a:extLst/>
          </a:blip>
          <a:stretch>
            <a:fillRect/>
          </a:stretch>
        </p:blipFill>
        <p:spPr>
          <a:xfrm>
            <a:off x="614837" y="6581502"/>
            <a:ext cx="9388966" cy="47229"/>
          </a:xfrm>
          <a:prstGeom prst="rect">
            <a:avLst/>
          </a:prstGeom>
        </p:spPr>
      </p:pic>
      <p:pic>
        <p:nvPicPr>
          <p:cNvPr id="42" name="Picture 41"/>
          <p:cNvPicPr>
            <a:picLocks/>
          </p:cNvPicPr>
          <p:nvPr/>
        </p:nvPicPr>
        <p:blipFill>
          <a:blip r:embed="rId4">
            <a:extLst/>
          </a:blip>
          <a:stretch>
            <a:fillRect/>
          </a:stretch>
        </p:blipFill>
        <p:spPr>
          <a:xfrm>
            <a:off x="614838" y="2752989"/>
            <a:ext cx="9388965" cy="48169"/>
          </a:xfrm>
          <a:prstGeom prst="rect">
            <a:avLst/>
          </a:prstGeom>
        </p:spPr>
      </p:pic>
      <p:sp>
        <p:nvSpPr>
          <p:cNvPr id="44" name="TextBox 43"/>
          <p:cNvSpPr txBox="1"/>
          <p:nvPr/>
        </p:nvSpPr>
        <p:spPr>
          <a:xfrm>
            <a:off x="2818458" y="1780335"/>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Conventional Implementations</a:t>
            </a:r>
            <a:endParaRPr lang="en-US" b="1" dirty="0">
              <a:solidFill>
                <a:srgbClr val="0000FF"/>
              </a:solidFill>
              <a:latin typeface="Helvetica"/>
              <a:cs typeface="Helvetica"/>
            </a:endParaRPr>
          </a:p>
        </p:txBody>
      </p:sp>
      <p:sp>
        <p:nvSpPr>
          <p:cNvPr id="46" name="TextBox 45"/>
          <p:cNvSpPr txBox="1"/>
          <p:nvPr/>
        </p:nvSpPr>
        <p:spPr>
          <a:xfrm>
            <a:off x="2929439" y="3912390"/>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square</a:t>
            </a:r>
            <a:endParaRPr lang="en-US" b="1" dirty="0">
              <a:solidFill>
                <a:srgbClr val="FF0000"/>
              </a:solidFill>
              <a:latin typeface="Helvetica"/>
              <a:cs typeface="Helvetica"/>
            </a:endParaRPr>
          </a:p>
        </p:txBody>
      </p:sp>
      <p:sp>
        <p:nvSpPr>
          <p:cNvPr id="47" name="TextBox 46"/>
          <p:cNvSpPr txBox="1"/>
          <p:nvPr/>
        </p:nvSpPr>
        <p:spPr>
          <a:xfrm>
            <a:off x="3062484" y="2995997"/>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large</a:t>
            </a:r>
            <a:endParaRPr lang="en-US" b="1" dirty="0">
              <a:solidFill>
                <a:srgbClr val="FF0000"/>
              </a:solidFill>
              <a:latin typeface="Helvetica"/>
              <a:cs typeface="Helvetica"/>
            </a:endParaRPr>
          </a:p>
        </p:txBody>
      </p:sp>
      <p:sp>
        <p:nvSpPr>
          <p:cNvPr id="48" name="TextBox 47"/>
          <p:cNvSpPr txBox="1"/>
          <p:nvPr/>
        </p:nvSpPr>
        <p:spPr>
          <a:xfrm>
            <a:off x="2585868" y="6026972"/>
            <a:ext cx="4112258" cy="369332"/>
          </a:xfrm>
          <a:prstGeom prst="rect">
            <a:avLst/>
          </a:prstGeom>
          <a:noFill/>
        </p:spPr>
        <p:txBody>
          <a:bodyPr wrap="square" rtlCol="0">
            <a:spAutoFit/>
          </a:bodyPr>
          <a:lstStyle/>
          <a:p>
            <a:r>
              <a:rPr lang="en-US" sz="1800" b="1" dirty="0" smtClean="0">
                <a:solidFill>
                  <a:srgbClr val="FF0000"/>
                </a:solidFill>
                <a:latin typeface="Helvetica"/>
                <a:cs typeface="Helvetica"/>
              </a:rPr>
              <a:t>Usually task parallelism </a:t>
            </a:r>
            <a:endParaRPr lang="en-US" sz="1800" b="1" dirty="0">
              <a:solidFill>
                <a:srgbClr val="FF0000"/>
              </a:solidFill>
              <a:latin typeface="Helvetica"/>
              <a:cs typeface="Helvetica"/>
            </a:endParaRPr>
          </a:p>
        </p:txBody>
      </p:sp>
      <p:pic>
        <p:nvPicPr>
          <p:cNvPr id="49" name="Picture 48"/>
          <p:cNvPicPr>
            <a:picLocks noChangeAspect="1"/>
          </p:cNvPicPr>
          <p:nvPr/>
        </p:nvPicPr>
        <p:blipFill>
          <a:blip r:embed="rId5"/>
          <a:stretch>
            <a:fillRect/>
          </a:stretch>
        </p:blipFill>
        <p:spPr>
          <a:xfrm>
            <a:off x="3734754" y="5043561"/>
            <a:ext cx="597360" cy="597360"/>
          </a:xfrm>
          <a:prstGeom prst="rect">
            <a:avLst/>
          </a:prstGeom>
        </p:spPr>
      </p:pic>
      <p:sp>
        <p:nvSpPr>
          <p:cNvPr id="50" name="TextBox 49"/>
          <p:cNvSpPr txBox="1"/>
          <p:nvPr/>
        </p:nvSpPr>
        <p:spPr>
          <a:xfrm>
            <a:off x="602743" y="4882680"/>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No Additional </a:t>
            </a:r>
          </a:p>
          <a:p>
            <a:r>
              <a:rPr lang="en-US" b="1" dirty="0" smtClean="0">
                <a:solidFill>
                  <a:srgbClr val="0000FF"/>
                </a:solidFill>
                <a:latin typeface="Helvetica"/>
                <a:cs typeface="Helvetica"/>
              </a:rPr>
              <a:t>Workspace</a:t>
            </a:r>
            <a:endParaRPr lang="en-US" b="1" dirty="0">
              <a:solidFill>
                <a:srgbClr val="0000FF"/>
              </a:solidFill>
              <a:latin typeface="Helvetica"/>
              <a:cs typeface="Helvetica"/>
            </a:endParaRPr>
          </a:p>
        </p:txBody>
      </p:sp>
      <p:pic>
        <p:nvPicPr>
          <p:cNvPr id="52"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625" y="2948678"/>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1068" y="3838014"/>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283" y="5054440"/>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3103" y="5946229"/>
            <a:ext cx="534300" cy="53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60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554897" y="4923624"/>
            <a:ext cx="589570" cy="678691"/>
          </a:xfrm>
          <a:prstGeom prst="rect">
            <a:avLst/>
          </a:prstGeom>
        </p:spPr>
      </p:pic>
      <p:sp>
        <p:nvSpPr>
          <p:cNvPr id="10" name="TextBox 9"/>
          <p:cNvSpPr txBox="1"/>
          <p:nvPr/>
        </p:nvSpPr>
        <p:spPr>
          <a:xfrm>
            <a:off x="614838" y="2970613"/>
            <a:ext cx="1988271" cy="446276"/>
          </a:xfrm>
          <a:prstGeom prst="rect">
            <a:avLst/>
          </a:prstGeom>
          <a:noFill/>
        </p:spPr>
        <p:txBody>
          <a:bodyPr wrap="square" rtlCol="0">
            <a:spAutoFit/>
          </a:bodyPr>
          <a:lstStyle/>
          <a:p>
            <a:r>
              <a:rPr lang="en-US" b="1" dirty="0" smtClean="0">
                <a:solidFill>
                  <a:srgbClr val="0000FF"/>
                </a:solidFill>
                <a:latin typeface="Helvetica"/>
                <a:cs typeface="Helvetica"/>
              </a:rPr>
              <a:t>Matrix Size</a:t>
            </a:r>
            <a:endParaRPr lang="en-US" b="1" dirty="0">
              <a:solidFill>
                <a:srgbClr val="0000FF"/>
              </a:solidFill>
              <a:latin typeface="Helvetica"/>
              <a:cs typeface="Helvetica"/>
            </a:endParaRPr>
          </a:p>
        </p:txBody>
      </p:sp>
      <p:sp>
        <p:nvSpPr>
          <p:cNvPr id="11" name="TextBox 10"/>
          <p:cNvSpPr txBox="1"/>
          <p:nvPr/>
        </p:nvSpPr>
        <p:spPr>
          <a:xfrm>
            <a:off x="547172" y="3929926"/>
            <a:ext cx="2271286" cy="446276"/>
          </a:xfrm>
          <a:prstGeom prst="rect">
            <a:avLst/>
          </a:prstGeom>
          <a:noFill/>
        </p:spPr>
        <p:txBody>
          <a:bodyPr wrap="square" rtlCol="0">
            <a:spAutoFit/>
          </a:bodyPr>
          <a:lstStyle/>
          <a:p>
            <a:r>
              <a:rPr lang="en-US" b="1" dirty="0" smtClean="0">
                <a:solidFill>
                  <a:srgbClr val="0000FF"/>
                </a:solidFill>
                <a:latin typeface="Helvetica"/>
                <a:cs typeface="Helvetica"/>
              </a:rPr>
              <a:t>Matrix Shape</a:t>
            </a:r>
            <a:endParaRPr lang="en-US" b="1" dirty="0">
              <a:solidFill>
                <a:srgbClr val="0000FF"/>
              </a:solidFill>
              <a:latin typeface="Helvetica"/>
              <a:cs typeface="Helvetica"/>
            </a:endParaRPr>
          </a:p>
        </p:txBody>
      </p:sp>
      <p:pic>
        <p:nvPicPr>
          <p:cNvPr id="13" name="Picture 12"/>
          <p:cNvPicPr>
            <a:picLocks/>
          </p:cNvPicPr>
          <p:nvPr/>
        </p:nvPicPr>
        <p:blipFill>
          <a:blip r:embed="rId4">
            <a:extLst/>
          </a:blip>
          <a:stretch>
            <a:fillRect/>
          </a:stretch>
        </p:blipFill>
        <p:spPr>
          <a:xfrm>
            <a:off x="602743" y="3544096"/>
            <a:ext cx="9401060" cy="48166"/>
          </a:xfrm>
          <a:prstGeom prst="rect">
            <a:avLst/>
          </a:prstGeom>
        </p:spPr>
      </p:pic>
      <p:pic>
        <p:nvPicPr>
          <p:cNvPr id="14" name="Picture 13"/>
          <p:cNvPicPr>
            <a:picLocks/>
          </p:cNvPicPr>
          <p:nvPr/>
        </p:nvPicPr>
        <p:blipFill>
          <a:blip r:embed="rId4">
            <a:extLst/>
          </a:blip>
          <a:stretch>
            <a:fillRect/>
          </a:stretch>
        </p:blipFill>
        <p:spPr>
          <a:xfrm>
            <a:off x="602743" y="4704802"/>
            <a:ext cx="9401060" cy="46671"/>
          </a:xfrm>
          <a:prstGeom prst="rect">
            <a:avLst/>
          </a:prstGeom>
        </p:spPr>
      </p:pic>
      <p:pic>
        <p:nvPicPr>
          <p:cNvPr id="15" name="Picture 14"/>
          <p:cNvPicPr>
            <a:picLocks/>
          </p:cNvPicPr>
          <p:nvPr/>
        </p:nvPicPr>
        <p:blipFill>
          <a:blip r:embed="rId4">
            <a:extLst/>
          </a:blip>
          <a:stretch>
            <a:fillRect/>
          </a:stretch>
        </p:blipFill>
        <p:spPr>
          <a:xfrm>
            <a:off x="610814" y="5829750"/>
            <a:ext cx="9392989" cy="46673"/>
          </a:xfrm>
          <a:prstGeom prst="rect">
            <a:avLst/>
          </a:prstGeom>
        </p:spPr>
      </p:pic>
      <p:pic>
        <p:nvPicPr>
          <p:cNvPr id="17" name="Picture 16" descr="square_sma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235" y="2908118"/>
            <a:ext cx="1721687" cy="436428"/>
          </a:xfrm>
          <a:prstGeom prst="rect">
            <a:avLst/>
          </a:prstGeom>
        </p:spPr>
      </p:pic>
      <p:pic>
        <p:nvPicPr>
          <p:cNvPr id="18" name="Picture 17" descr="square_larg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83" y="1354961"/>
            <a:ext cx="3137167" cy="966359"/>
          </a:xfrm>
          <a:prstGeom prst="rect">
            <a:avLst/>
          </a:prstGeom>
        </p:spPr>
      </p:pic>
      <p:pic>
        <p:nvPicPr>
          <p:cNvPr id="19" name="Picture 18" descr="rank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751" y="3714613"/>
            <a:ext cx="2680962" cy="841830"/>
          </a:xfrm>
          <a:prstGeom prst="rect">
            <a:avLst/>
          </a:prstGeom>
        </p:spPr>
      </p:pic>
      <p:pic>
        <p:nvPicPr>
          <p:cNvPr id="20" name="Picture 19" descr="square_larg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6795" y="5674863"/>
            <a:ext cx="3137167" cy="966359"/>
          </a:xfrm>
          <a:prstGeom prst="rect">
            <a:avLst/>
          </a:prstGeom>
        </p:spPr>
      </p:pic>
      <p:sp>
        <p:nvSpPr>
          <p:cNvPr id="23" name="TextBox 22"/>
          <p:cNvSpPr txBox="1"/>
          <p:nvPr/>
        </p:nvSpPr>
        <p:spPr>
          <a:xfrm>
            <a:off x="614838" y="6002780"/>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Parallelism</a:t>
            </a:r>
            <a:endParaRPr lang="en-US" b="1" dirty="0">
              <a:solidFill>
                <a:srgbClr val="0000FF"/>
              </a:solidFill>
              <a:latin typeface="Helvetica"/>
              <a:cs typeface="Helvetica"/>
            </a:endParaRPr>
          </a:p>
        </p:txBody>
      </p:sp>
      <p:pic>
        <p:nvPicPr>
          <p:cNvPr id="24" name="Picture 23"/>
          <p:cNvPicPr>
            <a:picLocks/>
          </p:cNvPicPr>
          <p:nvPr/>
        </p:nvPicPr>
        <p:blipFill>
          <a:blip r:embed="rId4">
            <a:extLst/>
          </a:blip>
          <a:stretch>
            <a:fillRect/>
          </a:stretch>
        </p:blipFill>
        <p:spPr>
          <a:xfrm>
            <a:off x="614837" y="6581502"/>
            <a:ext cx="9388966" cy="47229"/>
          </a:xfrm>
          <a:prstGeom prst="rect">
            <a:avLst/>
          </a:prstGeom>
        </p:spPr>
      </p:pic>
      <p:pic>
        <p:nvPicPr>
          <p:cNvPr id="26" name="Picture 25"/>
          <p:cNvPicPr>
            <a:picLocks/>
          </p:cNvPicPr>
          <p:nvPr/>
        </p:nvPicPr>
        <p:blipFill>
          <a:blip r:embed="rId4">
            <a:extLst/>
          </a:blip>
          <a:stretch>
            <a:fillRect/>
          </a:stretch>
        </p:blipFill>
        <p:spPr>
          <a:xfrm>
            <a:off x="614838" y="2752989"/>
            <a:ext cx="9388965" cy="48169"/>
          </a:xfrm>
          <a:prstGeom prst="rect">
            <a:avLst/>
          </a:prstGeom>
        </p:spPr>
      </p:pic>
      <p:sp>
        <p:nvSpPr>
          <p:cNvPr id="27" name="TextBox 26"/>
          <p:cNvSpPr txBox="1"/>
          <p:nvPr/>
        </p:nvSpPr>
        <p:spPr>
          <a:xfrm>
            <a:off x="-3896549" y="5674863"/>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Padding</a:t>
            </a:r>
          </a:p>
          <a:p>
            <a:r>
              <a:rPr lang="en-US" b="1" dirty="0" smtClean="0">
                <a:solidFill>
                  <a:srgbClr val="0000FF"/>
                </a:solidFill>
                <a:latin typeface="Helvetica"/>
                <a:cs typeface="Helvetica"/>
              </a:rPr>
              <a:t>Buffers</a:t>
            </a:r>
            <a:endParaRPr lang="en-US" b="1" dirty="0">
              <a:solidFill>
                <a:srgbClr val="0000FF"/>
              </a:solidFill>
              <a:latin typeface="Helvetica"/>
              <a:cs typeface="Helvetica"/>
            </a:endParaRPr>
          </a:p>
        </p:txBody>
      </p:sp>
      <p:sp>
        <p:nvSpPr>
          <p:cNvPr id="29" name="Title 1"/>
          <p:cNvSpPr txBox="1">
            <a:spLocks/>
          </p:cNvSpPr>
          <p:nvPr/>
        </p:nvSpPr>
        <p:spPr>
          <a:xfrm>
            <a:off x="651096" y="135761"/>
            <a:ext cx="9052560" cy="1219200"/>
          </a:xfrm>
          <a:prstGeom prst="rect">
            <a:avLst/>
          </a:prstGeom>
        </p:spPr>
        <p:txBody>
          <a:bodyPr vert="horz" lIns="114944" tIns="57472" rIns="114944" bIns="57472" rtlCol="0" anchor="ctr">
            <a:normAutofit lnSpcReduction="10000"/>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To achieve practical high performance</a:t>
            </a:r>
          </a:p>
          <a:p>
            <a:r>
              <a:rPr lang="en-US" dirty="0" smtClean="0"/>
              <a:t>of </a:t>
            </a:r>
            <a:r>
              <a:rPr lang="en-US" dirty="0" err="1" smtClean="0"/>
              <a:t>Strassen’s</a:t>
            </a:r>
            <a:r>
              <a:rPr lang="en-US" dirty="0" smtClean="0"/>
              <a:t> algorithm…...</a:t>
            </a:r>
            <a:endParaRPr lang="en-US" dirty="0"/>
          </a:p>
        </p:txBody>
      </p:sp>
      <p:sp>
        <p:nvSpPr>
          <p:cNvPr id="30" name="TextBox 29"/>
          <p:cNvSpPr txBox="1"/>
          <p:nvPr/>
        </p:nvSpPr>
        <p:spPr>
          <a:xfrm>
            <a:off x="6350271" y="6026972"/>
            <a:ext cx="3653532" cy="400110"/>
          </a:xfrm>
          <a:prstGeom prst="rect">
            <a:avLst/>
          </a:prstGeom>
          <a:noFill/>
        </p:spPr>
        <p:txBody>
          <a:bodyPr wrap="square" rtlCol="0">
            <a:spAutoFit/>
          </a:bodyPr>
          <a:lstStyle/>
          <a:p>
            <a:r>
              <a:rPr lang="en-US" sz="2000" b="1" dirty="0" smtClean="0">
                <a:solidFill>
                  <a:srgbClr val="4AAA25"/>
                </a:solidFill>
                <a:latin typeface="Helvetica"/>
                <a:cs typeface="Helvetica"/>
              </a:rPr>
              <a:t>Can be data </a:t>
            </a:r>
            <a:r>
              <a:rPr lang="en-US" sz="2000" b="1" dirty="0">
                <a:solidFill>
                  <a:srgbClr val="4AAA25"/>
                </a:solidFill>
                <a:latin typeface="Helvetica"/>
                <a:cs typeface="Helvetica"/>
              </a:rPr>
              <a:t>p</a:t>
            </a:r>
            <a:r>
              <a:rPr lang="en-US" sz="2000" b="1" dirty="0" smtClean="0">
                <a:solidFill>
                  <a:srgbClr val="4AAA25"/>
                </a:solidFill>
                <a:latin typeface="Helvetica"/>
                <a:cs typeface="Helvetica"/>
              </a:rPr>
              <a:t>arallelism </a:t>
            </a:r>
            <a:endParaRPr lang="en-US" sz="2000" b="1" dirty="0">
              <a:solidFill>
                <a:srgbClr val="4AAA25"/>
              </a:solidFill>
              <a:latin typeface="Helvetica"/>
              <a:cs typeface="Helvetica"/>
            </a:endParaRPr>
          </a:p>
        </p:txBody>
      </p:sp>
      <p:sp>
        <p:nvSpPr>
          <p:cNvPr id="31" name="TextBox 30"/>
          <p:cNvSpPr txBox="1"/>
          <p:nvPr/>
        </p:nvSpPr>
        <p:spPr>
          <a:xfrm>
            <a:off x="2818458" y="1780335"/>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Conventional Implementations</a:t>
            </a:r>
            <a:endParaRPr lang="en-US" b="1" dirty="0">
              <a:solidFill>
                <a:srgbClr val="0000FF"/>
              </a:solidFill>
              <a:latin typeface="Helvetica"/>
              <a:cs typeface="Helvetica"/>
            </a:endParaRPr>
          </a:p>
        </p:txBody>
      </p:sp>
      <p:sp>
        <p:nvSpPr>
          <p:cNvPr id="32" name="TextBox 31"/>
          <p:cNvSpPr txBox="1"/>
          <p:nvPr/>
        </p:nvSpPr>
        <p:spPr>
          <a:xfrm>
            <a:off x="6575131" y="1804527"/>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Our Implementations</a:t>
            </a:r>
            <a:endParaRPr lang="en-US" b="1" dirty="0">
              <a:solidFill>
                <a:srgbClr val="0000FF"/>
              </a:solidFill>
              <a:latin typeface="Helvetica"/>
              <a:cs typeface="Helvetica"/>
            </a:endParaRPr>
          </a:p>
        </p:txBody>
      </p:sp>
      <p:sp>
        <p:nvSpPr>
          <p:cNvPr id="28" name="TextBox 27"/>
          <p:cNvSpPr txBox="1"/>
          <p:nvPr/>
        </p:nvSpPr>
        <p:spPr>
          <a:xfrm>
            <a:off x="-4027865" y="4376202"/>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Memory movement</a:t>
            </a:r>
            <a:endParaRPr lang="en-US" b="1" dirty="0">
              <a:solidFill>
                <a:srgbClr val="0000FF"/>
              </a:solidFill>
              <a:latin typeface="Helvetica"/>
              <a:cs typeface="Helvetica"/>
            </a:endParaRPr>
          </a:p>
        </p:txBody>
      </p:sp>
      <p:sp>
        <p:nvSpPr>
          <p:cNvPr id="33" name="TextBox 32"/>
          <p:cNvSpPr txBox="1"/>
          <p:nvPr/>
        </p:nvSpPr>
        <p:spPr>
          <a:xfrm>
            <a:off x="2929439" y="3912390"/>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square</a:t>
            </a:r>
            <a:endParaRPr lang="en-US" b="1" dirty="0">
              <a:solidFill>
                <a:srgbClr val="FF0000"/>
              </a:solidFill>
              <a:latin typeface="Helvetica"/>
              <a:cs typeface="Helvetica"/>
            </a:endParaRPr>
          </a:p>
        </p:txBody>
      </p:sp>
      <p:sp>
        <p:nvSpPr>
          <p:cNvPr id="34" name="TextBox 33"/>
          <p:cNvSpPr txBox="1"/>
          <p:nvPr/>
        </p:nvSpPr>
        <p:spPr>
          <a:xfrm>
            <a:off x="3062484" y="2995997"/>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large</a:t>
            </a:r>
            <a:endParaRPr lang="en-US" b="1" dirty="0">
              <a:solidFill>
                <a:srgbClr val="FF0000"/>
              </a:solidFill>
              <a:latin typeface="Helvetica"/>
              <a:cs typeface="Helvetica"/>
            </a:endParaRPr>
          </a:p>
        </p:txBody>
      </p:sp>
      <p:sp>
        <p:nvSpPr>
          <p:cNvPr id="35" name="TextBox 34"/>
          <p:cNvSpPr txBox="1"/>
          <p:nvPr/>
        </p:nvSpPr>
        <p:spPr>
          <a:xfrm>
            <a:off x="2585868" y="6026972"/>
            <a:ext cx="4112258" cy="369332"/>
          </a:xfrm>
          <a:prstGeom prst="rect">
            <a:avLst/>
          </a:prstGeom>
          <a:noFill/>
        </p:spPr>
        <p:txBody>
          <a:bodyPr wrap="square" rtlCol="0">
            <a:spAutoFit/>
          </a:bodyPr>
          <a:lstStyle/>
          <a:p>
            <a:r>
              <a:rPr lang="en-US" sz="1800" b="1" dirty="0" smtClean="0">
                <a:solidFill>
                  <a:srgbClr val="FF0000"/>
                </a:solidFill>
                <a:latin typeface="Helvetica"/>
                <a:cs typeface="Helvetica"/>
              </a:rPr>
              <a:t>Usually task parallelism </a:t>
            </a:r>
            <a:endParaRPr lang="en-US" sz="1800" b="1" dirty="0">
              <a:solidFill>
                <a:srgbClr val="FF0000"/>
              </a:solidFill>
              <a:latin typeface="Helvetica"/>
              <a:cs typeface="Helvetica"/>
            </a:endParaRPr>
          </a:p>
        </p:txBody>
      </p:sp>
      <p:pic>
        <p:nvPicPr>
          <p:cNvPr id="36" name="Picture 35"/>
          <p:cNvPicPr>
            <a:picLocks noChangeAspect="1"/>
          </p:cNvPicPr>
          <p:nvPr/>
        </p:nvPicPr>
        <p:blipFill>
          <a:blip r:embed="rId8"/>
          <a:stretch>
            <a:fillRect/>
          </a:stretch>
        </p:blipFill>
        <p:spPr>
          <a:xfrm>
            <a:off x="3734754" y="5043561"/>
            <a:ext cx="597360" cy="597360"/>
          </a:xfrm>
          <a:prstGeom prst="rect">
            <a:avLst/>
          </a:prstGeom>
        </p:spPr>
      </p:pic>
      <p:sp>
        <p:nvSpPr>
          <p:cNvPr id="37" name="TextBox 36"/>
          <p:cNvSpPr txBox="1"/>
          <p:nvPr/>
        </p:nvSpPr>
        <p:spPr>
          <a:xfrm>
            <a:off x="602743" y="4882680"/>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No Additional </a:t>
            </a:r>
          </a:p>
          <a:p>
            <a:r>
              <a:rPr lang="en-US" b="1" dirty="0" smtClean="0">
                <a:solidFill>
                  <a:srgbClr val="0000FF"/>
                </a:solidFill>
                <a:latin typeface="Helvetica"/>
                <a:cs typeface="Helvetica"/>
              </a:rPr>
              <a:t>Workspace</a:t>
            </a:r>
            <a:endParaRPr lang="en-US" b="1" dirty="0">
              <a:solidFill>
                <a:srgbClr val="0000FF"/>
              </a:solidFill>
              <a:latin typeface="Helvetica"/>
              <a:cs typeface="Helvetica"/>
            </a:endParaRPr>
          </a:p>
        </p:txBody>
      </p:sp>
      <p:pic>
        <p:nvPicPr>
          <p:cNvPr id="4098"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4026" y="2914348"/>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0625" y="2948678"/>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68" y="3838014"/>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4283" y="5054440"/>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3103" y="5946229"/>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4502" y="3830741"/>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4502" y="5043561"/>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0509" y="5946229"/>
            <a:ext cx="527925" cy="52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728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FF0000"/>
                </a:solidFill>
              </a:rPr>
              <a:t>Standard Matrix-matrix multiplication</a:t>
            </a:r>
          </a:p>
          <a:p>
            <a:r>
              <a:rPr lang="en-US" dirty="0" err="1" smtClean="0"/>
              <a:t>Strassen’s</a:t>
            </a:r>
            <a:r>
              <a:rPr lang="en-US" dirty="0" smtClean="0"/>
              <a:t> Algorithm Reloaded</a:t>
            </a:r>
          </a:p>
          <a:p>
            <a:r>
              <a:rPr lang="en-US" dirty="0" smtClean="0"/>
              <a:t>High-performance Implementations</a:t>
            </a:r>
          </a:p>
          <a:p>
            <a:r>
              <a:rPr lang="en-US" dirty="0" smtClean="0"/>
              <a:t>Theoretical Model and Analysis</a:t>
            </a:r>
          </a:p>
          <a:p>
            <a:r>
              <a:rPr lang="en-US" dirty="0" smtClean="0"/>
              <a:t>Performance Experiments</a:t>
            </a:r>
          </a:p>
          <a:p>
            <a:r>
              <a:rPr lang="en-US" dirty="0" smtClean="0"/>
              <a:t>Conclusion</a:t>
            </a:r>
          </a:p>
          <a:p>
            <a:endParaRPr lang="en-US" dirty="0" smtClean="0"/>
          </a:p>
          <a:p>
            <a:endParaRPr lang="en-US" dirty="0"/>
          </a:p>
        </p:txBody>
      </p:sp>
    </p:spTree>
    <p:extLst>
      <p:ext uri="{BB962C8B-B14F-4D97-AF65-F5344CB8AC3E}">
        <p14:creationId xmlns:p14="http://schemas.microsoft.com/office/powerpoint/2010/main" val="3187521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Level-3 BLAS matrix-matrix multiplication (</a:t>
            </a:r>
            <a:r>
              <a:rPr lang="en-US" dirty="0" smtClean="0">
                <a:solidFill>
                  <a:srgbClr val="FF0000"/>
                </a:solidFill>
              </a:rPr>
              <a:t>GEMM</a:t>
            </a:r>
            <a:r>
              <a:rPr lang="en-US" dirty="0" smtClean="0"/>
              <a:t>)</a:t>
            </a:r>
            <a:endParaRPr lang="en-US" dirty="0"/>
          </a:p>
        </p:txBody>
      </p:sp>
      <p:sp>
        <p:nvSpPr>
          <p:cNvPr id="3" name="Content Placeholder 2"/>
          <p:cNvSpPr>
            <a:spLocks noGrp="1"/>
          </p:cNvSpPr>
          <p:nvPr>
            <p:ph idx="1"/>
          </p:nvPr>
        </p:nvSpPr>
        <p:spPr>
          <a:xfrm>
            <a:off x="388084" y="1450192"/>
            <a:ext cx="9481173" cy="4827694"/>
          </a:xfrm>
        </p:spPr>
        <p:txBody>
          <a:bodyPr/>
          <a:lstStyle/>
          <a:p>
            <a:r>
              <a:rPr lang="en-US" sz="2800" dirty="0" smtClean="0"/>
              <a:t>(General) matrix-matrix multiplication (GEMM) is supported in the level-3 BLAS* interface as</a:t>
            </a:r>
          </a:p>
          <a:p>
            <a:endParaRPr lang="en-US" dirty="0"/>
          </a:p>
          <a:p>
            <a:endParaRPr lang="en-US" dirty="0" smtClean="0"/>
          </a:p>
          <a:p>
            <a:r>
              <a:rPr lang="en-US" sz="2800" dirty="0" smtClean="0"/>
              <a:t>Ignoring </a:t>
            </a:r>
            <a:r>
              <a:rPr lang="en-US" sz="2800" dirty="0" err="1" smtClean="0"/>
              <a:t>transa</a:t>
            </a:r>
            <a:r>
              <a:rPr lang="en-US" sz="2800" dirty="0"/>
              <a:t> </a:t>
            </a:r>
            <a:r>
              <a:rPr lang="en-US" sz="2800" dirty="0" smtClean="0"/>
              <a:t>and </a:t>
            </a:r>
            <a:r>
              <a:rPr lang="en-US" sz="2800" dirty="0" err="1" smtClean="0"/>
              <a:t>transb</a:t>
            </a:r>
            <a:r>
              <a:rPr lang="en-US" sz="2800" dirty="0" smtClean="0"/>
              <a:t>, GEMM computes</a:t>
            </a:r>
          </a:p>
          <a:p>
            <a:endParaRPr lang="en-US" sz="2800" dirty="0"/>
          </a:p>
          <a:p>
            <a:pPr marL="0" indent="0">
              <a:buNone/>
            </a:pPr>
            <a:endParaRPr lang="en-US" sz="2800" dirty="0" smtClean="0"/>
          </a:p>
          <a:p>
            <a:r>
              <a:rPr lang="en-US" sz="2800" dirty="0" smtClean="0"/>
              <a:t>We consider the simplified version of GEMM</a:t>
            </a:r>
            <a:endParaRPr lang="en-US" sz="2400" dirty="0"/>
          </a:p>
        </p:txBody>
      </p:sp>
      <p:pic>
        <p:nvPicPr>
          <p:cNvPr id="6" name="Picture 5" descr="Screen Shot 2016-04-17 at 4.55.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522" y="2399187"/>
            <a:ext cx="5309538" cy="1259793"/>
          </a:xfrm>
          <a:prstGeom prst="rect">
            <a:avLst/>
          </a:prstGeom>
        </p:spPr>
      </p:pic>
      <p:pic>
        <p:nvPicPr>
          <p:cNvPr id="7" name="Picture 6" descr="Screen Shot 2016-04-17 at 4.55.29 PM.png"/>
          <p:cNvPicPr>
            <a:picLocks noChangeAspect="1"/>
          </p:cNvPicPr>
          <p:nvPr/>
        </p:nvPicPr>
        <p:blipFill rotWithShape="1">
          <a:blip r:embed="rId4">
            <a:extLst>
              <a:ext uri="{28A0092B-C50C-407E-A947-70E740481C1C}">
                <a14:useLocalDpi xmlns:a14="http://schemas.microsoft.com/office/drawing/2010/main" val="0"/>
              </a:ext>
            </a:extLst>
          </a:blip>
          <a:srcRect r="53638" b="51876"/>
          <a:stretch/>
        </p:blipFill>
        <p:spPr>
          <a:xfrm>
            <a:off x="2734543" y="4286049"/>
            <a:ext cx="3123725" cy="631481"/>
          </a:xfrm>
          <a:prstGeom prst="rect">
            <a:avLst/>
          </a:prstGeom>
        </p:spPr>
      </p:pic>
      <p:sp>
        <p:nvSpPr>
          <p:cNvPr id="9" name="TextBox 8"/>
          <p:cNvSpPr txBox="1"/>
          <p:nvPr/>
        </p:nvSpPr>
        <p:spPr>
          <a:xfrm>
            <a:off x="502920" y="6908375"/>
            <a:ext cx="9555480" cy="461665"/>
          </a:xfrm>
          <a:prstGeom prst="rect">
            <a:avLst/>
          </a:prstGeom>
          <a:noFill/>
        </p:spPr>
        <p:txBody>
          <a:bodyPr wrap="square" rtlCol="0">
            <a:spAutoFit/>
          </a:bodyPr>
          <a:lstStyle/>
          <a:p>
            <a:r>
              <a:rPr lang="en-US" sz="1200" dirty="0" smtClean="0">
                <a:latin typeface="Times"/>
                <a:cs typeface="Times"/>
              </a:rPr>
              <a:t>*</a:t>
            </a:r>
            <a:r>
              <a:rPr lang="en-US" sz="1200" dirty="0" err="1" smtClean="0">
                <a:latin typeface="Times"/>
                <a:cs typeface="Times"/>
              </a:rPr>
              <a:t>Dongarra</a:t>
            </a:r>
            <a:r>
              <a:rPr lang="en-US" sz="1200" dirty="0">
                <a:latin typeface="Times"/>
                <a:cs typeface="Times"/>
              </a:rPr>
              <a:t>, Jack J., et al. "A set of level 3 basic linear algebra </a:t>
            </a:r>
            <a:r>
              <a:rPr lang="en-US" sz="1200" dirty="0" err="1">
                <a:latin typeface="Times"/>
                <a:cs typeface="Times"/>
              </a:rPr>
              <a:t>subprograms."</a:t>
            </a:r>
            <a:r>
              <a:rPr lang="en-US" sz="1200" i="1" dirty="0" err="1">
                <a:latin typeface="Times"/>
                <a:cs typeface="Times"/>
              </a:rPr>
              <a:t>ACM</a:t>
            </a:r>
            <a:r>
              <a:rPr lang="en-US" sz="1200" i="1" dirty="0">
                <a:latin typeface="Times"/>
                <a:cs typeface="Times"/>
              </a:rPr>
              <a:t> Transactions on Mathematical Software (TOMS)</a:t>
            </a:r>
            <a:r>
              <a:rPr lang="en-US" sz="1200" dirty="0">
                <a:latin typeface="Times"/>
                <a:cs typeface="Times"/>
              </a:rPr>
              <a:t> 16.1 (1990): 1-17.</a:t>
            </a:r>
          </a:p>
          <a:p>
            <a:endParaRPr lang="en-US" sz="1200" dirty="0">
              <a:latin typeface="Times"/>
              <a:cs typeface="Times"/>
            </a:endParaRPr>
          </a:p>
        </p:txBody>
      </p:sp>
      <p:pic>
        <p:nvPicPr>
          <p:cNvPr id="11" name="Picture 10" descr="Screen Shot 2016-04-17 at 5.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0087" y="5754297"/>
            <a:ext cx="2501927" cy="427019"/>
          </a:xfrm>
          <a:prstGeom prst="rect">
            <a:avLst/>
          </a:prstGeom>
        </p:spPr>
      </p:pic>
    </p:spTree>
    <p:extLst>
      <p:ext uri="{BB962C8B-B14F-4D97-AF65-F5344CB8AC3E}">
        <p14:creationId xmlns:p14="http://schemas.microsoft.com/office/powerpoint/2010/main" val="2231223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a:t>
            </a:r>
            <a:r>
              <a:rPr lang="en-US" dirty="0" smtClean="0">
                <a:solidFill>
                  <a:srgbClr val="FF0000"/>
                </a:solidFill>
              </a:rPr>
              <a:t>GEMM</a:t>
            </a:r>
            <a:r>
              <a:rPr lang="en-US" dirty="0" smtClean="0"/>
              <a:t> </a:t>
            </a:r>
            <a:r>
              <a:rPr lang="en-US" dirty="0"/>
              <a:t>in </a:t>
            </a:r>
            <a:r>
              <a:rPr lang="en-US" dirty="0">
                <a:solidFill>
                  <a:srgbClr val="FF0000"/>
                </a:solidFill>
              </a:rPr>
              <a:t>BLIS</a:t>
            </a:r>
          </a:p>
        </p:txBody>
      </p:sp>
      <p:sp>
        <p:nvSpPr>
          <p:cNvPr id="3" name="Content Placeholder 2"/>
          <p:cNvSpPr>
            <a:spLocks noGrp="1"/>
          </p:cNvSpPr>
          <p:nvPr>
            <p:ph idx="1"/>
          </p:nvPr>
        </p:nvSpPr>
        <p:spPr>
          <a:xfrm>
            <a:off x="328297" y="1512147"/>
            <a:ext cx="9667467" cy="4827694"/>
          </a:xfrm>
        </p:spPr>
        <p:txBody>
          <a:bodyPr>
            <a:noAutofit/>
          </a:bodyPr>
          <a:lstStyle/>
          <a:p>
            <a:r>
              <a:rPr lang="en-US" sz="2000" dirty="0"/>
              <a:t>BLAS-like Library Instantiation Software (</a:t>
            </a:r>
            <a:r>
              <a:rPr lang="en-US" sz="2000" dirty="0">
                <a:solidFill>
                  <a:srgbClr val="FF0000"/>
                </a:solidFill>
              </a:rPr>
              <a:t>BLIS</a:t>
            </a:r>
            <a:r>
              <a:rPr lang="en-US" sz="2000" dirty="0"/>
              <a:t>) is a portable framework for instantiating BLAS-like dense linear algebra libraries</a:t>
            </a:r>
            <a:r>
              <a:rPr lang="en-US" sz="2000" dirty="0" smtClean="0"/>
              <a:t>.</a:t>
            </a:r>
          </a:p>
          <a:p>
            <a:endParaRPr lang="en-US" sz="1200" dirty="0"/>
          </a:p>
          <a:p>
            <a:pPr marL="0" indent="0">
              <a:buNone/>
            </a:pPr>
            <a:endParaRPr lang="en-US" sz="2000" dirty="0"/>
          </a:p>
          <a:p>
            <a:r>
              <a:rPr lang="en-US" sz="2000" dirty="0" smtClean="0"/>
              <a:t>BLIS </a:t>
            </a:r>
            <a:r>
              <a:rPr lang="en-US" sz="2000" dirty="0"/>
              <a:t>provides a refactoring of </a:t>
            </a:r>
            <a:r>
              <a:rPr lang="en-US" sz="2000" dirty="0" err="1">
                <a:solidFill>
                  <a:srgbClr val="FF0000"/>
                </a:solidFill>
              </a:rPr>
              <a:t>GotoBLAS</a:t>
            </a:r>
            <a:r>
              <a:rPr lang="en-US" sz="2000" dirty="0"/>
              <a:t> algorithm (best-known approach) to implement </a:t>
            </a:r>
            <a:r>
              <a:rPr lang="en-US" sz="2000" dirty="0">
                <a:solidFill>
                  <a:srgbClr val="FF0000"/>
                </a:solidFill>
              </a:rPr>
              <a:t>GEMM</a:t>
            </a:r>
            <a:r>
              <a:rPr lang="en-US" sz="2000" dirty="0"/>
              <a:t>.</a:t>
            </a:r>
          </a:p>
          <a:p>
            <a:endParaRPr lang="en-US" sz="2000" dirty="0"/>
          </a:p>
          <a:p>
            <a:endParaRPr lang="en-US" sz="2000" dirty="0"/>
          </a:p>
          <a:p>
            <a:r>
              <a:rPr lang="en-US" sz="2000" dirty="0"/>
              <a:t>GEMM implementation in BLIS has 6-layers of loops. The outer 5 loops are written in </a:t>
            </a:r>
            <a:r>
              <a:rPr lang="en-US" sz="2000" dirty="0">
                <a:solidFill>
                  <a:srgbClr val="FF0000"/>
                </a:solidFill>
              </a:rPr>
              <a:t>C</a:t>
            </a:r>
            <a:r>
              <a:rPr lang="en-US" sz="2000" dirty="0"/>
              <a:t>. The inner-most loop (micro-kernel) is written in </a:t>
            </a:r>
            <a:r>
              <a:rPr lang="en-US" sz="2000" dirty="0">
                <a:solidFill>
                  <a:srgbClr val="FF0000"/>
                </a:solidFill>
              </a:rPr>
              <a:t>assembly</a:t>
            </a:r>
            <a:r>
              <a:rPr lang="en-US" sz="2000" dirty="0"/>
              <a:t> for high performance.</a:t>
            </a:r>
          </a:p>
          <a:p>
            <a:pPr lvl="1"/>
            <a:r>
              <a:rPr lang="en-US" sz="1700" dirty="0"/>
              <a:t>Partition matrices into smaller blocks to fit into the different memory hierarchy.</a:t>
            </a:r>
          </a:p>
          <a:p>
            <a:pPr lvl="1"/>
            <a:r>
              <a:rPr lang="en-US" sz="1700" dirty="0"/>
              <a:t>The order of these loops is designed to utilize the cache reuse rate.</a:t>
            </a:r>
          </a:p>
          <a:p>
            <a:r>
              <a:rPr lang="en-US" sz="2000" dirty="0"/>
              <a:t>BLIS opens the black box of GEMM, leading to many applications built on BLIS.</a:t>
            </a:r>
          </a:p>
        </p:txBody>
      </p:sp>
      <p:sp>
        <p:nvSpPr>
          <p:cNvPr id="4" name="TextBox 3"/>
          <p:cNvSpPr txBox="1"/>
          <p:nvPr/>
        </p:nvSpPr>
        <p:spPr>
          <a:xfrm>
            <a:off x="750268" y="2237702"/>
            <a:ext cx="9299493" cy="892552"/>
          </a:xfrm>
          <a:prstGeom prst="rect">
            <a:avLst/>
          </a:prstGeom>
          <a:noFill/>
        </p:spPr>
        <p:txBody>
          <a:bodyPr wrap="square" rtlCol="0">
            <a:spAutoFit/>
          </a:bodyPr>
          <a:lstStyle/>
          <a:p>
            <a:pPr marL="171450" indent="-171450">
              <a:buFont typeface="Wingdings" charset="2"/>
              <a:buChar char="q"/>
            </a:pPr>
            <a:r>
              <a:rPr lang="en-US" sz="1300" dirty="0" smtClean="0">
                <a:latin typeface="Times"/>
                <a:cs typeface="Times"/>
              </a:rPr>
              <a:t>Field Van </a:t>
            </a:r>
            <a:r>
              <a:rPr lang="en-US" sz="1300" dirty="0">
                <a:latin typeface="Times"/>
                <a:cs typeface="Times"/>
              </a:rPr>
              <a:t>Zee, and Robert </a:t>
            </a:r>
            <a:r>
              <a:rPr lang="en-US" sz="1300" dirty="0" smtClean="0">
                <a:latin typeface="Times"/>
                <a:cs typeface="Times"/>
              </a:rPr>
              <a:t>van </a:t>
            </a:r>
            <a:r>
              <a:rPr lang="en-US" sz="1300" dirty="0">
                <a:latin typeface="Times"/>
                <a:cs typeface="Times"/>
              </a:rPr>
              <a:t>de </a:t>
            </a:r>
            <a:r>
              <a:rPr lang="en-US" sz="1300" dirty="0" err="1">
                <a:latin typeface="Times"/>
                <a:cs typeface="Times"/>
              </a:rPr>
              <a:t>Geijn</a:t>
            </a:r>
            <a:r>
              <a:rPr lang="en-US" sz="1300" dirty="0">
                <a:latin typeface="Times"/>
                <a:cs typeface="Times"/>
              </a:rPr>
              <a:t>. </a:t>
            </a:r>
            <a:r>
              <a:rPr lang="en-US" sz="1300" dirty="0" smtClean="0">
                <a:latin typeface="Times"/>
                <a:cs typeface="Times"/>
              </a:rPr>
              <a:t>“BLIS</a:t>
            </a:r>
            <a:r>
              <a:rPr lang="en-US" sz="1300" dirty="0">
                <a:latin typeface="Times"/>
                <a:cs typeface="Times"/>
              </a:rPr>
              <a:t>: A Framework for Rapidly Instantiating BLAS Functionality." </a:t>
            </a:r>
            <a:r>
              <a:rPr lang="en-US" sz="1300" i="1" dirty="0">
                <a:latin typeface="Times"/>
                <a:cs typeface="Times"/>
              </a:rPr>
              <a:t>ACM </a:t>
            </a:r>
            <a:r>
              <a:rPr lang="en-US" sz="1300" i="1" dirty="0" smtClean="0">
                <a:latin typeface="Times"/>
                <a:cs typeface="Times"/>
              </a:rPr>
              <a:t>TOMS</a:t>
            </a:r>
            <a:r>
              <a:rPr lang="en-US" sz="1300" dirty="0">
                <a:latin typeface="Times"/>
                <a:cs typeface="Times"/>
              </a:rPr>
              <a:t> 41.3 (2015): 14</a:t>
            </a:r>
            <a:r>
              <a:rPr lang="en-US" sz="1300" dirty="0" smtClean="0">
                <a:latin typeface="Times"/>
                <a:cs typeface="Times"/>
              </a:rPr>
              <a:t>.</a:t>
            </a:r>
          </a:p>
          <a:p>
            <a:endParaRPr lang="en-US" sz="1300" dirty="0">
              <a:latin typeface="Times"/>
              <a:cs typeface="Times"/>
            </a:endParaRPr>
          </a:p>
          <a:p>
            <a:endParaRPr lang="en-US" sz="1300" dirty="0">
              <a:latin typeface="Times"/>
              <a:cs typeface="Times"/>
            </a:endParaRPr>
          </a:p>
        </p:txBody>
      </p:sp>
      <p:sp>
        <p:nvSpPr>
          <p:cNvPr id="6" name="TextBox 5"/>
          <p:cNvSpPr txBox="1"/>
          <p:nvPr/>
        </p:nvSpPr>
        <p:spPr>
          <a:xfrm>
            <a:off x="770980" y="5972492"/>
            <a:ext cx="9299493" cy="1569660"/>
          </a:xfrm>
          <a:prstGeom prst="rect">
            <a:avLst/>
          </a:prstGeom>
          <a:noFill/>
        </p:spPr>
        <p:txBody>
          <a:bodyPr wrap="square" rtlCol="0">
            <a:spAutoFit/>
          </a:bodyPr>
          <a:lstStyle/>
          <a:p>
            <a:pPr marL="171450" indent="-171450">
              <a:buFont typeface="Wingdings" charset="2"/>
              <a:buChar char="q"/>
            </a:pPr>
            <a:r>
              <a:rPr lang="en-US" sz="1200" dirty="0" err="1" smtClean="0">
                <a:solidFill>
                  <a:srgbClr val="7F7F7F"/>
                </a:solidFill>
                <a:latin typeface="Times"/>
                <a:cs typeface="Times"/>
              </a:rPr>
              <a:t>Chenhan</a:t>
            </a:r>
            <a:r>
              <a:rPr lang="en-US" sz="1200" dirty="0" smtClean="0">
                <a:solidFill>
                  <a:srgbClr val="7F7F7F"/>
                </a:solidFill>
                <a:latin typeface="Times"/>
                <a:cs typeface="Times"/>
              </a:rPr>
              <a:t> </a:t>
            </a:r>
            <a:r>
              <a:rPr lang="en-US" sz="1200" dirty="0">
                <a:solidFill>
                  <a:srgbClr val="7F7F7F"/>
                </a:solidFill>
                <a:latin typeface="Times"/>
                <a:cs typeface="Times"/>
              </a:rPr>
              <a:t>D. Yu, </a:t>
            </a:r>
            <a:r>
              <a:rPr lang="en-US" sz="1200" dirty="0" smtClean="0">
                <a:solidFill>
                  <a:srgbClr val="7F7F7F"/>
                </a:solidFill>
                <a:latin typeface="Times"/>
                <a:cs typeface="Times"/>
              </a:rPr>
              <a:t>*</a:t>
            </a:r>
            <a:r>
              <a:rPr lang="en-US" sz="1200" b="1" dirty="0" smtClean="0">
                <a:solidFill>
                  <a:srgbClr val="000000"/>
                </a:solidFill>
                <a:latin typeface="Times"/>
                <a:cs typeface="Times"/>
              </a:rPr>
              <a:t>Jianyu </a:t>
            </a:r>
            <a:r>
              <a:rPr lang="en-US" sz="1200" b="1" dirty="0">
                <a:solidFill>
                  <a:srgbClr val="000000"/>
                </a:solidFill>
                <a:latin typeface="Times"/>
                <a:cs typeface="Times"/>
              </a:rPr>
              <a:t>Huang</a:t>
            </a:r>
            <a:r>
              <a:rPr lang="en-US" sz="1200" dirty="0">
                <a:solidFill>
                  <a:srgbClr val="7F7F7F"/>
                </a:solidFill>
                <a:latin typeface="Times"/>
                <a:cs typeface="Times"/>
              </a:rPr>
              <a:t>, Woody Austin, Bo Xiao, and George Biros. "Performance optimization for the k-nearest neighbors kernel on x86 architectures." In </a:t>
            </a:r>
            <a:r>
              <a:rPr lang="en-US" sz="1200" i="1" dirty="0">
                <a:solidFill>
                  <a:srgbClr val="7F7F7F"/>
                </a:solidFill>
                <a:latin typeface="Times"/>
                <a:cs typeface="Times"/>
              </a:rPr>
              <a:t>SC’15</a:t>
            </a:r>
            <a:r>
              <a:rPr lang="en-US" sz="1200" dirty="0">
                <a:solidFill>
                  <a:srgbClr val="7F7F7F"/>
                </a:solidFill>
                <a:latin typeface="Times"/>
                <a:cs typeface="Times"/>
              </a:rPr>
              <a:t>, p. 7. ACM, 2015</a:t>
            </a:r>
            <a:r>
              <a:rPr lang="en-US" sz="1200" dirty="0" smtClean="0">
                <a:solidFill>
                  <a:srgbClr val="7F7F7F"/>
                </a:solidFill>
                <a:latin typeface="Times"/>
                <a:cs typeface="Times"/>
              </a:rPr>
              <a:t>.</a:t>
            </a:r>
          </a:p>
          <a:p>
            <a:pPr marL="171450" indent="-171450">
              <a:buFont typeface="Wingdings" charset="2"/>
              <a:buChar char="q"/>
            </a:pPr>
            <a:r>
              <a:rPr lang="en-US" sz="1200" dirty="0" smtClean="0">
                <a:solidFill>
                  <a:srgbClr val="7F7F7F"/>
                </a:solidFill>
                <a:latin typeface="Times"/>
                <a:cs typeface="Times"/>
              </a:rPr>
              <a:t>*</a:t>
            </a:r>
            <a:r>
              <a:rPr lang="en-US" sz="1200" b="1" dirty="0" smtClean="0">
                <a:solidFill>
                  <a:srgbClr val="000000"/>
                </a:solidFill>
                <a:latin typeface="Times"/>
                <a:cs typeface="Times"/>
              </a:rPr>
              <a:t>Jianyu Huang</a:t>
            </a:r>
            <a:r>
              <a:rPr lang="en-US" sz="1200" dirty="0" smtClean="0">
                <a:solidFill>
                  <a:srgbClr val="7F7F7F"/>
                </a:solidFill>
                <a:latin typeface="Times"/>
                <a:cs typeface="Times"/>
              </a:rPr>
              <a:t>, Tyler Smith, Greg Henry, and Robert van de </a:t>
            </a:r>
            <a:r>
              <a:rPr lang="en-US" sz="1200" dirty="0" err="1" smtClean="0">
                <a:solidFill>
                  <a:srgbClr val="7F7F7F"/>
                </a:solidFill>
                <a:latin typeface="Times"/>
                <a:cs typeface="Times"/>
              </a:rPr>
              <a:t>Geijn</a:t>
            </a:r>
            <a:r>
              <a:rPr lang="en-US" sz="1200" dirty="0" smtClean="0">
                <a:solidFill>
                  <a:srgbClr val="7F7F7F"/>
                </a:solidFill>
                <a:latin typeface="Times"/>
                <a:cs typeface="Times"/>
              </a:rPr>
              <a:t>. “</a:t>
            </a:r>
            <a:r>
              <a:rPr lang="en-US" sz="1200" dirty="0" err="1" smtClean="0">
                <a:solidFill>
                  <a:srgbClr val="7F7F7F"/>
                </a:solidFill>
                <a:latin typeface="Times"/>
                <a:cs typeface="Times"/>
              </a:rPr>
              <a:t>Strassen’s</a:t>
            </a:r>
            <a:r>
              <a:rPr lang="en-US" sz="1200" dirty="0" smtClean="0">
                <a:solidFill>
                  <a:srgbClr val="7F7F7F"/>
                </a:solidFill>
                <a:latin typeface="Times"/>
                <a:cs typeface="Times"/>
              </a:rPr>
              <a:t> Algorithm Reloaded.” In submission to </a:t>
            </a:r>
            <a:r>
              <a:rPr lang="en-US" sz="1200" i="1" dirty="0" smtClean="0">
                <a:solidFill>
                  <a:srgbClr val="7F7F7F"/>
                </a:solidFill>
                <a:latin typeface="Times"/>
                <a:cs typeface="Times"/>
              </a:rPr>
              <a:t>SC’16</a:t>
            </a:r>
            <a:r>
              <a:rPr lang="en-US" sz="1200" dirty="0" smtClean="0">
                <a:solidFill>
                  <a:srgbClr val="7F7F7F"/>
                </a:solidFill>
                <a:latin typeface="Times"/>
                <a:cs typeface="Times"/>
              </a:rPr>
              <a:t>.</a:t>
            </a:r>
          </a:p>
          <a:p>
            <a:pPr marL="171450" indent="-171450">
              <a:buFont typeface="Wingdings" charset="2"/>
              <a:buChar char="q"/>
            </a:pPr>
            <a:r>
              <a:rPr lang="en-US" sz="1200" dirty="0" smtClean="0">
                <a:solidFill>
                  <a:srgbClr val="7F7F7F"/>
                </a:solidFill>
                <a:latin typeface="Times"/>
                <a:cs typeface="Times"/>
              </a:rPr>
              <a:t>Devin Matthews, Field Van Zee, and Robert van de </a:t>
            </a:r>
            <a:r>
              <a:rPr lang="en-US" sz="1200" dirty="0" err="1" smtClean="0">
                <a:solidFill>
                  <a:srgbClr val="7F7F7F"/>
                </a:solidFill>
                <a:latin typeface="Times"/>
                <a:cs typeface="Times"/>
              </a:rPr>
              <a:t>Geijn</a:t>
            </a:r>
            <a:r>
              <a:rPr lang="en-US" sz="1200" dirty="0" smtClean="0">
                <a:solidFill>
                  <a:srgbClr val="7F7F7F"/>
                </a:solidFill>
                <a:latin typeface="Times"/>
                <a:cs typeface="Times"/>
              </a:rPr>
              <a:t>. “High-Performance Tensor Contraction without BLAS.” In submission to </a:t>
            </a:r>
            <a:r>
              <a:rPr lang="en-US" sz="1200" i="1" dirty="0" smtClean="0">
                <a:solidFill>
                  <a:srgbClr val="7F7F7F"/>
                </a:solidFill>
                <a:latin typeface="Times"/>
                <a:cs typeface="Times"/>
              </a:rPr>
              <a:t>SC’16</a:t>
            </a:r>
            <a:endParaRPr lang="en-US" sz="1200" i="1" dirty="0">
              <a:solidFill>
                <a:srgbClr val="7F7F7F"/>
              </a:solidFill>
              <a:latin typeface="Times"/>
              <a:cs typeface="Times"/>
            </a:endParaRPr>
          </a:p>
          <a:p>
            <a:endParaRPr lang="en-US" sz="1200" dirty="0">
              <a:latin typeface="Times"/>
              <a:cs typeface="Times"/>
            </a:endParaRPr>
          </a:p>
          <a:p>
            <a:endParaRPr lang="en-US" sz="1200" dirty="0">
              <a:latin typeface="Times"/>
              <a:cs typeface="Times"/>
            </a:endParaRPr>
          </a:p>
          <a:p>
            <a:endParaRPr lang="en-US" sz="1200" dirty="0">
              <a:latin typeface="Times"/>
              <a:cs typeface="Times"/>
            </a:endParaRPr>
          </a:p>
          <a:p>
            <a:endParaRPr lang="en-US" sz="1200" dirty="0">
              <a:latin typeface="Times"/>
              <a:cs typeface="Times"/>
            </a:endParaRPr>
          </a:p>
        </p:txBody>
      </p:sp>
      <p:sp>
        <p:nvSpPr>
          <p:cNvPr id="7" name="Rectangle 6"/>
          <p:cNvSpPr/>
          <p:nvPr/>
        </p:nvSpPr>
        <p:spPr>
          <a:xfrm>
            <a:off x="439856" y="5810250"/>
            <a:ext cx="9555908" cy="1200150"/>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9" name="TextBox 8"/>
          <p:cNvSpPr txBox="1"/>
          <p:nvPr/>
        </p:nvSpPr>
        <p:spPr>
          <a:xfrm>
            <a:off x="758907" y="3565381"/>
            <a:ext cx="9299493" cy="1092607"/>
          </a:xfrm>
          <a:prstGeom prst="rect">
            <a:avLst/>
          </a:prstGeom>
          <a:noFill/>
        </p:spPr>
        <p:txBody>
          <a:bodyPr wrap="square" rtlCol="0">
            <a:spAutoFit/>
          </a:bodyPr>
          <a:lstStyle/>
          <a:p>
            <a:pPr marL="171450" indent="-171450">
              <a:buFont typeface="Wingdings" charset="2"/>
              <a:buChar char="q"/>
            </a:pPr>
            <a:r>
              <a:rPr lang="en-US" sz="1300" dirty="0" smtClean="0">
                <a:latin typeface="Times"/>
                <a:cs typeface="Times"/>
              </a:rPr>
              <a:t>Kazushige </a:t>
            </a:r>
            <a:r>
              <a:rPr lang="en-US" sz="1300" dirty="0" err="1">
                <a:latin typeface="Times"/>
                <a:cs typeface="Times"/>
              </a:rPr>
              <a:t>Goto</a:t>
            </a:r>
            <a:r>
              <a:rPr lang="en-US" sz="1300" dirty="0">
                <a:latin typeface="Times"/>
                <a:cs typeface="Times"/>
              </a:rPr>
              <a:t>, and Robert v</a:t>
            </a:r>
            <a:r>
              <a:rPr lang="en-US" sz="1300" dirty="0" smtClean="0">
                <a:latin typeface="Times"/>
                <a:cs typeface="Times"/>
              </a:rPr>
              <a:t>an de </a:t>
            </a:r>
            <a:r>
              <a:rPr lang="en-US" sz="1300" dirty="0" err="1">
                <a:latin typeface="Times"/>
                <a:cs typeface="Times"/>
              </a:rPr>
              <a:t>Geijn</a:t>
            </a:r>
            <a:r>
              <a:rPr lang="en-US" sz="1300" dirty="0">
                <a:latin typeface="Times"/>
                <a:cs typeface="Times"/>
              </a:rPr>
              <a:t>. "High-performance implementation of the level-3 BLAS." </a:t>
            </a:r>
            <a:r>
              <a:rPr lang="en-US" sz="1300" i="1" dirty="0">
                <a:latin typeface="Times"/>
                <a:cs typeface="Times"/>
              </a:rPr>
              <a:t>ACM TOMS</a:t>
            </a:r>
            <a:r>
              <a:rPr lang="en-US" sz="1300" dirty="0">
                <a:latin typeface="Times"/>
                <a:cs typeface="Times"/>
              </a:rPr>
              <a:t> 35.1 (2008): 4</a:t>
            </a:r>
            <a:r>
              <a:rPr lang="en-US" sz="1300" dirty="0" smtClean="0">
                <a:latin typeface="Times"/>
                <a:cs typeface="Times"/>
              </a:rPr>
              <a:t>.</a:t>
            </a:r>
          </a:p>
          <a:p>
            <a:pPr marL="171450" indent="-171450">
              <a:buFont typeface="Wingdings" charset="2"/>
              <a:buChar char="q"/>
            </a:pPr>
            <a:r>
              <a:rPr lang="en-US" sz="1300" dirty="0" smtClean="0">
                <a:latin typeface="Times"/>
                <a:cs typeface="Times"/>
              </a:rPr>
              <a:t>Kazushige </a:t>
            </a:r>
            <a:r>
              <a:rPr lang="en-US" sz="1300" dirty="0" err="1">
                <a:latin typeface="Times"/>
                <a:cs typeface="Times"/>
              </a:rPr>
              <a:t>Goto</a:t>
            </a:r>
            <a:r>
              <a:rPr lang="en-US" sz="1300" dirty="0">
                <a:latin typeface="Times"/>
                <a:cs typeface="Times"/>
              </a:rPr>
              <a:t>, and Robert </a:t>
            </a:r>
            <a:r>
              <a:rPr lang="en-US" sz="1300" dirty="0" smtClean="0">
                <a:latin typeface="Times"/>
                <a:cs typeface="Times"/>
              </a:rPr>
              <a:t>van de </a:t>
            </a:r>
            <a:r>
              <a:rPr lang="en-US" sz="1300" dirty="0" err="1">
                <a:latin typeface="Times"/>
                <a:cs typeface="Times"/>
              </a:rPr>
              <a:t>Geijn</a:t>
            </a:r>
            <a:r>
              <a:rPr lang="en-US" sz="1300" dirty="0">
                <a:latin typeface="Times"/>
                <a:cs typeface="Times"/>
              </a:rPr>
              <a:t>. "Anatomy of high-performance matrix multiplication." </a:t>
            </a:r>
            <a:r>
              <a:rPr lang="en-US" sz="1300" i="1" dirty="0">
                <a:latin typeface="Times"/>
                <a:cs typeface="Times"/>
              </a:rPr>
              <a:t>ACM TOMS</a:t>
            </a:r>
            <a:r>
              <a:rPr lang="en-US" sz="1300" dirty="0">
                <a:latin typeface="Times"/>
                <a:cs typeface="Times"/>
              </a:rPr>
              <a:t> 34.3 (2008): 12</a:t>
            </a:r>
            <a:r>
              <a:rPr lang="en-US" sz="1300" dirty="0" smtClean="0">
                <a:latin typeface="Times"/>
                <a:cs typeface="Times"/>
              </a:rPr>
              <a:t>.</a:t>
            </a:r>
            <a:endParaRPr lang="en-US" sz="1300" dirty="0">
              <a:latin typeface="Times"/>
              <a:cs typeface="Times"/>
            </a:endParaRPr>
          </a:p>
          <a:p>
            <a:endParaRPr lang="en-US" sz="1300" dirty="0">
              <a:latin typeface="Times"/>
              <a:cs typeface="Times"/>
            </a:endParaRPr>
          </a:p>
          <a:p>
            <a:endParaRPr lang="en-US" sz="1300" dirty="0">
              <a:latin typeface="Times"/>
              <a:cs typeface="Times"/>
            </a:endParaRPr>
          </a:p>
          <a:p>
            <a:endParaRPr lang="en-US" sz="1300" dirty="0">
              <a:latin typeface="Times"/>
              <a:cs typeface="Times"/>
            </a:endParaRPr>
          </a:p>
        </p:txBody>
      </p:sp>
    </p:spTree>
    <p:extLst>
      <p:ext uri="{BB962C8B-B14F-4D97-AF65-F5344CB8AC3E}">
        <p14:creationId xmlns:p14="http://schemas.microsoft.com/office/powerpoint/2010/main" val="39353939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State-of-the-art </a:t>
            </a:r>
            <a:r>
              <a:rPr lang="en-US" dirty="0" smtClean="0">
                <a:solidFill>
                  <a:srgbClr val="FF0000"/>
                </a:solidFill>
              </a:rPr>
              <a:t>GEMM</a:t>
            </a:r>
            <a:r>
              <a:rPr lang="en-US" dirty="0" smtClean="0"/>
              <a:t> </a:t>
            </a:r>
            <a:r>
              <a:rPr lang="en-US" dirty="0"/>
              <a:t>in </a:t>
            </a:r>
            <a:r>
              <a:rPr lang="en-US" dirty="0">
                <a:solidFill>
                  <a:srgbClr val="FF0000"/>
                </a:solidFill>
              </a:rPr>
              <a:t>BLIS</a:t>
            </a:r>
          </a:p>
        </p:txBody>
      </p:sp>
      <p:sp>
        <p:nvSpPr>
          <p:cNvPr id="3" name="Content Placeholder 2"/>
          <p:cNvSpPr>
            <a:spLocks noGrp="1"/>
          </p:cNvSpPr>
          <p:nvPr>
            <p:ph idx="1"/>
          </p:nvPr>
        </p:nvSpPr>
        <p:spPr>
          <a:xfrm>
            <a:off x="328297" y="1512147"/>
            <a:ext cx="9667467" cy="4827694"/>
          </a:xfrm>
        </p:spPr>
        <p:txBody>
          <a:bodyPr>
            <a:noAutofit/>
          </a:bodyPr>
          <a:lstStyle/>
          <a:p>
            <a:r>
              <a:rPr lang="en-US" sz="2000" dirty="0"/>
              <a:t>BLAS-like Library Instantiation Software (</a:t>
            </a:r>
            <a:r>
              <a:rPr lang="en-US" sz="2000" dirty="0">
                <a:solidFill>
                  <a:srgbClr val="FF0000"/>
                </a:solidFill>
              </a:rPr>
              <a:t>BLIS</a:t>
            </a:r>
            <a:r>
              <a:rPr lang="en-US" sz="2000" dirty="0"/>
              <a:t>) is a portable framework for instantiating BLAS-like dense linear algebra libraries.</a:t>
            </a:r>
          </a:p>
          <a:p>
            <a:endParaRPr lang="en-US" sz="1200" dirty="0"/>
          </a:p>
          <a:p>
            <a:pPr marL="0" indent="0">
              <a:buNone/>
            </a:pPr>
            <a:endParaRPr lang="en-US" sz="2000" dirty="0"/>
          </a:p>
          <a:p>
            <a:r>
              <a:rPr lang="en-US" sz="2000" dirty="0"/>
              <a:t>BLIS provides a refactoring of </a:t>
            </a:r>
            <a:r>
              <a:rPr lang="en-US" sz="2000" dirty="0" err="1">
                <a:solidFill>
                  <a:srgbClr val="FF0000"/>
                </a:solidFill>
              </a:rPr>
              <a:t>GotoBLAS</a:t>
            </a:r>
            <a:r>
              <a:rPr lang="en-US" sz="2000" dirty="0"/>
              <a:t> algorithm (best-known approach) to implement </a:t>
            </a:r>
            <a:r>
              <a:rPr lang="en-US" sz="2000" dirty="0">
                <a:solidFill>
                  <a:srgbClr val="FF0000"/>
                </a:solidFill>
              </a:rPr>
              <a:t>GEMM</a:t>
            </a:r>
            <a:r>
              <a:rPr lang="en-US" sz="2000" dirty="0"/>
              <a:t>.</a:t>
            </a:r>
          </a:p>
          <a:p>
            <a:endParaRPr lang="en-US" sz="2000" dirty="0"/>
          </a:p>
          <a:p>
            <a:endParaRPr lang="en-US" sz="2000" dirty="0"/>
          </a:p>
          <a:p>
            <a:r>
              <a:rPr lang="en-US" sz="2000" dirty="0"/>
              <a:t>GEMM implementation in BLIS has 6-layers of loops. The outer 5 loops are written in </a:t>
            </a:r>
            <a:r>
              <a:rPr lang="en-US" sz="2000" dirty="0">
                <a:solidFill>
                  <a:srgbClr val="FF0000"/>
                </a:solidFill>
              </a:rPr>
              <a:t>C</a:t>
            </a:r>
            <a:r>
              <a:rPr lang="en-US" sz="2000" dirty="0"/>
              <a:t>. The inner-most loop (micro-kernel) is written in </a:t>
            </a:r>
            <a:r>
              <a:rPr lang="en-US" sz="2000" dirty="0">
                <a:solidFill>
                  <a:srgbClr val="FF0000"/>
                </a:solidFill>
              </a:rPr>
              <a:t>assembly</a:t>
            </a:r>
            <a:r>
              <a:rPr lang="en-US" sz="2000" dirty="0"/>
              <a:t> for high performance.</a:t>
            </a:r>
          </a:p>
          <a:p>
            <a:pPr lvl="1"/>
            <a:r>
              <a:rPr lang="en-US" sz="1700" dirty="0"/>
              <a:t>Partition matrices into smaller blocks to fit into the different memory hierarchy.</a:t>
            </a:r>
          </a:p>
          <a:p>
            <a:pPr lvl="1"/>
            <a:r>
              <a:rPr lang="en-US" sz="1700" dirty="0"/>
              <a:t>The order of these loops is designed to utilize the cache reuse rate.</a:t>
            </a:r>
          </a:p>
          <a:p>
            <a:r>
              <a:rPr lang="en-US" sz="2000" dirty="0" smtClean="0">
                <a:solidFill>
                  <a:srgbClr val="FF0000"/>
                </a:solidFill>
              </a:rPr>
              <a:t>BLIS</a:t>
            </a:r>
            <a:r>
              <a:rPr lang="en-US" sz="2000" dirty="0" smtClean="0"/>
              <a:t> opens the black box of </a:t>
            </a:r>
            <a:r>
              <a:rPr lang="en-US" sz="2000" dirty="0" smtClean="0">
                <a:solidFill>
                  <a:srgbClr val="FF0000"/>
                </a:solidFill>
              </a:rPr>
              <a:t>GEMM</a:t>
            </a:r>
            <a:r>
              <a:rPr lang="en-US" sz="2000" dirty="0" smtClean="0"/>
              <a:t>, leading to many applications built on BLIS.</a:t>
            </a:r>
            <a:endParaRPr lang="en-US" sz="2000" dirty="0"/>
          </a:p>
        </p:txBody>
      </p:sp>
      <p:sp>
        <p:nvSpPr>
          <p:cNvPr id="6" name="TextBox 5"/>
          <p:cNvSpPr txBox="1"/>
          <p:nvPr/>
        </p:nvSpPr>
        <p:spPr>
          <a:xfrm>
            <a:off x="809080" y="6220142"/>
            <a:ext cx="9299493" cy="1892826"/>
          </a:xfrm>
          <a:prstGeom prst="rect">
            <a:avLst/>
          </a:prstGeom>
          <a:noFill/>
        </p:spPr>
        <p:txBody>
          <a:bodyPr wrap="square" rtlCol="0">
            <a:spAutoFit/>
          </a:bodyPr>
          <a:lstStyle/>
          <a:p>
            <a:pPr marL="171450" indent="-171450">
              <a:buFont typeface="Wingdings" charset="2"/>
              <a:buChar char="q"/>
            </a:pPr>
            <a:r>
              <a:rPr lang="en-US" sz="1300" dirty="0" err="1" smtClean="0">
                <a:latin typeface="Times"/>
                <a:cs typeface="Times"/>
              </a:rPr>
              <a:t>Chenhan</a:t>
            </a:r>
            <a:r>
              <a:rPr lang="en-US" sz="1300" dirty="0" smtClean="0">
                <a:latin typeface="Times"/>
                <a:cs typeface="Times"/>
              </a:rPr>
              <a:t> </a:t>
            </a:r>
            <a:r>
              <a:rPr lang="en-US" sz="1300" dirty="0">
                <a:latin typeface="Times"/>
                <a:cs typeface="Times"/>
              </a:rPr>
              <a:t>D. Yu,</a:t>
            </a:r>
            <a:r>
              <a:rPr lang="en-US" sz="1300" b="1" dirty="0">
                <a:latin typeface="Times"/>
                <a:cs typeface="Times"/>
              </a:rPr>
              <a:t> </a:t>
            </a:r>
            <a:r>
              <a:rPr lang="en-US" sz="1300" b="1" dirty="0" smtClean="0">
                <a:latin typeface="Times"/>
                <a:cs typeface="Times"/>
              </a:rPr>
              <a:t>*Jianyu </a:t>
            </a:r>
            <a:r>
              <a:rPr lang="en-US" sz="1300" b="1" dirty="0">
                <a:latin typeface="Times"/>
                <a:cs typeface="Times"/>
              </a:rPr>
              <a:t>Huang,</a:t>
            </a:r>
            <a:r>
              <a:rPr lang="en-US" sz="1300" dirty="0">
                <a:latin typeface="Times"/>
                <a:cs typeface="Times"/>
              </a:rPr>
              <a:t> Woody Austin, Bo Xiao, and George Biros. "Performance optimization for the k-nearest neighbors kernel on x86 architectures." In </a:t>
            </a:r>
            <a:r>
              <a:rPr lang="en-US" sz="1300" i="1" dirty="0">
                <a:latin typeface="Times"/>
                <a:cs typeface="Times"/>
              </a:rPr>
              <a:t>SC’15</a:t>
            </a:r>
            <a:r>
              <a:rPr lang="en-US" sz="1300" dirty="0">
                <a:latin typeface="Times"/>
                <a:cs typeface="Times"/>
              </a:rPr>
              <a:t>, p. 7. ACM, 2015</a:t>
            </a:r>
            <a:r>
              <a:rPr lang="en-US" sz="1300" dirty="0" smtClean="0">
                <a:latin typeface="Times"/>
                <a:cs typeface="Times"/>
              </a:rPr>
              <a:t>.</a:t>
            </a:r>
          </a:p>
          <a:p>
            <a:pPr marL="171450" indent="-171450">
              <a:buFont typeface="Wingdings" charset="2"/>
              <a:buChar char="q"/>
            </a:pPr>
            <a:r>
              <a:rPr lang="en-US" sz="1300" dirty="0" smtClean="0">
                <a:latin typeface="Times"/>
                <a:cs typeface="Times"/>
              </a:rPr>
              <a:t>*</a:t>
            </a:r>
            <a:r>
              <a:rPr lang="en-US" sz="1300" b="1" dirty="0" smtClean="0">
                <a:latin typeface="Times"/>
                <a:cs typeface="Times"/>
              </a:rPr>
              <a:t>Jianyu Huang</a:t>
            </a:r>
            <a:r>
              <a:rPr lang="en-US" sz="1300" dirty="0" smtClean="0">
                <a:latin typeface="Times"/>
                <a:cs typeface="Times"/>
              </a:rPr>
              <a:t>, Tyler Smith, Greg Henry, and Robert van de </a:t>
            </a:r>
            <a:r>
              <a:rPr lang="en-US" sz="1300" dirty="0" err="1" smtClean="0">
                <a:latin typeface="Times"/>
                <a:cs typeface="Times"/>
              </a:rPr>
              <a:t>Geijn</a:t>
            </a:r>
            <a:r>
              <a:rPr lang="en-US" sz="1300" dirty="0" smtClean="0">
                <a:latin typeface="Times"/>
                <a:cs typeface="Times"/>
              </a:rPr>
              <a:t>. “</a:t>
            </a:r>
            <a:r>
              <a:rPr lang="en-US" sz="1300" dirty="0" err="1" smtClean="0">
                <a:latin typeface="Times"/>
                <a:cs typeface="Times"/>
              </a:rPr>
              <a:t>Strassen’s</a:t>
            </a:r>
            <a:r>
              <a:rPr lang="en-US" sz="1300" dirty="0" smtClean="0">
                <a:latin typeface="Times"/>
                <a:cs typeface="Times"/>
              </a:rPr>
              <a:t> Algorithm Reloaded.” </a:t>
            </a:r>
            <a:r>
              <a:rPr lang="en-US" altLang="zh-CN" sz="1300" dirty="0" smtClean="0">
                <a:latin typeface="Times"/>
                <a:cs typeface="Times"/>
              </a:rPr>
              <a:t>T</a:t>
            </a:r>
            <a:r>
              <a:rPr lang="en-US" sz="1300" dirty="0" smtClean="0">
                <a:latin typeface="Times"/>
                <a:cs typeface="Times"/>
              </a:rPr>
              <a:t>o appear in </a:t>
            </a:r>
            <a:r>
              <a:rPr lang="en-US" sz="1300" i="1" dirty="0" smtClean="0">
                <a:latin typeface="Times"/>
                <a:cs typeface="Times"/>
              </a:rPr>
              <a:t>SC’16</a:t>
            </a:r>
            <a:r>
              <a:rPr lang="en-US" sz="1300" dirty="0" smtClean="0">
                <a:latin typeface="Times"/>
                <a:cs typeface="Times"/>
              </a:rPr>
              <a:t>.</a:t>
            </a:r>
          </a:p>
          <a:p>
            <a:pPr marL="171450" indent="-171450">
              <a:buFont typeface="Wingdings" charset="2"/>
              <a:buChar char="q"/>
            </a:pPr>
            <a:r>
              <a:rPr lang="en-US" sz="1300" dirty="0" smtClean="0">
                <a:latin typeface="Times"/>
                <a:cs typeface="Times"/>
              </a:rPr>
              <a:t>Devin Matthews, Field Van Zee, and Robert van de </a:t>
            </a:r>
            <a:r>
              <a:rPr lang="en-US" sz="1300" dirty="0" err="1" smtClean="0">
                <a:latin typeface="Times"/>
                <a:cs typeface="Times"/>
              </a:rPr>
              <a:t>Geijn</a:t>
            </a:r>
            <a:r>
              <a:rPr lang="en-US" sz="1300" dirty="0" smtClean="0">
                <a:latin typeface="Times"/>
                <a:cs typeface="Times"/>
              </a:rPr>
              <a:t>. “High-Performance Tensor Contraction without BLAS.” In submission to </a:t>
            </a:r>
            <a:r>
              <a:rPr lang="en-US" sz="1300" i="1" dirty="0" smtClean="0">
                <a:latin typeface="Times"/>
                <a:cs typeface="Times"/>
              </a:rPr>
              <a:t>SC’16</a:t>
            </a:r>
            <a:endParaRPr lang="en-US" sz="1300" i="1" dirty="0">
              <a:latin typeface="Times"/>
              <a:cs typeface="Times"/>
            </a:endParaRPr>
          </a:p>
          <a:p>
            <a:endParaRPr lang="en-US" sz="1300" dirty="0">
              <a:latin typeface="Times"/>
              <a:cs typeface="Times"/>
            </a:endParaRPr>
          </a:p>
          <a:p>
            <a:endParaRPr lang="en-US" sz="1300" dirty="0">
              <a:latin typeface="Times"/>
              <a:cs typeface="Times"/>
            </a:endParaRPr>
          </a:p>
          <a:p>
            <a:endParaRPr lang="en-US" sz="1300" dirty="0">
              <a:latin typeface="Times"/>
              <a:cs typeface="Times"/>
            </a:endParaRPr>
          </a:p>
          <a:p>
            <a:endParaRPr lang="en-US" sz="1300" dirty="0">
              <a:latin typeface="Times"/>
              <a:cs typeface="Times"/>
            </a:endParaRPr>
          </a:p>
        </p:txBody>
      </p:sp>
      <p:sp>
        <p:nvSpPr>
          <p:cNvPr id="7" name="TextBox 6"/>
          <p:cNvSpPr txBox="1"/>
          <p:nvPr/>
        </p:nvSpPr>
        <p:spPr>
          <a:xfrm>
            <a:off x="750268" y="2237702"/>
            <a:ext cx="9299493" cy="892552"/>
          </a:xfrm>
          <a:prstGeom prst="rect">
            <a:avLst/>
          </a:prstGeom>
          <a:noFill/>
        </p:spPr>
        <p:txBody>
          <a:bodyPr wrap="square" rtlCol="0">
            <a:spAutoFit/>
          </a:bodyPr>
          <a:lstStyle/>
          <a:p>
            <a:pPr marL="171450" indent="-171450">
              <a:buFont typeface="Wingdings" charset="2"/>
              <a:buChar char="q"/>
            </a:pPr>
            <a:r>
              <a:rPr lang="en-US" sz="1300" dirty="0" smtClean="0">
                <a:latin typeface="Times"/>
                <a:cs typeface="Times"/>
              </a:rPr>
              <a:t>Field Van </a:t>
            </a:r>
            <a:r>
              <a:rPr lang="en-US" sz="1300" dirty="0">
                <a:latin typeface="Times"/>
                <a:cs typeface="Times"/>
              </a:rPr>
              <a:t>Zee, and Robert </a:t>
            </a:r>
            <a:r>
              <a:rPr lang="en-US" sz="1300" dirty="0" smtClean="0">
                <a:latin typeface="Times"/>
                <a:cs typeface="Times"/>
              </a:rPr>
              <a:t>van </a:t>
            </a:r>
            <a:r>
              <a:rPr lang="en-US" sz="1300" dirty="0">
                <a:latin typeface="Times"/>
                <a:cs typeface="Times"/>
              </a:rPr>
              <a:t>de </a:t>
            </a:r>
            <a:r>
              <a:rPr lang="en-US" sz="1300" dirty="0" err="1">
                <a:latin typeface="Times"/>
                <a:cs typeface="Times"/>
              </a:rPr>
              <a:t>Geijn</a:t>
            </a:r>
            <a:r>
              <a:rPr lang="en-US" sz="1300" dirty="0">
                <a:latin typeface="Times"/>
                <a:cs typeface="Times"/>
              </a:rPr>
              <a:t>. </a:t>
            </a:r>
            <a:r>
              <a:rPr lang="en-US" sz="1300" dirty="0" smtClean="0">
                <a:latin typeface="Times"/>
                <a:cs typeface="Times"/>
              </a:rPr>
              <a:t>“BLIS</a:t>
            </a:r>
            <a:r>
              <a:rPr lang="en-US" sz="1300" dirty="0">
                <a:latin typeface="Times"/>
                <a:cs typeface="Times"/>
              </a:rPr>
              <a:t>: A Framework for Rapidly Instantiating BLAS Functionality." </a:t>
            </a:r>
            <a:r>
              <a:rPr lang="en-US" sz="1300" i="1" dirty="0">
                <a:latin typeface="Times"/>
                <a:cs typeface="Times"/>
              </a:rPr>
              <a:t>ACM </a:t>
            </a:r>
            <a:r>
              <a:rPr lang="en-US" sz="1300" i="1" dirty="0" smtClean="0">
                <a:latin typeface="Times"/>
                <a:cs typeface="Times"/>
              </a:rPr>
              <a:t>TOMS</a:t>
            </a:r>
            <a:r>
              <a:rPr lang="en-US" sz="1300" dirty="0">
                <a:latin typeface="Times"/>
                <a:cs typeface="Times"/>
              </a:rPr>
              <a:t> 41.3 (2015): 14</a:t>
            </a:r>
            <a:r>
              <a:rPr lang="en-US" sz="1300" dirty="0" smtClean="0">
                <a:latin typeface="Times"/>
                <a:cs typeface="Times"/>
              </a:rPr>
              <a:t>.</a:t>
            </a:r>
          </a:p>
          <a:p>
            <a:endParaRPr lang="en-US" sz="1300" dirty="0">
              <a:latin typeface="Times"/>
              <a:cs typeface="Times"/>
            </a:endParaRPr>
          </a:p>
          <a:p>
            <a:endParaRPr lang="en-US" sz="1300" dirty="0">
              <a:latin typeface="Times"/>
              <a:cs typeface="Times"/>
            </a:endParaRPr>
          </a:p>
        </p:txBody>
      </p:sp>
      <p:sp>
        <p:nvSpPr>
          <p:cNvPr id="8" name="TextBox 7"/>
          <p:cNvSpPr txBox="1"/>
          <p:nvPr/>
        </p:nvSpPr>
        <p:spPr>
          <a:xfrm>
            <a:off x="758907" y="3565381"/>
            <a:ext cx="9299493" cy="1092607"/>
          </a:xfrm>
          <a:prstGeom prst="rect">
            <a:avLst/>
          </a:prstGeom>
          <a:noFill/>
        </p:spPr>
        <p:txBody>
          <a:bodyPr wrap="square" rtlCol="0">
            <a:spAutoFit/>
          </a:bodyPr>
          <a:lstStyle/>
          <a:p>
            <a:pPr marL="171450" indent="-171450">
              <a:buFont typeface="Wingdings" charset="2"/>
              <a:buChar char="q"/>
            </a:pPr>
            <a:r>
              <a:rPr lang="en-US" sz="1300" dirty="0" smtClean="0">
                <a:latin typeface="Times"/>
                <a:cs typeface="Times"/>
              </a:rPr>
              <a:t>Kazushige </a:t>
            </a:r>
            <a:r>
              <a:rPr lang="en-US" sz="1300" dirty="0" err="1">
                <a:latin typeface="Times"/>
                <a:cs typeface="Times"/>
              </a:rPr>
              <a:t>Goto</a:t>
            </a:r>
            <a:r>
              <a:rPr lang="en-US" sz="1300" dirty="0">
                <a:latin typeface="Times"/>
                <a:cs typeface="Times"/>
              </a:rPr>
              <a:t>, and Robert v</a:t>
            </a:r>
            <a:r>
              <a:rPr lang="en-US" sz="1300" dirty="0" smtClean="0">
                <a:latin typeface="Times"/>
                <a:cs typeface="Times"/>
              </a:rPr>
              <a:t>an de </a:t>
            </a:r>
            <a:r>
              <a:rPr lang="en-US" sz="1300" dirty="0" err="1">
                <a:latin typeface="Times"/>
                <a:cs typeface="Times"/>
              </a:rPr>
              <a:t>Geijn</a:t>
            </a:r>
            <a:r>
              <a:rPr lang="en-US" sz="1300" dirty="0">
                <a:latin typeface="Times"/>
                <a:cs typeface="Times"/>
              </a:rPr>
              <a:t>. "High-performance implementation of the level-3 BLAS." </a:t>
            </a:r>
            <a:r>
              <a:rPr lang="en-US" sz="1300" i="1" dirty="0">
                <a:latin typeface="Times"/>
                <a:cs typeface="Times"/>
              </a:rPr>
              <a:t>ACM TOMS</a:t>
            </a:r>
            <a:r>
              <a:rPr lang="en-US" sz="1300" dirty="0">
                <a:latin typeface="Times"/>
                <a:cs typeface="Times"/>
              </a:rPr>
              <a:t> 35.1 (2008): 4</a:t>
            </a:r>
            <a:r>
              <a:rPr lang="en-US" sz="1300" dirty="0" smtClean="0">
                <a:latin typeface="Times"/>
                <a:cs typeface="Times"/>
              </a:rPr>
              <a:t>.</a:t>
            </a:r>
          </a:p>
          <a:p>
            <a:pPr marL="171450" indent="-171450">
              <a:buFont typeface="Wingdings" charset="2"/>
              <a:buChar char="q"/>
            </a:pPr>
            <a:r>
              <a:rPr lang="en-US" sz="1300" dirty="0" smtClean="0">
                <a:latin typeface="Times"/>
                <a:cs typeface="Times"/>
              </a:rPr>
              <a:t>Kazushige </a:t>
            </a:r>
            <a:r>
              <a:rPr lang="en-US" sz="1300" dirty="0" err="1">
                <a:latin typeface="Times"/>
                <a:cs typeface="Times"/>
              </a:rPr>
              <a:t>Goto</a:t>
            </a:r>
            <a:r>
              <a:rPr lang="en-US" sz="1300" dirty="0">
                <a:latin typeface="Times"/>
                <a:cs typeface="Times"/>
              </a:rPr>
              <a:t>, and Robert </a:t>
            </a:r>
            <a:r>
              <a:rPr lang="en-US" sz="1300" dirty="0" smtClean="0">
                <a:latin typeface="Times"/>
                <a:cs typeface="Times"/>
              </a:rPr>
              <a:t>van de </a:t>
            </a:r>
            <a:r>
              <a:rPr lang="en-US" sz="1300" dirty="0" err="1">
                <a:latin typeface="Times"/>
                <a:cs typeface="Times"/>
              </a:rPr>
              <a:t>Geijn</a:t>
            </a:r>
            <a:r>
              <a:rPr lang="en-US" sz="1300" dirty="0">
                <a:latin typeface="Times"/>
                <a:cs typeface="Times"/>
              </a:rPr>
              <a:t>. "Anatomy of high-performance matrix multiplication." </a:t>
            </a:r>
            <a:r>
              <a:rPr lang="en-US" sz="1300" i="1" dirty="0">
                <a:latin typeface="Times"/>
                <a:cs typeface="Times"/>
              </a:rPr>
              <a:t>ACM TOMS</a:t>
            </a:r>
            <a:r>
              <a:rPr lang="en-US" sz="1300" dirty="0">
                <a:latin typeface="Times"/>
                <a:cs typeface="Times"/>
              </a:rPr>
              <a:t> 34.3 (2008): 12</a:t>
            </a:r>
            <a:r>
              <a:rPr lang="en-US" sz="1300" dirty="0" smtClean="0">
                <a:latin typeface="Times"/>
                <a:cs typeface="Times"/>
              </a:rPr>
              <a:t>.</a:t>
            </a:r>
            <a:endParaRPr lang="en-US" sz="1300" dirty="0">
              <a:latin typeface="Times"/>
              <a:cs typeface="Times"/>
            </a:endParaRPr>
          </a:p>
          <a:p>
            <a:endParaRPr lang="en-US" sz="1300" dirty="0">
              <a:latin typeface="Times"/>
              <a:cs typeface="Times"/>
            </a:endParaRPr>
          </a:p>
          <a:p>
            <a:endParaRPr lang="en-US" sz="1300" dirty="0">
              <a:latin typeface="Times"/>
              <a:cs typeface="Times"/>
            </a:endParaRPr>
          </a:p>
          <a:p>
            <a:endParaRPr lang="en-US" sz="1300" dirty="0">
              <a:latin typeface="Times"/>
              <a:cs typeface="Times"/>
            </a:endParaRPr>
          </a:p>
        </p:txBody>
      </p:sp>
    </p:spTree>
    <p:extLst>
      <p:ext uri="{BB962C8B-B14F-4D97-AF65-F5344CB8AC3E}">
        <p14:creationId xmlns:p14="http://schemas.microsoft.com/office/powerpoint/2010/main" val="470151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Hierarchy</a:t>
            </a:r>
            <a:endParaRPr lang="en-US" dirty="0"/>
          </a:p>
        </p:txBody>
      </p:sp>
      <p:sp>
        <p:nvSpPr>
          <p:cNvPr id="4" name="Extract 3"/>
          <p:cNvSpPr/>
          <p:nvPr/>
        </p:nvSpPr>
        <p:spPr>
          <a:xfrm>
            <a:off x="802064" y="1688483"/>
            <a:ext cx="5469708" cy="4746170"/>
          </a:xfrm>
          <a:prstGeom prst="flowChartExtract">
            <a:avLst/>
          </a:prstGeom>
          <a:ln/>
        </p:spPr>
        <p:style>
          <a:lnRef idx="2">
            <a:schemeClr val="accent1"/>
          </a:lnRef>
          <a:fillRef idx="1">
            <a:schemeClr val="lt1"/>
          </a:fillRef>
          <a:effectRef idx="0">
            <a:schemeClr val="accent1"/>
          </a:effectRef>
          <a:fontRef idx="minor">
            <a:schemeClr val="dk1"/>
          </a:fontRef>
        </p:style>
        <p:txBody>
          <a:bodyPr/>
          <a:lstStyle/>
          <a:p>
            <a:endParaRPr lang="en-US">
              <a:noFill/>
            </a:endParaRPr>
          </a:p>
        </p:txBody>
      </p:sp>
      <p:cxnSp>
        <p:nvCxnSpPr>
          <p:cNvPr id="6" name="Straight Connector 5"/>
          <p:cNvCxnSpPr/>
          <p:nvPr/>
        </p:nvCxnSpPr>
        <p:spPr>
          <a:xfrm>
            <a:off x="1264344" y="5629113"/>
            <a:ext cx="4535714"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765087" y="4765513"/>
            <a:ext cx="3526971"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309373" y="3836599"/>
            <a:ext cx="2467428"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868173" y="2864141"/>
            <a:ext cx="1349828"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035087" y="2352996"/>
            <a:ext cx="1821542" cy="369332"/>
          </a:xfrm>
          <a:prstGeom prst="rect">
            <a:avLst/>
          </a:prstGeom>
          <a:noFill/>
        </p:spPr>
        <p:txBody>
          <a:bodyPr wrap="square" rtlCol="0">
            <a:spAutoFit/>
          </a:bodyPr>
          <a:lstStyle/>
          <a:p>
            <a:r>
              <a:rPr lang="en-US" sz="1800" dirty="0" smtClean="0">
                <a:latin typeface="Helvetica"/>
                <a:cs typeface="Helvetica"/>
              </a:rPr>
              <a:t>Register</a:t>
            </a:r>
            <a:endParaRPr lang="en-US" sz="1800" dirty="0">
              <a:latin typeface="Helvetica"/>
              <a:cs typeface="Helvetica"/>
            </a:endParaRPr>
          </a:p>
        </p:txBody>
      </p:sp>
      <p:sp>
        <p:nvSpPr>
          <p:cNvPr id="11" name="TextBox 10"/>
          <p:cNvSpPr txBox="1"/>
          <p:nvPr/>
        </p:nvSpPr>
        <p:spPr>
          <a:xfrm>
            <a:off x="3023160" y="3256814"/>
            <a:ext cx="1164698" cy="369332"/>
          </a:xfrm>
          <a:prstGeom prst="rect">
            <a:avLst/>
          </a:prstGeom>
          <a:noFill/>
        </p:spPr>
        <p:txBody>
          <a:bodyPr wrap="square" rtlCol="0">
            <a:spAutoFit/>
          </a:bodyPr>
          <a:lstStyle/>
          <a:p>
            <a:r>
              <a:rPr lang="en-US" sz="1800" dirty="0" smtClean="0">
                <a:latin typeface="Helvetica"/>
                <a:cs typeface="Helvetica"/>
              </a:rPr>
              <a:t>L1 cache</a:t>
            </a:r>
            <a:endParaRPr lang="en-US" sz="1800" dirty="0">
              <a:latin typeface="Helvetica"/>
              <a:cs typeface="Helvetica"/>
            </a:endParaRPr>
          </a:p>
        </p:txBody>
      </p:sp>
      <p:sp>
        <p:nvSpPr>
          <p:cNvPr id="18" name="TextBox 17"/>
          <p:cNvSpPr txBox="1"/>
          <p:nvPr/>
        </p:nvSpPr>
        <p:spPr>
          <a:xfrm>
            <a:off x="2859818" y="5876643"/>
            <a:ext cx="1709056" cy="369332"/>
          </a:xfrm>
          <a:prstGeom prst="rect">
            <a:avLst/>
          </a:prstGeom>
          <a:noFill/>
        </p:spPr>
        <p:txBody>
          <a:bodyPr wrap="square" rtlCol="0">
            <a:spAutoFit/>
          </a:bodyPr>
          <a:lstStyle/>
          <a:p>
            <a:r>
              <a:rPr lang="en-US" sz="1800" dirty="0" smtClean="0">
                <a:latin typeface="Helvetica"/>
                <a:cs typeface="Helvetica"/>
              </a:rPr>
              <a:t>Main memory</a:t>
            </a:r>
            <a:endParaRPr lang="en-US" sz="1800" dirty="0">
              <a:latin typeface="Helvetica"/>
              <a:cs typeface="Helvetica"/>
            </a:endParaRPr>
          </a:p>
        </p:txBody>
      </p:sp>
      <p:sp>
        <p:nvSpPr>
          <p:cNvPr id="19" name="TextBox 18"/>
          <p:cNvSpPr txBox="1"/>
          <p:nvPr/>
        </p:nvSpPr>
        <p:spPr>
          <a:xfrm>
            <a:off x="3025169" y="4136139"/>
            <a:ext cx="1164698" cy="369332"/>
          </a:xfrm>
          <a:prstGeom prst="rect">
            <a:avLst/>
          </a:prstGeom>
          <a:noFill/>
        </p:spPr>
        <p:txBody>
          <a:bodyPr wrap="square" rtlCol="0">
            <a:spAutoFit/>
          </a:bodyPr>
          <a:lstStyle/>
          <a:p>
            <a:r>
              <a:rPr lang="en-US" sz="1800" dirty="0" smtClean="0">
                <a:latin typeface="Helvetica"/>
                <a:cs typeface="Helvetica"/>
              </a:rPr>
              <a:t>L2 cache</a:t>
            </a:r>
            <a:endParaRPr lang="en-US" sz="1800" dirty="0">
              <a:latin typeface="Helvetica"/>
              <a:cs typeface="Helvetica"/>
            </a:endParaRPr>
          </a:p>
        </p:txBody>
      </p:sp>
      <p:sp>
        <p:nvSpPr>
          <p:cNvPr id="20" name="TextBox 19"/>
          <p:cNvSpPr txBox="1"/>
          <p:nvPr/>
        </p:nvSpPr>
        <p:spPr>
          <a:xfrm>
            <a:off x="3023160" y="5055238"/>
            <a:ext cx="1164698" cy="369332"/>
          </a:xfrm>
          <a:prstGeom prst="rect">
            <a:avLst/>
          </a:prstGeom>
          <a:noFill/>
        </p:spPr>
        <p:txBody>
          <a:bodyPr wrap="square" rtlCol="0">
            <a:spAutoFit/>
          </a:bodyPr>
          <a:lstStyle/>
          <a:p>
            <a:r>
              <a:rPr lang="en-US" sz="1800" dirty="0" smtClean="0">
                <a:latin typeface="Helvetica"/>
                <a:cs typeface="Helvetica"/>
              </a:rPr>
              <a:t>L3 cache</a:t>
            </a:r>
            <a:endParaRPr lang="en-US" sz="1800" dirty="0">
              <a:latin typeface="Helvetica"/>
              <a:cs typeface="Helvetica"/>
            </a:endParaRPr>
          </a:p>
        </p:txBody>
      </p:sp>
      <p:cxnSp>
        <p:nvCxnSpPr>
          <p:cNvPr id="13" name="Straight Connector 12"/>
          <p:cNvCxnSpPr/>
          <p:nvPr/>
        </p:nvCxnSpPr>
        <p:spPr>
          <a:xfrm>
            <a:off x="6731689" y="2864141"/>
            <a:ext cx="310048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31689" y="5639186"/>
            <a:ext cx="3100486" cy="0"/>
          </a:xfrm>
          <a:prstGeom prst="line">
            <a:avLst/>
          </a:prstGeom>
          <a:ln>
            <a:solidFill>
              <a:srgbClr val="FF0000"/>
            </a:solidFill>
          </a:ln>
        </p:spPr>
        <p:style>
          <a:lnRef idx="2">
            <a:schemeClr val="accent4"/>
          </a:lnRef>
          <a:fillRef idx="0">
            <a:schemeClr val="accent4"/>
          </a:fillRef>
          <a:effectRef idx="1">
            <a:schemeClr val="accent4"/>
          </a:effectRef>
          <a:fontRef idx="minor">
            <a:schemeClr val="tx1"/>
          </a:fontRef>
        </p:style>
      </p:cxnSp>
      <p:sp>
        <p:nvSpPr>
          <p:cNvPr id="17" name="TextBox 16"/>
          <p:cNvSpPr txBox="1"/>
          <p:nvPr/>
        </p:nvSpPr>
        <p:spPr>
          <a:xfrm>
            <a:off x="6826946" y="3077983"/>
            <a:ext cx="1206016" cy="446276"/>
          </a:xfrm>
          <a:prstGeom prst="rect">
            <a:avLst/>
          </a:prstGeom>
          <a:noFill/>
        </p:spPr>
        <p:txBody>
          <a:bodyPr wrap="square" rtlCol="0">
            <a:spAutoFit/>
          </a:bodyPr>
          <a:lstStyle/>
          <a:p>
            <a:r>
              <a:rPr lang="en-US" dirty="0" smtClean="0">
                <a:solidFill>
                  <a:srgbClr val="0000FF"/>
                </a:solidFill>
                <a:latin typeface="Helvetica"/>
                <a:cs typeface="Helvetica"/>
              </a:rPr>
              <a:t>32 KB</a:t>
            </a:r>
            <a:endParaRPr lang="en-US" dirty="0">
              <a:solidFill>
                <a:srgbClr val="0000FF"/>
              </a:solidFill>
              <a:latin typeface="Helvetica"/>
              <a:cs typeface="Helvetica"/>
            </a:endParaRPr>
          </a:p>
        </p:txBody>
      </p:sp>
      <p:sp>
        <p:nvSpPr>
          <p:cNvPr id="22" name="Up Arrow 21"/>
          <p:cNvSpPr/>
          <p:nvPr/>
        </p:nvSpPr>
        <p:spPr>
          <a:xfrm>
            <a:off x="158754" y="2308049"/>
            <a:ext cx="344166" cy="3411320"/>
          </a:xfrm>
          <a:prstGeom prst="upArrow">
            <a:avLst/>
          </a:prstGeom>
          <a:ln/>
        </p:spPr>
        <p:style>
          <a:lnRef idx="0">
            <a:schemeClr val="accent5"/>
          </a:lnRef>
          <a:fillRef idx="3">
            <a:schemeClr val="accent5"/>
          </a:fillRef>
          <a:effectRef idx="3">
            <a:schemeClr val="accent5"/>
          </a:effectRef>
          <a:fontRef idx="minor">
            <a:schemeClr val="lt1"/>
          </a:fontRef>
        </p:style>
        <p:txBody>
          <a:bodyPr/>
          <a:lstStyle/>
          <a:p>
            <a:endParaRPr lang="en-US"/>
          </a:p>
        </p:txBody>
      </p:sp>
      <p:sp>
        <p:nvSpPr>
          <p:cNvPr id="23" name="TextBox 22"/>
          <p:cNvSpPr txBox="1"/>
          <p:nvPr/>
        </p:nvSpPr>
        <p:spPr>
          <a:xfrm>
            <a:off x="476063" y="3034583"/>
            <a:ext cx="1988271" cy="800219"/>
          </a:xfrm>
          <a:prstGeom prst="rect">
            <a:avLst/>
          </a:prstGeom>
          <a:noFill/>
        </p:spPr>
        <p:txBody>
          <a:bodyPr wrap="square" rtlCol="0">
            <a:spAutoFit/>
          </a:bodyPr>
          <a:lstStyle/>
          <a:p>
            <a:r>
              <a:rPr lang="en-US" dirty="0" smtClean="0">
                <a:solidFill>
                  <a:srgbClr val="0000FF"/>
                </a:solidFill>
                <a:latin typeface="Helvetica"/>
                <a:cs typeface="Helvetica"/>
              </a:rPr>
              <a:t>Smaller,</a:t>
            </a:r>
          </a:p>
          <a:p>
            <a:r>
              <a:rPr lang="en-US" dirty="0" smtClean="0">
                <a:solidFill>
                  <a:srgbClr val="0000FF"/>
                </a:solidFill>
                <a:latin typeface="Helvetica"/>
                <a:cs typeface="Helvetica"/>
              </a:rPr>
              <a:t>Faster</a:t>
            </a:r>
          </a:p>
        </p:txBody>
      </p:sp>
      <p:sp>
        <p:nvSpPr>
          <p:cNvPr id="26" name="TextBox 25"/>
          <p:cNvSpPr txBox="1"/>
          <p:nvPr/>
        </p:nvSpPr>
        <p:spPr>
          <a:xfrm>
            <a:off x="6826946" y="3965607"/>
            <a:ext cx="1206016" cy="446276"/>
          </a:xfrm>
          <a:prstGeom prst="rect">
            <a:avLst/>
          </a:prstGeom>
          <a:noFill/>
        </p:spPr>
        <p:txBody>
          <a:bodyPr wrap="square" rtlCol="0">
            <a:spAutoFit/>
          </a:bodyPr>
          <a:lstStyle/>
          <a:p>
            <a:r>
              <a:rPr lang="en-US" dirty="0" smtClean="0">
                <a:solidFill>
                  <a:srgbClr val="0000FF"/>
                </a:solidFill>
                <a:latin typeface="Helvetica"/>
                <a:cs typeface="Helvetica"/>
              </a:rPr>
              <a:t>256 KB</a:t>
            </a:r>
            <a:endParaRPr lang="en-US" dirty="0">
              <a:solidFill>
                <a:srgbClr val="0000FF"/>
              </a:solidFill>
              <a:latin typeface="Helvetica"/>
              <a:cs typeface="Helvetica"/>
            </a:endParaRPr>
          </a:p>
        </p:txBody>
      </p:sp>
      <p:sp>
        <p:nvSpPr>
          <p:cNvPr id="27" name="TextBox 26"/>
          <p:cNvSpPr txBox="1"/>
          <p:nvPr/>
        </p:nvSpPr>
        <p:spPr>
          <a:xfrm>
            <a:off x="6805778" y="4967711"/>
            <a:ext cx="1396520" cy="446276"/>
          </a:xfrm>
          <a:prstGeom prst="rect">
            <a:avLst/>
          </a:prstGeom>
          <a:noFill/>
        </p:spPr>
        <p:txBody>
          <a:bodyPr wrap="square" rtlCol="0">
            <a:spAutoFit/>
          </a:bodyPr>
          <a:lstStyle/>
          <a:p>
            <a:r>
              <a:rPr lang="en-US" dirty="0" smtClean="0">
                <a:solidFill>
                  <a:srgbClr val="0000FF"/>
                </a:solidFill>
                <a:latin typeface="Helvetica"/>
                <a:cs typeface="Helvetica"/>
              </a:rPr>
              <a:t>25.6 MB</a:t>
            </a:r>
            <a:endParaRPr lang="en-US" dirty="0">
              <a:solidFill>
                <a:srgbClr val="0000FF"/>
              </a:solidFill>
              <a:latin typeface="Helvetica"/>
              <a:cs typeface="Helvetica"/>
            </a:endParaRPr>
          </a:p>
        </p:txBody>
      </p:sp>
      <p:sp>
        <p:nvSpPr>
          <p:cNvPr id="28" name="TextBox 27"/>
          <p:cNvSpPr txBox="1"/>
          <p:nvPr/>
        </p:nvSpPr>
        <p:spPr>
          <a:xfrm>
            <a:off x="6826946" y="5954776"/>
            <a:ext cx="1396520" cy="446276"/>
          </a:xfrm>
          <a:prstGeom prst="rect">
            <a:avLst/>
          </a:prstGeom>
          <a:noFill/>
        </p:spPr>
        <p:txBody>
          <a:bodyPr wrap="square" rtlCol="0">
            <a:spAutoFit/>
          </a:bodyPr>
          <a:lstStyle/>
          <a:p>
            <a:r>
              <a:rPr lang="en-US" dirty="0" smtClean="0">
                <a:solidFill>
                  <a:srgbClr val="0000FF"/>
                </a:solidFill>
                <a:latin typeface="Helvetica"/>
                <a:cs typeface="Helvetica"/>
              </a:rPr>
              <a:t>128 GB</a:t>
            </a:r>
            <a:endParaRPr lang="en-US" dirty="0">
              <a:solidFill>
                <a:srgbClr val="0000FF"/>
              </a:solidFill>
              <a:latin typeface="Helvetica"/>
              <a:cs typeface="Helvetica"/>
            </a:endParaRPr>
          </a:p>
        </p:txBody>
      </p:sp>
      <p:sp>
        <p:nvSpPr>
          <p:cNvPr id="29" name="TextBox 28"/>
          <p:cNvSpPr txBox="1"/>
          <p:nvPr/>
        </p:nvSpPr>
        <p:spPr>
          <a:xfrm>
            <a:off x="6848114" y="2276052"/>
            <a:ext cx="1375352" cy="446276"/>
          </a:xfrm>
          <a:prstGeom prst="rect">
            <a:avLst/>
          </a:prstGeom>
          <a:noFill/>
        </p:spPr>
        <p:txBody>
          <a:bodyPr wrap="square" rtlCol="0">
            <a:spAutoFit/>
          </a:bodyPr>
          <a:lstStyle/>
          <a:p>
            <a:r>
              <a:rPr lang="en-US" dirty="0" smtClean="0">
                <a:solidFill>
                  <a:srgbClr val="0000FF"/>
                </a:solidFill>
                <a:latin typeface="Helvetica"/>
                <a:cs typeface="Helvetica"/>
              </a:rPr>
              <a:t>AVX256</a:t>
            </a:r>
            <a:endParaRPr lang="en-US" dirty="0">
              <a:solidFill>
                <a:srgbClr val="0000FF"/>
              </a:solidFill>
              <a:latin typeface="Helvetica"/>
              <a:cs typeface="Helvetica"/>
            </a:endParaRPr>
          </a:p>
        </p:txBody>
      </p:sp>
      <p:sp>
        <p:nvSpPr>
          <p:cNvPr id="30" name="TextBox 29"/>
          <p:cNvSpPr txBox="1"/>
          <p:nvPr/>
        </p:nvSpPr>
        <p:spPr>
          <a:xfrm>
            <a:off x="6731689" y="1256837"/>
            <a:ext cx="2021470" cy="446276"/>
          </a:xfrm>
          <a:prstGeom prst="rect">
            <a:avLst/>
          </a:prstGeom>
          <a:noFill/>
        </p:spPr>
        <p:txBody>
          <a:bodyPr wrap="square" rtlCol="0">
            <a:spAutoFit/>
          </a:bodyPr>
          <a:lstStyle/>
          <a:p>
            <a:r>
              <a:rPr lang="en-US" dirty="0" smtClean="0">
                <a:solidFill>
                  <a:srgbClr val="0000FF"/>
                </a:solidFill>
                <a:latin typeface="Helvetica"/>
                <a:cs typeface="Helvetica"/>
              </a:rPr>
              <a:t>Ivy Bridge</a:t>
            </a:r>
            <a:endParaRPr lang="en-US" dirty="0">
              <a:solidFill>
                <a:srgbClr val="0000FF"/>
              </a:solidFill>
              <a:latin typeface="Helvetica"/>
              <a:cs typeface="Helvetica"/>
            </a:endParaRPr>
          </a:p>
        </p:txBody>
      </p:sp>
      <p:sp>
        <p:nvSpPr>
          <p:cNvPr id="31" name="TextBox 30"/>
          <p:cNvSpPr txBox="1"/>
          <p:nvPr/>
        </p:nvSpPr>
        <p:spPr>
          <a:xfrm>
            <a:off x="8630385" y="1257260"/>
            <a:ext cx="2021470" cy="446276"/>
          </a:xfrm>
          <a:prstGeom prst="rect">
            <a:avLst/>
          </a:prstGeom>
          <a:noFill/>
        </p:spPr>
        <p:txBody>
          <a:bodyPr wrap="square" rtlCol="0">
            <a:spAutoFit/>
          </a:bodyPr>
          <a:lstStyle/>
          <a:p>
            <a:r>
              <a:rPr lang="en-US" dirty="0" smtClean="0">
                <a:solidFill>
                  <a:srgbClr val="0000FF"/>
                </a:solidFill>
                <a:latin typeface="Helvetica"/>
                <a:cs typeface="Helvetica"/>
              </a:rPr>
              <a:t>Xeon Phi</a:t>
            </a:r>
            <a:endParaRPr lang="en-US" dirty="0">
              <a:solidFill>
                <a:srgbClr val="0000FF"/>
              </a:solidFill>
              <a:latin typeface="Helvetica"/>
              <a:cs typeface="Helvetica"/>
            </a:endParaRPr>
          </a:p>
        </p:txBody>
      </p:sp>
      <p:sp>
        <p:nvSpPr>
          <p:cNvPr id="32" name="TextBox 31"/>
          <p:cNvSpPr txBox="1"/>
          <p:nvPr/>
        </p:nvSpPr>
        <p:spPr>
          <a:xfrm>
            <a:off x="8788879" y="2276300"/>
            <a:ext cx="1583055" cy="446276"/>
          </a:xfrm>
          <a:prstGeom prst="rect">
            <a:avLst/>
          </a:prstGeom>
          <a:noFill/>
        </p:spPr>
        <p:txBody>
          <a:bodyPr wrap="square" rtlCol="0">
            <a:spAutoFit/>
          </a:bodyPr>
          <a:lstStyle/>
          <a:p>
            <a:r>
              <a:rPr lang="en-US" dirty="0" smtClean="0">
                <a:solidFill>
                  <a:srgbClr val="0000FF"/>
                </a:solidFill>
                <a:latin typeface="Helvetica"/>
                <a:cs typeface="Helvetica"/>
              </a:rPr>
              <a:t>AVX512</a:t>
            </a:r>
            <a:endParaRPr lang="en-US" dirty="0">
              <a:solidFill>
                <a:srgbClr val="0000FF"/>
              </a:solidFill>
              <a:latin typeface="Helvetica"/>
              <a:cs typeface="Helvetica"/>
            </a:endParaRPr>
          </a:p>
        </p:txBody>
      </p:sp>
      <p:cxnSp>
        <p:nvCxnSpPr>
          <p:cNvPr id="33" name="Straight Connector 32"/>
          <p:cNvCxnSpPr/>
          <p:nvPr/>
        </p:nvCxnSpPr>
        <p:spPr>
          <a:xfrm>
            <a:off x="6731689" y="1704045"/>
            <a:ext cx="310048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731689" y="6434653"/>
            <a:ext cx="310048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806079" y="3071432"/>
            <a:ext cx="1206016" cy="446276"/>
          </a:xfrm>
          <a:prstGeom prst="rect">
            <a:avLst/>
          </a:prstGeom>
          <a:noFill/>
        </p:spPr>
        <p:txBody>
          <a:bodyPr wrap="square" rtlCol="0">
            <a:spAutoFit/>
          </a:bodyPr>
          <a:lstStyle/>
          <a:p>
            <a:r>
              <a:rPr lang="en-US" dirty="0" smtClean="0">
                <a:solidFill>
                  <a:srgbClr val="0000FF"/>
                </a:solidFill>
                <a:latin typeface="Helvetica"/>
                <a:cs typeface="Helvetica"/>
              </a:rPr>
              <a:t>32 KB</a:t>
            </a:r>
            <a:endParaRPr lang="en-US" dirty="0">
              <a:solidFill>
                <a:srgbClr val="0000FF"/>
              </a:solidFill>
              <a:latin typeface="Helvetica"/>
              <a:cs typeface="Helvetica"/>
            </a:endParaRPr>
          </a:p>
        </p:txBody>
      </p:sp>
      <p:sp>
        <p:nvSpPr>
          <p:cNvPr id="36" name="TextBox 35"/>
          <p:cNvSpPr txBox="1"/>
          <p:nvPr/>
        </p:nvSpPr>
        <p:spPr>
          <a:xfrm>
            <a:off x="8774327" y="3934167"/>
            <a:ext cx="1206016" cy="446276"/>
          </a:xfrm>
          <a:prstGeom prst="rect">
            <a:avLst/>
          </a:prstGeom>
          <a:noFill/>
        </p:spPr>
        <p:txBody>
          <a:bodyPr wrap="square" rtlCol="0">
            <a:spAutoFit/>
          </a:bodyPr>
          <a:lstStyle/>
          <a:p>
            <a:r>
              <a:rPr lang="en-US" dirty="0" smtClean="0">
                <a:solidFill>
                  <a:srgbClr val="0000FF"/>
                </a:solidFill>
                <a:latin typeface="Helvetica"/>
                <a:cs typeface="Helvetica"/>
              </a:rPr>
              <a:t>512 KB</a:t>
            </a:r>
            <a:endParaRPr lang="en-US" dirty="0">
              <a:solidFill>
                <a:srgbClr val="0000FF"/>
              </a:solidFill>
              <a:latin typeface="Helvetica"/>
              <a:cs typeface="Helvetica"/>
            </a:endParaRPr>
          </a:p>
        </p:txBody>
      </p:sp>
      <p:sp>
        <p:nvSpPr>
          <p:cNvPr id="37" name="TextBox 36"/>
          <p:cNvSpPr txBox="1"/>
          <p:nvPr/>
        </p:nvSpPr>
        <p:spPr>
          <a:xfrm>
            <a:off x="9053471" y="4967711"/>
            <a:ext cx="1396520" cy="446276"/>
          </a:xfrm>
          <a:prstGeom prst="rect">
            <a:avLst/>
          </a:prstGeom>
          <a:noFill/>
        </p:spPr>
        <p:txBody>
          <a:bodyPr wrap="square" rtlCol="0">
            <a:spAutoFit/>
          </a:bodyPr>
          <a:lstStyle/>
          <a:p>
            <a:r>
              <a:rPr lang="en-US" dirty="0" smtClean="0">
                <a:solidFill>
                  <a:srgbClr val="0000FF"/>
                </a:solidFill>
                <a:latin typeface="Helvetica"/>
                <a:cs typeface="Helvetica"/>
              </a:rPr>
              <a:t>----</a:t>
            </a:r>
            <a:endParaRPr lang="en-US" dirty="0">
              <a:solidFill>
                <a:srgbClr val="0000FF"/>
              </a:solidFill>
              <a:latin typeface="Helvetica"/>
              <a:cs typeface="Helvetica"/>
            </a:endParaRPr>
          </a:p>
        </p:txBody>
      </p:sp>
      <p:sp>
        <p:nvSpPr>
          <p:cNvPr id="38" name="TextBox 37"/>
          <p:cNvSpPr txBox="1"/>
          <p:nvPr/>
        </p:nvSpPr>
        <p:spPr>
          <a:xfrm>
            <a:off x="8975415" y="5978829"/>
            <a:ext cx="1396520" cy="446276"/>
          </a:xfrm>
          <a:prstGeom prst="rect">
            <a:avLst/>
          </a:prstGeom>
          <a:noFill/>
        </p:spPr>
        <p:txBody>
          <a:bodyPr wrap="square" rtlCol="0">
            <a:spAutoFit/>
          </a:bodyPr>
          <a:lstStyle/>
          <a:p>
            <a:r>
              <a:rPr lang="en-US" dirty="0" smtClean="0">
                <a:solidFill>
                  <a:srgbClr val="0000FF"/>
                </a:solidFill>
                <a:latin typeface="Helvetica"/>
                <a:cs typeface="Helvetica"/>
              </a:rPr>
              <a:t>8 GB</a:t>
            </a:r>
            <a:endParaRPr lang="en-US" dirty="0">
              <a:solidFill>
                <a:srgbClr val="0000FF"/>
              </a:solidFill>
              <a:latin typeface="Helvetica"/>
              <a:cs typeface="Helvetica"/>
            </a:endParaRPr>
          </a:p>
        </p:txBody>
      </p:sp>
    </p:spTree>
    <p:extLst>
      <p:ext uri="{BB962C8B-B14F-4D97-AF65-F5344CB8AC3E}">
        <p14:creationId xmlns:p14="http://schemas.microsoft.com/office/powerpoint/2010/main" val="2957037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p:bldP spid="18" grpId="0"/>
      <p:bldP spid="19" grpId="0"/>
      <p:bldP spid="20" grpId="0"/>
      <p:bldP spid="17" grpId="0"/>
      <p:bldP spid="22" grpId="0" animBg="1"/>
      <p:bldP spid="23" grpId="0"/>
      <p:bldP spid="26" grpId="0"/>
      <p:bldP spid="27" grpId="0"/>
      <p:bldP spid="28" grpId="0"/>
      <p:bldP spid="29" grpId="0"/>
      <p:bldP spid="30" grpId="0"/>
      <p:bldP spid="31" grpId="0"/>
      <p:bldP spid="32" grpId="0"/>
      <p:bldP spid="35"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sp>
        <p:nvSpPr>
          <p:cNvPr id="5"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pic>
        <p:nvPicPr>
          <p:cNvPr id="6" name="Picture 3" descr="C:\Users\Jianyu\Desktop\direct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592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Rounded Rectangle 404"/>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42" name="TextBox 2641"/>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643" name="Right Brace 2642"/>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4" name="Right Brace 2643"/>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5" name="TextBox 2644"/>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646" name="TextBox 2645"/>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648" name="Group 2647"/>
          <p:cNvGrpSpPr/>
          <p:nvPr/>
        </p:nvGrpSpPr>
        <p:grpSpPr>
          <a:xfrm>
            <a:off x="475382" y="422812"/>
            <a:ext cx="3811930" cy="757924"/>
            <a:chOff x="1408710" y="2470227"/>
            <a:chExt cx="3811930" cy="757924"/>
          </a:xfrm>
        </p:grpSpPr>
        <p:grpSp>
          <p:nvGrpSpPr>
            <p:cNvPr id="2651" name="Group 2650"/>
            <p:cNvGrpSpPr/>
            <p:nvPr/>
          </p:nvGrpSpPr>
          <p:grpSpPr>
            <a:xfrm>
              <a:off x="1454002" y="2489765"/>
              <a:ext cx="3766638" cy="738386"/>
              <a:chOff x="1454002" y="2489765"/>
              <a:chExt cx="3766638" cy="738386"/>
            </a:xfrm>
          </p:grpSpPr>
          <p:sp>
            <p:nvSpPr>
              <p:cNvPr id="2653" name="Rectangle 265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54" name="TextBox 2653"/>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2655" name="Rectangle 265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2656" name="Straight Connector 265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2657" name="Straight Connector 265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2658" name="TextBox 2657"/>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2659" name="Rectangle 265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2660" name="Straight Connector 265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2661" name="Straight Connector 266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2652" name="TextBox 2651"/>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649" name="TextBox 2648"/>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650" name="TextBox 2649"/>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03" name="Rectangle 402"/>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406" name="TextBox 405"/>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25" name="Picture 24"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26" name="Rectangle 25"/>
          <p:cNvSpPr/>
          <p:nvPr/>
        </p:nvSpPr>
        <p:spPr>
          <a:xfrm>
            <a:off x="4814360" y="1903241"/>
            <a:ext cx="5142364" cy="4295217"/>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27"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31" name="TextBox 30"/>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8195"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6017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52"/>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17" name="Rectangle 2616"/>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618" name="Group 2617"/>
          <p:cNvGrpSpPr/>
          <p:nvPr/>
        </p:nvGrpSpPr>
        <p:grpSpPr>
          <a:xfrm>
            <a:off x="3338334" y="2644887"/>
            <a:ext cx="1399563" cy="339776"/>
            <a:chOff x="4164839" y="3012055"/>
            <a:chExt cx="1399563" cy="339776"/>
          </a:xfrm>
        </p:grpSpPr>
        <p:sp>
          <p:nvSpPr>
            <p:cNvPr id="2678" name="TextBox 2677"/>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79" name="TextBox 2678"/>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19" name="TextBox 2618"/>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20" name="TextBox 2619"/>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2634" name="U-Turn Arrow 2633"/>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35" name="Group 2634"/>
          <p:cNvGrpSpPr/>
          <p:nvPr/>
        </p:nvGrpSpPr>
        <p:grpSpPr>
          <a:xfrm>
            <a:off x="78567" y="1384558"/>
            <a:ext cx="4535424" cy="5776148"/>
            <a:chOff x="62453" y="1169884"/>
            <a:chExt cx="4535424" cy="5330247"/>
          </a:xfrm>
        </p:grpSpPr>
        <p:sp>
          <p:nvSpPr>
            <p:cNvPr id="2676" name="Rounded Rectangle 2675"/>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7" name="TextBox 2676"/>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2636" name="TextBox 2635"/>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637" name="Right Brace 2636"/>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8" name="TextBox 2637"/>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639" name="Group 2638"/>
          <p:cNvGrpSpPr/>
          <p:nvPr/>
        </p:nvGrpSpPr>
        <p:grpSpPr>
          <a:xfrm>
            <a:off x="461747" y="1745852"/>
            <a:ext cx="3565318" cy="756597"/>
            <a:chOff x="1395075" y="3536539"/>
            <a:chExt cx="3565318" cy="756597"/>
          </a:xfrm>
        </p:grpSpPr>
        <p:sp>
          <p:nvSpPr>
            <p:cNvPr id="2664" name="Rectangle 2663"/>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5" name="Rectangle 2664"/>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6" name="Rectangle 2665"/>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7" name="Rectangle 2666"/>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8" name="Rectangle 2667"/>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9" name="Rectangle 2668"/>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0" name="Rectangle 2669"/>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1" name="Rectangle 2670"/>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2" name="Rectangle 2671"/>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3" name="TextBox 2672"/>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674" name="TextBox 2673"/>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675" name="TextBox 2674"/>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640" name="Right Brace 2639"/>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1" name="TextBox 2640"/>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04" name="Rectangle 403"/>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TextBox 410"/>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32" name="TextBox 31"/>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3" name="Right Brace 32"/>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6" name="TextBox 35"/>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 name="Group 36"/>
          <p:cNvGrpSpPr/>
          <p:nvPr/>
        </p:nvGrpSpPr>
        <p:grpSpPr>
          <a:xfrm>
            <a:off x="475382" y="422812"/>
            <a:ext cx="3811930" cy="757924"/>
            <a:chOff x="1408710" y="2470227"/>
            <a:chExt cx="3811930" cy="757924"/>
          </a:xfrm>
        </p:grpSpPr>
        <p:grpSp>
          <p:nvGrpSpPr>
            <p:cNvPr id="38" name="Group 37"/>
            <p:cNvGrpSpPr/>
            <p:nvPr/>
          </p:nvGrpSpPr>
          <p:grpSpPr>
            <a:xfrm>
              <a:off x="1454002" y="2489765"/>
              <a:ext cx="3766638" cy="738386"/>
              <a:chOff x="1454002" y="2489765"/>
              <a:chExt cx="3766638" cy="738386"/>
            </a:xfrm>
          </p:grpSpPr>
          <p:sp>
            <p:nvSpPr>
              <p:cNvPr id="40" name="Rectangle 39"/>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 name="TextBox 40"/>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42" name="Rectangle 41"/>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 name="Straight Connector 42"/>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46" name="Rectangle 45"/>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7" name="Straight Connector 46"/>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9" name="TextBox 48"/>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50" name="TextBox 49"/>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51" name="Rectangle 50"/>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54" name="TextBox 53"/>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55" name="Picture 54"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56" name="Rectangle 55"/>
          <p:cNvSpPr/>
          <p:nvPr/>
        </p:nvSpPr>
        <p:spPr>
          <a:xfrm>
            <a:off x="4814360" y="2637630"/>
            <a:ext cx="5142364" cy="3385799"/>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61"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62" name="TextBox 61"/>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63"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64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1421.JPG"/>
          <p:cNvPicPr>
            <a:picLocks noChangeAspect="1"/>
          </p:cNvPicPr>
          <p:nvPr/>
        </p:nvPicPr>
        <p:blipFill rotWithShape="1">
          <a:blip r:embed="rId3">
            <a:extLst>
              <a:ext uri="{28A0092B-C50C-407E-A947-70E740481C1C}">
                <a14:useLocalDpi xmlns:a14="http://schemas.microsoft.com/office/drawing/2010/main" val="0"/>
              </a:ext>
            </a:extLst>
          </a:blip>
          <a:srcRect t="12909" r="12040"/>
          <a:stretch/>
        </p:blipFill>
        <p:spPr>
          <a:xfrm>
            <a:off x="-1" y="0"/>
            <a:ext cx="10159417" cy="7315200"/>
          </a:xfrm>
          <a:prstGeom prst="rect">
            <a:avLst/>
          </a:prstGeom>
        </p:spPr>
      </p:pic>
      <p:sp>
        <p:nvSpPr>
          <p:cNvPr id="7" name="Rectangle 6"/>
          <p:cNvSpPr/>
          <p:nvPr/>
        </p:nvSpPr>
        <p:spPr>
          <a:xfrm>
            <a:off x="273950" y="334102"/>
            <a:ext cx="9584419" cy="1015663"/>
          </a:xfrm>
          <a:prstGeom prst="rect">
            <a:avLst/>
          </a:prstGeom>
        </p:spPr>
        <p:txBody>
          <a:bodyPr wrap="none">
            <a:spAutoFit/>
          </a:bodyPr>
          <a:lstStyle/>
          <a:p>
            <a:r>
              <a:rPr lang="en-US" sz="6000" b="1" dirty="0" smtClean="0">
                <a:solidFill>
                  <a:srgbClr val="FF0000"/>
                </a:solidFill>
                <a:latin typeface="Curlz MT"/>
                <a:cs typeface="Curlz MT"/>
              </a:rPr>
              <a:t>STRASSEN</a:t>
            </a:r>
            <a:r>
              <a:rPr lang="en-US" sz="6000" dirty="0" smtClean="0">
                <a:latin typeface="Helvetica"/>
                <a:cs typeface="Helvetica"/>
              </a:rPr>
              <a:t>, from 30,000 feet</a:t>
            </a:r>
            <a:endParaRPr lang="en-US" sz="5400" dirty="0">
              <a:latin typeface="Helvetica"/>
              <a:cs typeface="Helvetica"/>
            </a:endParaRPr>
          </a:p>
        </p:txBody>
      </p:sp>
      <p:sp>
        <p:nvSpPr>
          <p:cNvPr id="8" name="TextBox 7"/>
          <p:cNvSpPr txBox="1"/>
          <p:nvPr/>
        </p:nvSpPr>
        <p:spPr>
          <a:xfrm>
            <a:off x="1715029" y="72492"/>
            <a:ext cx="9402813" cy="523220"/>
          </a:xfrm>
          <a:prstGeom prst="rect">
            <a:avLst/>
          </a:prstGeom>
          <a:noFill/>
        </p:spPr>
        <p:txBody>
          <a:bodyPr wrap="square" rtlCol="0">
            <a:spAutoFit/>
          </a:bodyPr>
          <a:lstStyle/>
          <a:p>
            <a:r>
              <a:rPr lang="en-US" sz="1400" dirty="0" smtClean="0">
                <a:latin typeface="Helvetica"/>
                <a:cs typeface="Helvetica"/>
              </a:rPr>
              <a:t>*Overlook of the Bay Area. Photo taken in Mission Peak Regional Preserve, Fremont, CA. Summer 2014.</a:t>
            </a:r>
            <a:endParaRPr lang="en-US" sz="1400" dirty="0">
              <a:latin typeface="Helvetica"/>
              <a:cs typeface="Helvetica"/>
            </a:endParaRPr>
          </a:p>
          <a:p>
            <a:endParaRPr lang="en-US" sz="1400" dirty="0">
              <a:latin typeface="Helvetica"/>
              <a:cs typeface="Helvetica"/>
            </a:endParaRPr>
          </a:p>
        </p:txBody>
      </p:sp>
      <p:pic>
        <p:nvPicPr>
          <p:cNvPr id="5" name="Picture 4" descr="Screen Shot 2016-05-01 at 3.54.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2089" y="1725634"/>
            <a:ext cx="3108694" cy="4737055"/>
          </a:xfrm>
          <a:prstGeom prst="rect">
            <a:avLst/>
          </a:prstGeom>
        </p:spPr>
      </p:pic>
      <p:pic>
        <p:nvPicPr>
          <p:cNvPr id="9" name="Picture 8"/>
          <p:cNvPicPr>
            <a:picLocks noChangeAspect="1"/>
          </p:cNvPicPr>
          <p:nvPr/>
        </p:nvPicPr>
        <p:blipFill>
          <a:blip r:embed="rId5"/>
          <a:stretch>
            <a:fillRect/>
          </a:stretch>
        </p:blipFill>
        <p:spPr>
          <a:xfrm>
            <a:off x="898087" y="1796887"/>
            <a:ext cx="3110535" cy="4665802"/>
          </a:xfrm>
          <a:prstGeom prst="rect">
            <a:avLst/>
          </a:prstGeom>
        </p:spPr>
      </p:pic>
      <p:sp>
        <p:nvSpPr>
          <p:cNvPr id="2" name="TextBox 1"/>
          <p:cNvSpPr txBox="1"/>
          <p:nvPr/>
        </p:nvSpPr>
        <p:spPr>
          <a:xfrm>
            <a:off x="441394" y="1180839"/>
            <a:ext cx="3997961" cy="646331"/>
          </a:xfrm>
          <a:prstGeom prst="rect">
            <a:avLst/>
          </a:prstGeom>
          <a:noFill/>
        </p:spPr>
        <p:txBody>
          <a:bodyPr wrap="square" rtlCol="0">
            <a:spAutoFit/>
          </a:bodyPr>
          <a:lstStyle/>
          <a:p>
            <a:pPr algn="ctr"/>
            <a:r>
              <a:rPr lang="en-US" sz="1800" b="1" dirty="0">
                <a:latin typeface="Helvetica"/>
                <a:cs typeface="Helvetica"/>
              </a:rPr>
              <a:t>Volker </a:t>
            </a:r>
            <a:r>
              <a:rPr lang="en-US" sz="1800" b="1" dirty="0" err="1" smtClean="0">
                <a:latin typeface="Helvetica"/>
                <a:cs typeface="Helvetica"/>
              </a:rPr>
              <a:t>Strassen</a:t>
            </a:r>
            <a:r>
              <a:rPr lang="en-US" sz="1800" b="1" dirty="0" smtClean="0">
                <a:latin typeface="Helvetica"/>
                <a:cs typeface="Helvetica"/>
              </a:rPr>
              <a:t> </a:t>
            </a:r>
          </a:p>
          <a:p>
            <a:pPr algn="ctr"/>
            <a:r>
              <a:rPr lang="en-US" sz="1800" b="1" dirty="0" smtClean="0">
                <a:latin typeface="Helvetica"/>
                <a:cs typeface="Helvetica"/>
              </a:rPr>
              <a:t>(Born in 1936, aged 80)</a:t>
            </a:r>
            <a:endParaRPr lang="en-US" sz="1800" b="1" dirty="0">
              <a:latin typeface="Helvetica"/>
              <a:cs typeface="Helvetica"/>
            </a:endParaRPr>
          </a:p>
        </p:txBody>
      </p:sp>
      <p:sp>
        <p:nvSpPr>
          <p:cNvPr id="10" name="TextBox 9"/>
          <p:cNvSpPr txBox="1"/>
          <p:nvPr/>
        </p:nvSpPr>
        <p:spPr>
          <a:xfrm>
            <a:off x="4657794" y="1334467"/>
            <a:ext cx="3997961" cy="369332"/>
          </a:xfrm>
          <a:prstGeom prst="rect">
            <a:avLst/>
          </a:prstGeom>
          <a:noFill/>
        </p:spPr>
        <p:txBody>
          <a:bodyPr wrap="square" rtlCol="0">
            <a:spAutoFit/>
          </a:bodyPr>
          <a:lstStyle/>
          <a:p>
            <a:r>
              <a:rPr lang="en-US" sz="1800" b="1" dirty="0" smtClean="0">
                <a:latin typeface="Helvetica"/>
                <a:cs typeface="Helvetica"/>
              </a:rPr>
              <a:t>Original </a:t>
            </a:r>
            <a:r>
              <a:rPr lang="en-US" sz="1800" b="1" dirty="0" err="1" smtClean="0">
                <a:latin typeface="Helvetica"/>
                <a:cs typeface="Helvetica"/>
              </a:rPr>
              <a:t>Strassen</a:t>
            </a:r>
            <a:r>
              <a:rPr lang="en-US" sz="1800" b="1" dirty="0" smtClean="0">
                <a:latin typeface="Helvetica"/>
                <a:cs typeface="Helvetica"/>
              </a:rPr>
              <a:t> Paper (1969)</a:t>
            </a:r>
            <a:endParaRPr lang="en-US" sz="1800" b="1" dirty="0">
              <a:latin typeface="Helvetica"/>
              <a:cs typeface="Helvetica"/>
            </a:endParaRPr>
          </a:p>
        </p:txBody>
      </p:sp>
    </p:spTree>
    <p:extLst>
      <p:ext uri="{BB962C8B-B14F-4D97-AF65-F5344CB8AC3E}">
        <p14:creationId xmlns:p14="http://schemas.microsoft.com/office/powerpoint/2010/main" val="235413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ed Rectangle 129"/>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76" name="TextBox 2575"/>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587" name="Rectangle 2586"/>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588" name="Group 2587"/>
          <p:cNvGrpSpPr/>
          <p:nvPr/>
        </p:nvGrpSpPr>
        <p:grpSpPr>
          <a:xfrm>
            <a:off x="2257283" y="4447524"/>
            <a:ext cx="549830" cy="457204"/>
            <a:chOff x="2241169" y="3786950"/>
            <a:chExt cx="549830" cy="457204"/>
          </a:xfrm>
          <a:solidFill>
            <a:srgbClr val="00CE00"/>
          </a:solidFill>
        </p:grpSpPr>
        <p:sp>
          <p:nvSpPr>
            <p:cNvPr id="2839" name="Rectangle 2838"/>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0" name="Rectangle 2839"/>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1" name="Rectangle 2840"/>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89" name="Group 2588"/>
          <p:cNvGrpSpPr/>
          <p:nvPr/>
        </p:nvGrpSpPr>
        <p:grpSpPr>
          <a:xfrm>
            <a:off x="2298594" y="4467622"/>
            <a:ext cx="454819" cy="112204"/>
            <a:chOff x="2833085" y="4874324"/>
            <a:chExt cx="454819" cy="112204"/>
          </a:xfrm>
          <a:solidFill>
            <a:srgbClr val="00CE00"/>
          </a:solidFill>
        </p:grpSpPr>
        <p:cxnSp>
          <p:nvCxnSpPr>
            <p:cNvPr id="2826" name="Straight Arrow Connector 282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27" name="Straight Connector 282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8" name="Straight Connector 282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9" name="Straight Connector 282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0" name="Straight Connector 282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1" name="Straight Connector 283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2" name="Straight Connector 283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3" name="Straight Connector 283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4" name="Straight Connector 283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5" name="Straight Connector 283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6" name="Straight Connector 283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7" name="Straight Connector 283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8" name="Straight Connector 283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0" name="Group 2589"/>
          <p:cNvGrpSpPr/>
          <p:nvPr/>
        </p:nvGrpSpPr>
        <p:grpSpPr>
          <a:xfrm>
            <a:off x="2298594" y="4625928"/>
            <a:ext cx="454819" cy="112204"/>
            <a:chOff x="2833085" y="4874324"/>
            <a:chExt cx="454819" cy="112204"/>
          </a:xfrm>
          <a:solidFill>
            <a:srgbClr val="00CE00"/>
          </a:solidFill>
        </p:grpSpPr>
        <p:cxnSp>
          <p:nvCxnSpPr>
            <p:cNvPr id="2813" name="Straight Arrow Connector 2812"/>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14" name="Straight Connector 2813"/>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5" name="Straight Connector 2814"/>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6" name="Straight Connector 2815"/>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7" name="Straight Connector 2816"/>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8" name="Straight Connector 2817"/>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9" name="Straight Connector 2818"/>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0" name="Straight Connector 2819"/>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1" name="Straight Connector 2820"/>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2" name="Straight Connector 2821"/>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3" name="Straight Connector 2822"/>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4" name="Straight Connector 2823"/>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5" name="Straight Connector 2824"/>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1" name="Group 2590"/>
          <p:cNvGrpSpPr/>
          <p:nvPr/>
        </p:nvGrpSpPr>
        <p:grpSpPr>
          <a:xfrm>
            <a:off x="2298594" y="4772426"/>
            <a:ext cx="454819" cy="112204"/>
            <a:chOff x="2833085" y="4874324"/>
            <a:chExt cx="454819" cy="112204"/>
          </a:xfrm>
          <a:solidFill>
            <a:srgbClr val="00CE00"/>
          </a:solidFill>
        </p:grpSpPr>
        <p:cxnSp>
          <p:nvCxnSpPr>
            <p:cNvPr id="2800" name="Straight Arrow Connector 279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01" name="Straight Connector 280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2" name="Straight Connector 280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3" name="Straight Connector 280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4" name="Straight Connector 280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5" name="Straight Connector 280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6" name="Straight Connector 280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7" name="Straight Connector 280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8" name="Straight Connector 280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9" name="Straight Connector 280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0" name="Straight Connector 280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1" name="Straight Connector 281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2" name="Straight Connector 281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01" name="Right Brace 2600"/>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2" name="Right Brace 2601"/>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3" name="TextBox 2602"/>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606" name="Group 2605"/>
          <p:cNvGrpSpPr/>
          <p:nvPr/>
        </p:nvGrpSpPr>
        <p:grpSpPr>
          <a:xfrm>
            <a:off x="2676633" y="3638082"/>
            <a:ext cx="1160055" cy="329003"/>
            <a:chOff x="3114037" y="3161131"/>
            <a:chExt cx="912891" cy="329003"/>
          </a:xfrm>
        </p:grpSpPr>
        <p:sp>
          <p:nvSpPr>
            <p:cNvPr id="2686" name="TextBox 2685"/>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2687" name="TextBox 2686"/>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2609" name="Group 2608"/>
          <p:cNvGrpSpPr/>
          <p:nvPr/>
        </p:nvGrpSpPr>
        <p:grpSpPr>
          <a:xfrm>
            <a:off x="2365810" y="4138282"/>
            <a:ext cx="304260" cy="327936"/>
            <a:chOff x="3769978" y="3815082"/>
            <a:chExt cx="304260" cy="327936"/>
          </a:xfrm>
        </p:grpSpPr>
        <p:sp>
          <p:nvSpPr>
            <p:cNvPr id="2684" name="TextBox 2683"/>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2685" name="TextBox 2684"/>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14" name="Bent Arrow 2613"/>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615" name="Group 2614"/>
          <p:cNvGrpSpPr/>
          <p:nvPr/>
        </p:nvGrpSpPr>
        <p:grpSpPr>
          <a:xfrm>
            <a:off x="124287" y="2830298"/>
            <a:ext cx="4453128" cy="4290681"/>
            <a:chOff x="108173" y="2389043"/>
            <a:chExt cx="4453128" cy="4071372"/>
          </a:xfrm>
        </p:grpSpPr>
        <p:sp>
          <p:nvSpPr>
            <p:cNvPr id="2680" name="Rounded Rectangle 2679"/>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681" name="TextBox 2680"/>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616" name="TextBox 2615"/>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621" name="Rectangle 2620"/>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2" name="Rectangle 2621"/>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3" name="Rectangle 2622"/>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4" name="Rectangle 2623"/>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5" name="Rectangle 2624"/>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6" name="Rectangle 2625"/>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7" name="Rectangle 2626"/>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28" name="Right Brace 2627"/>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9" name="TextBox 2628"/>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630" name="TextBox 2629"/>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31" name="TextBox 2630"/>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32" name="Right Brace 2631"/>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3" name="TextBox 2632"/>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01" name="Rectangle 400"/>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79" name="Rectangle 78"/>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80" name="Group 79"/>
          <p:cNvGrpSpPr/>
          <p:nvPr/>
        </p:nvGrpSpPr>
        <p:grpSpPr>
          <a:xfrm>
            <a:off x="3338334" y="2644887"/>
            <a:ext cx="1399563" cy="339776"/>
            <a:chOff x="4164839" y="3012055"/>
            <a:chExt cx="1399563" cy="339776"/>
          </a:xfrm>
        </p:grpSpPr>
        <p:sp>
          <p:nvSpPr>
            <p:cNvPr id="81" name="TextBox 80"/>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82" name="TextBox 81"/>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83" name="TextBox 82"/>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84" name="TextBox 83"/>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85" name="U-Turn Arrow 84"/>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6" name="Group 85"/>
          <p:cNvGrpSpPr/>
          <p:nvPr/>
        </p:nvGrpSpPr>
        <p:grpSpPr>
          <a:xfrm>
            <a:off x="78567" y="1384558"/>
            <a:ext cx="4535424" cy="5776148"/>
            <a:chOff x="62453" y="1169884"/>
            <a:chExt cx="4535424" cy="5330247"/>
          </a:xfrm>
        </p:grpSpPr>
        <p:sp>
          <p:nvSpPr>
            <p:cNvPr id="87" name="Rounded Rectangle 86"/>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8" name="TextBox 87"/>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89" name="TextBox 88"/>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0" name="Right Brace 89"/>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92" name="Group 91"/>
          <p:cNvGrpSpPr/>
          <p:nvPr/>
        </p:nvGrpSpPr>
        <p:grpSpPr>
          <a:xfrm>
            <a:off x="461747" y="1745852"/>
            <a:ext cx="3565318" cy="756597"/>
            <a:chOff x="1395075" y="3536539"/>
            <a:chExt cx="3565318" cy="756597"/>
          </a:xfrm>
        </p:grpSpPr>
        <p:sp>
          <p:nvSpPr>
            <p:cNvPr id="93" name="Rectangle 92"/>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4" name="Rectangle 93"/>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8" name="Rectangle 97"/>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9" name="Rectangle 98"/>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0" name="Rectangle 99"/>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1" name="Rectangle 100"/>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2" name="TextBox 101"/>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103" name="TextBox 102"/>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104" name="TextBox 103"/>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105" name="Right Brace 104"/>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07" name="Rectangle 106"/>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109" name="TextBox 108"/>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10" name="Right Brace 109"/>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Right Brace 110"/>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13" name="TextBox 112"/>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4" name="Group 113"/>
          <p:cNvGrpSpPr/>
          <p:nvPr/>
        </p:nvGrpSpPr>
        <p:grpSpPr>
          <a:xfrm>
            <a:off x="475382" y="422812"/>
            <a:ext cx="3811930" cy="757924"/>
            <a:chOff x="1408710" y="2470227"/>
            <a:chExt cx="3811930" cy="757924"/>
          </a:xfrm>
        </p:grpSpPr>
        <p:grpSp>
          <p:nvGrpSpPr>
            <p:cNvPr id="115" name="Group 114"/>
            <p:cNvGrpSpPr/>
            <p:nvPr/>
          </p:nvGrpSpPr>
          <p:grpSpPr>
            <a:xfrm>
              <a:off x="1454002" y="2489765"/>
              <a:ext cx="3766638" cy="738386"/>
              <a:chOff x="1454002" y="2489765"/>
              <a:chExt cx="3766638" cy="738386"/>
            </a:xfrm>
          </p:grpSpPr>
          <p:sp>
            <p:nvSpPr>
              <p:cNvPr id="117" name="Rectangle 116"/>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TextBox 117"/>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119" name="Rectangle 118"/>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120" name="Straight Connector 119"/>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122" name="TextBox 121"/>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123" name="Rectangle 122"/>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124" name="Straight Connector 123"/>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116" name="TextBox 115"/>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126" name="TextBox 125"/>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27" name="TextBox 126"/>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28" name="Rectangle 127"/>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131" name="TextBox 130"/>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132" name="Picture 131"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133" name="Rectangle 132"/>
          <p:cNvSpPr/>
          <p:nvPr/>
        </p:nvSpPr>
        <p:spPr>
          <a:xfrm>
            <a:off x="4814360" y="3351409"/>
            <a:ext cx="5142364" cy="2461563"/>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138"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139" name="TextBox 138"/>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140"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1253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ounded Rectangle 271"/>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75" name="Rectangle 2574"/>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77" name="TextBox 2576"/>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578" name="Rectangle 2577"/>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79" name="Rectangle 2578"/>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0" name="Rectangle 2579"/>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1" name="Rectangle 2580"/>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2" name="Rectangle 2581"/>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3" name="Rectangle 2582"/>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4" name="Rectangle 2583"/>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5" name="Rectangle 2584"/>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6" name="Rectangle 2585"/>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92" name="Rectangle 2591"/>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3" name="Rectangle 2592"/>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4" name="Rectangle 2593"/>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5" name="Rectangle 2594"/>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6" name="Rectangle 2595"/>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7" name="Rectangle 2596"/>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8" name="Rectangle 2597"/>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9" name="Rectangle 2598"/>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00" name="Group 2599"/>
          <p:cNvGrpSpPr/>
          <p:nvPr/>
        </p:nvGrpSpPr>
        <p:grpSpPr>
          <a:xfrm>
            <a:off x="3007991" y="4480902"/>
            <a:ext cx="1323088" cy="444577"/>
            <a:chOff x="3345906" y="5212139"/>
            <a:chExt cx="1323088" cy="444577"/>
          </a:xfrm>
          <a:solidFill>
            <a:srgbClr val="E500E5"/>
          </a:solidFill>
        </p:grpSpPr>
        <p:grpSp>
          <p:nvGrpSpPr>
            <p:cNvPr id="2688" name="Group 2687"/>
            <p:cNvGrpSpPr/>
            <p:nvPr/>
          </p:nvGrpSpPr>
          <p:grpSpPr>
            <a:xfrm>
              <a:off x="3345906" y="5212139"/>
              <a:ext cx="109728" cy="440213"/>
              <a:chOff x="2739147" y="3155891"/>
              <a:chExt cx="109728" cy="440213"/>
            </a:xfrm>
            <a:grpFill/>
          </p:grpSpPr>
          <p:cxnSp>
            <p:nvCxnSpPr>
              <p:cNvPr id="2787" name="Straight Connector 278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8" name="Straight Connector 278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9" name="Straight Connector 278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0" name="Straight Connector 278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1" name="Straight Connector 279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2" name="Straight Connector 279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3" name="Straight Connector 279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4" name="Straight Connector 279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5" name="Straight Connector 279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6" name="Straight Connector 279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7" name="Straight Connector 279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8" name="Straight Connector 279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9" name="Straight Arrow Connector 279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89" name="Group 2688"/>
            <p:cNvGrpSpPr/>
            <p:nvPr/>
          </p:nvGrpSpPr>
          <p:grpSpPr>
            <a:xfrm>
              <a:off x="3516915" y="5214282"/>
              <a:ext cx="109728" cy="440213"/>
              <a:chOff x="2739147" y="3155891"/>
              <a:chExt cx="109728" cy="440213"/>
            </a:xfrm>
            <a:grpFill/>
          </p:grpSpPr>
          <p:cxnSp>
            <p:nvCxnSpPr>
              <p:cNvPr id="2774" name="Straight Connector 277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5" name="Straight Connector 277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6" name="Straight Connector 277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7" name="Straight Connector 277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8" name="Straight Connector 277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9" name="Straight Connector 277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0" name="Straight Connector 277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1" name="Straight Connector 278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2" name="Straight Connector 278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3" name="Straight Connector 278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4" name="Straight Connector 278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5" name="Straight Connector 278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6" name="Straight Arrow Connector 278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0" name="Group 2689"/>
            <p:cNvGrpSpPr/>
            <p:nvPr/>
          </p:nvGrpSpPr>
          <p:grpSpPr>
            <a:xfrm>
              <a:off x="3692152" y="5214321"/>
              <a:ext cx="109728" cy="440213"/>
              <a:chOff x="2739147" y="3155891"/>
              <a:chExt cx="109728" cy="440213"/>
            </a:xfrm>
            <a:grpFill/>
          </p:grpSpPr>
          <p:cxnSp>
            <p:nvCxnSpPr>
              <p:cNvPr id="2761" name="Straight Connector 276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2" name="Straight Connector 276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3" name="Straight Connector 276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4" name="Straight Connector 276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5" name="Straight Connector 276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6" name="Straight Connector 276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7" name="Straight Connector 276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8" name="Straight Connector 276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9" name="Straight Connector 276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0" name="Straight Connector 276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1" name="Straight Connector 277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2" name="Straight Connector 277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3" name="Straight Arrow Connector 277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1" name="Group 2690"/>
            <p:cNvGrpSpPr/>
            <p:nvPr/>
          </p:nvGrpSpPr>
          <p:grpSpPr>
            <a:xfrm>
              <a:off x="3863161" y="5216464"/>
              <a:ext cx="109728" cy="440213"/>
              <a:chOff x="2739147" y="3155891"/>
              <a:chExt cx="109728" cy="440213"/>
            </a:xfrm>
            <a:grpFill/>
          </p:grpSpPr>
          <p:cxnSp>
            <p:nvCxnSpPr>
              <p:cNvPr id="2748" name="Straight Connector 274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9" name="Straight Connector 274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0" name="Straight Connector 274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1" name="Straight Connector 275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2" name="Straight Connector 275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3" name="Straight Connector 275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4" name="Straight Connector 275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5" name="Straight Connector 275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6" name="Straight Connector 275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7" name="Straight Connector 275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8" name="Straight Connector 275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9" name="Straight Connector 275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0" name="Straight Arrow Connector 275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2" name="Group 2691"/>
            <p:cNvGrpSpPr/>
            <p:nvPr/>
          </p:nvGrpSpPr>
          <p:grpSpPr>
            <a:xfrm>
              <a:off x="4035788" y="5212472"/>
              <a:ext cx="109728" cy="440213"/>
              <a:chOff x="2739147" y="3155891"/>
              <a:chExt cx="109728" cy="440213"/>
            </a:xfrm>
            <a:grpFill/>
          </p:grpSpPr>
          <p:cxnSp>
            <p:nvCxnSpPr>
              <p:cNvPr id="2735" name="Straight Connector 273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6" name="Straight Connector 273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7" name="Straight Connector 273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8" name="Straight Connector 273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9" name="Straight Connector 273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0" name="Straight Connector 273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1" name="Straight Connector 274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2" name="Straight Connector 274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3" name="Straight Connector 274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4" name="Straight Connector 274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5" name="Straight Connector 274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6" name="Straight Connector 274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7" name="Straight Arrow Connector 274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3" name="Group 2692"/>
            <p:cNvGrpSpPr/>
            <p:nvPr/>
          </p:nvGrpSpPr>
          <p:grpSpPr>
            <a:xfrm>
              <a:off x="4213605" y="5214360"/>
              <a:ext cx="109728" cy="440213"/>
              <a:chOff x="2739147" y="3155891"/>
              <a:chExt cx="109728" cy="440213"/>
            </a:xfrm>
            <a:grpFill/>
          </p:grpSpPr>
          <p:cxnSp>
            <p:nvCxnSpPr>
              <p:cNvPr id="2722" name="Straight Connector 272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3" name="Straight Connector 272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4" name="Straight Connector 272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5" name="Straight Connector 272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6" name="Straight Connector 272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7" name="Straight Connector 272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8" name="Straight Connector 272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9" name="Straight Connector 272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0" name="Straight Connector 272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1" name="Straight Connector 273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2" name="Straight Connector 273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3" name="Straight Connector 273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4" name="Straight Arrow Connector 273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4" name="Group 2693"/>
            <p:cNvGrpSpPr/>
            <p:nvPr/>
          </p:nvGrpSpPr>
          <p:grpSpPr>
            <a:xfrm>
              <a:off x="4381449" y="5214615"/>
              <a:ext cx="109728" cy="440213"/>
              <a:chOff x="2739147" y="3155891"/>
              <a:chExt cx="109728" cy="440213"/>
            </a:xfrm>
            <a:grpFill/>
          </p:grpSpPr>
          <p:cxnSp>
            <p:nvCxnSpPr>
              <p:cNvPr id="2709" name="Straight Connector 270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0" name="Straight Connector 270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1" name="Straight Connector 271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2" name="Straight Connector 271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3" name="Straight Connector 271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4" name="Straight Connector 271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5" name="Straight Connector 271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6" name="Straight Connector 271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7" name="Straight Connector 271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8" name="Straight Connector 271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9" name="Straight Connector 271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0" name="Straight Connector 271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1" name="Straight Arrow Connector 272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95" name="Group 2694"/>
            <p:cNvGrpSpPr/>
            <p:nvPr/>
          </p:nvGrpSpPr>
          <p:grpSpPr>
            <a:xfrm>
              <a:off x="4559266" y="5216503"/>
              <a:ext cx="109728" cy="440213"/>
              <a:chOff x="2739147" y="3155891"/>
              <a:chExt cx="109728" cy="440213"/>
            </a:xfrm>
            <a:grpFill/>
          </p:grpSpPr>
          <p:cxnSp>
            <p:nvCxnSpPr>
              <p:cNvPr id="2696" name="Straight Connector 269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7" name="Straight Connector 269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8" name="Straight Connector 269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9" name="Straight Connector 269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0" name="Straight Connector 269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1" name="Straight Connector 270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2" name="Straight Connector 270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3" name="Straight Connector 270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4" name="Straight Connector 270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5" name="Straight Connector 270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6" name="Straight Connector 270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7" name="Straight Connector 270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8" name="Straight Arrow Connector 270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604" name="TextBox 2603"/>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05" name="Right Brace 2604"/>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07" name="TextBox 2606"/>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08" name="Right Brace 2607"/>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10" name="Group 2609"/>
          <p:cNvGrpSpPr/>
          <p:nvPr/>
        </p:nvGrpSpPr>
        <p:grpSpPr>
          <a:xfrm>
            <a:off x="3523678" y="4120885"/>
            <a:ext cx="328530" cy="327936"/>
            <a:chOff x="3769977" y="3815082"/>
            <a:chExt cx="328530" cy="327936"/>
          </a:xfrm>
        </p:grpSpPr>
        <p:sp>
          <p:nvSpPr>
            <p:cNvPr id="2682" name="TextBox 2681"/>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83" name="TextBox 2682"/>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11" name="Rounded Rectangle 2610"/>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12" name="TextBox 2611"/>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613" name="TextBox 2612"/>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144" name="TextBox 143"/>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145" name="Rectangle 144"/>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146" name="Group 145"/>
          <p:cNvGrpSpPr/>
          <p:nvPr/>
        </p:nvGrpSpPr>
        <p:grpSpPr>
          <a:xfrm>
            <a:off x="2257283" y="4447524"/>
            <a:ext cx="549830" cy="457204"/>
            <a:chOff x="2241169" y="3786950"/>
            <a:chExt cx="549830" cy="457204"/>
          </a:xfrm>
          <a:solidFill>
            <a:srgbClr val="00CE00"/>
          </a:solidFill>
        </p:grpSpPr>
        <p:sp>
          <p:nvSpPr>
            <p:cNvPr id="147" name="Rectangle 146"/>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p:cNvGrpSpPr/>
          <p:nvPr/>
        </p:nvGrpSpPr>
        <p:grpSpPr>
          <a:xfrm>
            <a:off x="2298594" y="4467622"/>
            <a:ext cx="454819" cy="112204"/>
            <a:chOff x="2833085" y="4874324"/>
            <a:chExt cx="454819" cy="112204"/>
          </a:xfrm>
          <a:solidFill>
            <a:srgbClr val="00CE00"/>
          </a:solidFill>
        </p:grpSpPr>
        <p:cxnSp>
          <p:nvCxnSpPr>
            <p:cNvPr id="151" name="Straight Arrow Connector 15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2298594" y="4625928"/>
            <a:ext cx="454819" cy="112204"/>
            <a:chOff x="2833085" y="4874324"/>
            <a:chExt cx="454819" cy="112204"/>
          </a:xfrm>
          <a:solidFill>
            <a:srgbClr val="00CE00"/>
          </a:solidFill>
        </p:grpSpPr>
        <p:cxnSp>
          <p:nvCxnSpPr>
            <p:cNvPr id="165" name="Straight Arrow Connector 16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a:off x="2298594" y="4772426"/>
            <a:ext cx="454819" cy="112204"/>
            <a:chOff x="2833085" y="4874324"/>
            <a:chExt cx="454819" cy="112204"/>
          </a:xfrm>
          <a:solidFill>
            <a:srgbClr val="00CE00"/>
          </a:solidFill>
        </p:grpSpPr>
        <p:cxnSp>
          <p:nvCxnSpPr>
            <p:cNvPr id="179" name="Straight Arrow Connector 178"/>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2" name="Right Brace 191"/>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3" name="Right Brace 192"/>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4" name="TextBox 193"/>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95" name="Group 194"/>
          <p:cNvGrpSpPr/>
          <p:nvPr/>
        </p:nvGrpSpPr>
        <p:grpSpPr>
          <a:xfrm>
            <a:off x="2676633" y="3638082"/>
            <a:ext cx="1160055" cy="329003"/>
            <a:chOff x="3114037" y="3161131"/>
            <a:chExt cx="912891" cy="329003"/>
          </a:xfrm>
        </p:grpSpPr>
        <p:sp>
          <p:nvSpPr>
            <p:cNvPr id="196" name="TextBox 195"/>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197" name="TextBox 196"/>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198" name="Group 197"/>
          <p:cNvGrpSpPr/>
          <p:nvPr/>
        </p:nvGrpSpPr>
        <p:grpSpPr>
          <a:xfrm>
            <a:off x="2365810" y="4138282"/>
            <a:ext cx="304260" cy="327936"/>
            <a:chOff x="3769978" y="3815082"/>
            <a:chExt cx="304260" cy="327936"/>
          </a:xfrm>
        </p:grpSpPr>
        <p:sp>
          <p:nvSpPr>
            <p:cNvPr id="199" name="TextBox 198"/>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200" name="TextBox 199"/>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01" name="Bent Arrow 200"/>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2" name="Group 201"/>
          <p:cNvGrpSpPr/>
          <p:nvPr/>
        </p:nvGrpSpPr>
        <p:grpSpPr>
          <a:xfrm>
            <a:off x="124287" y="2830298"/>
            <a:ext cx="4453128" cy="4290681"/>
            <a:chOff x="108173" y="2389043"/>
            <a:chExt cx="4453128" cy="4071372"/>
          </a:xfrm>
        </p:grpSpPr>
        <p:sp>
          <p:nvSpPr>
            <p:cNvPr id="203" name="Rounded Rectangle 202"/>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04" name="TextBox 203"/>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05" name="TextBox 204"/>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06" name="Rectangle 205"/>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7" name="Rectangle 206"/>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8" name="Rectangle 207"/>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9" name="Rectangle 208"/>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0" name="Rectangle 209"/>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1" name="Rectangle 210"/>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2" name="Rectangle 211"/>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3" name="Right Brace 212"/>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4" name="TextBox 213"/>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15" name="TextBox 214"/>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16" name="TextBox 215"/>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17" name="Right Brace 216"/>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8" name="TextBox 217"/>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19" name="Rectangle 218"/>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221" name="Rectangle 220"/>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22" name="Group 221"/>
          <p:cNvGrpSpPr/>
          <p:nvPr/>
        </p:nvGrpSpPr>
        <p:grpSpPr>
          <a:xfrm>
            <a:off x="3338334" y="2644887"/>
            <a:ext cx="1399563" cy="339776"/>
            <a:chOff x="4164839" y="3012055"/>
            <a:chExt cx="1399563" cy="339776"/>
          </a:xfrm>
        </p:grpSpPr>
        <p:sp>
          <p:nvSpPr>
            <p:cNvPr id="223" name="TextBox 222"/>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24" name="TextBox 223"/>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25" name="TextBox 224"/>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26" name="TextBox 225"/>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227" name="U-Turn Arrow 226"/>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8" name="Group 227"/>
          <p:cNvGrpSpPr/>
          <p:nvPr/>
        </p:nvGrpSpPr>
        <p:grpSpPr>
          <a:xfrm>
            <a:off x="78567" y="1384558"/>
            <a:ext cx="4535424" cy="5776148"/>
            <a:chOff x="62453" y="1169884"/>
            <a:chExt cx="4535424" cy="5330247"/>
          </a:xfrm>
        </p:grpSpPr>
        <p:sp>
          <p:nvSpPr>
            <p:cNvPr id="229" name="Rounded Rectangle 228"/>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0" name="TextBox 229"/>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231" name="TextBox 230"/>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32" name="Right Brace 231"/>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3" name="TextBox 232"/>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34" name="Group 233"/>
          <p:cNvGrpSpPr/>
          <p:nvPr/>
        </p:nvGrpSpPr>
        <p:grpSpPr>
          <a:xfrm>
            <a:off x="461747" y="1745852"/>
            <a:ext cx="3565318" cy="756597"/>
            <a:chOff x="1395075" y="3536539"/>
            <a:chExt cx="3565318" cy="756597"/>
          </a:xfrm>
        </p:grpSpPr>
        <p:sp>
          <p:nvSpPr>
            <p:cNvPr id="235" name="Rectangle 234"/>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6" name="Rectangle 235"/>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7" name="Rectangle 236"/>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8" name="Rectangle 237"/>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9" name="Rectangle 238"/>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0" name="Rectangle 239"/>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1" name="Rectangle 240"/>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2" name="Rectangle 241"/>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3" name="Rectangle 242"/>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4" name="TextBox 243"/>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45" name="TextBox 244"/>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46" name="TextBox 245"/>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47" name="Right Brace 246"/>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8" name="TextBox 247"/>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49" name="Rectangle 248"/>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251" name="TextBox 250"/>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52" name="Right Brace 251"/>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Right Brace 252"/>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4" name="TextBox 253"/>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55" name="TextBox 254"/>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56" name="Group 255"/>
          <p:cNvGrpSpPr/>
          <p:nvPr/>
        </p:nvGrpSpPr>
        <p:grpSpPr>
          <a:xfrm>
            <a:off x="475382" y="422812"/>
            <a:ext cx="3811930" cy="757924"/>
            <a:chOff x="1408710" y="2470227"/>
            <a:chExt cx="3811930" cy="757924"/>
          </a:xfrm>
        </p:grpSpPr>
        <p:grpSp>
          <p:nvGrpSpPr>
            <p:cNvPr id="257" name="Group 256"/>
            <p:cNvGrpSpPr/>
            <p:nvPr/>
          </p:nvGrpSpPr>
          <p:grpSpPr>
            <a:xfrm>
              <a:off x="1454002" y="2489765"/>
              <a:ext cx="3766638" cy="738386"/>
              <a:chOff x="1454002" y="2489765"/>
              <a:chExt cx="3766638" cy="738386"/>
            </a:xfrm>
          </p:grpSpPr>
          <p:sp>
            <p:nvSpPr>
              <p:cNvPr id="259" name="Rectangle 258"/>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0" name="TextBox 259"/>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261" name="Rectangle 260"/>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262" name="Straight Connector 261"/>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263" name="Straight Connector 262"/>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264" name="TextBox 263"/>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265" name="Rectangle 264"/>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266" name="Straight Connector 265"/>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267" name="Straight Connector 266"/>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258" name="TextBox 257"/>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68" name="TextBox 267"/>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69" name="TextBox 268"/>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70" name="Rectangle 269"/>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273" name="TextBox 272"/>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276" name="Picture 275"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277" name="Rectangle 276"/>
          <p:cNvSpPr/>
          <p:nvPr/>
        </p:nvSpPr>
        <p:spPr>
          <a:xfrm>
            <a:off x="4814360" y="4010628"/>
            <a:ext cx="5142364" cy="1555601"/>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280"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282" name="TextBox 281"/>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283"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0887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ounded Rectangle 358"/>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24" name="Rectangle 2523"/>
          <p:cNvSpPr>
            <a:spLocks/>
          </p:cNvSpPr>
          <p:nvPr/>
        </p:nvSpPr>
        <p:spPr>
          <a:xfrm>
            <a:off x="1575273" y="6359257"/>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555" name="Group 2554"/>
          <p:cNvGrpSpPr/>
          <p:nvPr/>
        </p:nvGrpSpPr>
        <p:grpSpPr>
          <a:xfrm>
            <a:off x="524650" y="5498040"/>
            <a:ext cx="1160055" cy="988743"/>
            <a:chOff x="1457978" y="6950927"/>
            <a:chExt cx="1160055" cy="988743"/>
          </a:xfrm>
        </p:grpSpPr>
        <p:grpSp>
          <p:nvGrpSpPr>
            <p:cNvPr id="2900" name="Group 2899"/>
            <p:cNvGrpSpPr/>
            <p:nvPr/>
          </p:nvGrpSpPr>
          <p:grpSpPr>
            <a:xfrm>
              <a:off x="2282455" y="6950927"/>
              <a:ext cx="242029" cy="988743"/>
              <a:chOff x="2945471" y="5804829"/>
              <a:chExt cx="199029" cy="406401"/>
            </a:xfrm>
          </p:grpSpPr>
          <p:sp>
            <p:nvSpPr>
              <p:cNvPr id="2902" name="Bent Arrow 2901"/>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03" name="Bent Arrow 2902"/>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901" name="TextBox 2900"/>
            <p:cNvSpPr txBox="1"/>
            <p:nvPr/>
          </p:nvSpPr>
          <p:spPr>
            <a:xfrm>
              <a:off x="1457978"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2556" name="Rectangle 2555"/>
          <p:cNvSpPr/>
          <p:nvPr/>
        </p:nvSpPr>
        <p:spPr>
          <a:xfrm>
            <a:off x="1356713" y="5877394"/>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57" name="Right Brace 2556"/>
          <p:cNvSpPr/>
          <p:nvPr/>
        </p:nvSpPr>
        <p:spPr>
          <a:xfrm rot="10800000">
            <a:off x="1263018" y="5468864"/>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58" name="TextBox 2557"/>
          <p:cNvSpPr txBox="1"/>
          <p:nvPr/>
        </p:nvSpPr>
        <p:spPr>
          <a:xfrm>
            <a:off x="1014389" y="543049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559" name="Rectangle 2558"/>
          <p:cNvSpPr>
            <a:spLocks/>
          </p:cNvSpPr>
          <p:nvPr/>
        </p:nvSpPr>
        <p:spPr>
          <a:xfrm>
            <a:off x="2262882" y="546251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60" name="Rectangle 2559"/>
          <p:cNvSpPr>
            <a:spLocks/>
          </p:cNvSpPr>
          <p:nvPr/>
        </p:nvSpPr>
        <p:spPr>
          <a:xfrm>
            <a:off x="2262882" y="5462416"/>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 name="Rectangle 2560"/>
          <p:cNvSpPr>
            <a:spLocks/>
          </p:cNvSpPr>
          <p:nvPr/>
        </p:nvSpPr>
        <p:spPr>
          <a:xfrm>
            <a:off x="2262882" y="5614820"/>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2" name="Rectangle 2561"/>
          <p:cNvSpPr>
            <a:spLocks/>
          </p:cNvSpPr>
          <p:nvPr/>
        </p:nvSpPr>
        <p:spPr>
          <a:xfrm>
            <a:off x="2262882" y="5767220"/>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63" name="Group 2562"/>
          <p:cNvGrpSpPr/>
          <p:nvPr/>
        </p:nvGrpSpPr>
        <p:grpSpPr>
          <a:xfrm>
            <a:off x="2304193" y="5482514"/>
            <a:ext cx="454819" cy="112204"/>
            <a:chOff x="2833085" y="4874324"/>
            <a:chExt cx="454819" cy="112204"/>
          </a:xfrm>
          <a:solidFill>
            <a:srgbClr val="00CE00"/>
          </a:solidFill>
        </p:grpSpPr>
        <p:cxnSp>
          <p:nvCxnSpPr>
            <p:cNvPr id="2887" name="Straight Arrow Connector 288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88" name="Straight Connector 288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9" name="Straight Connector 288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0" name="Straight Connector 288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1" name="Straight Connector 289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2" name="Straight Connector 289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3" name="Straight Connector 289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4" name="Straight Connector 289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5" name="Straight Connector 289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6" name="Straight Connector 289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7" name="Straight Connector 289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8" name="Straight Connector 289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9" name="Straight Connector 289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4" name="Group 2563"/>
          <p:cNvGrpSpPr/>
          <p:nvPr/>
        </p:nvGrpSpPr>
        <p:grpSpPr>
          <a:xfrm>
            <a:off x="2304193" y="5640820"/>
            <a:ext cx="454819" cy="112204"/>
            <a:chOff x="2833085" y="4874324"/>
            <a:chExt cx="454819" cy="112204"/>
          </a:xfrm>
          <a:solidFill>
            <a:srgbClr val="00CE00"/>
          </a:solidFill>
        </p:grpSpPr>
        <p:cxnSp>
          <p:nvCxnSpPr>
            <p:cNvPr id="2874" name="Straight Arrow Connector 287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5" name="Straight Connector 287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6" name="Straight Connector 287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7" name="Straight Connector 287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8" name="Straight Connector 287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9" name="Straight Connector 287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0" name="Straight Connector 287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1" name="Straight Connector 288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2" name="Straight Connector 288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3" name="Straight Connector 288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4" name="Straight Connector 288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5" name="Straight Connector 288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6" name="Straight Connector 288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5" name="Group 2564"/>
          <p:cNvGrpSpPr/>
          <p:nvPr/>
        </p:nvGrpSpPr>
        <p:grpSpPr>
          <a:xfrm>
            <a:off x="2304193" y="5787318"/>
            <a:ext cx="454819" cy="112204"/>
            <a:chOff x="2833085" y="4874324"/>
            <a:chExt cx="454819" cy="112204"/>
          </a:xfrm>
          <a:solidFill>
            <a:srgbClr val="00CE00"/>
          </a:solidFill>
        </p:grpSpPr>
        <p:cxnSp>
          <p:nvCxnSpPr>
            <p:cNvPr id="2861" name="Straight Arrow Connector 286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62" name="Straight Connector 286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3" name="Straight Connector 286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4" name="Straight Connector 286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5" name="Straight Connector 286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6" name="Straight Connector 286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7" name="Straight Connector 286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8" name="Straight Connector 286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9" name="Straight Connector 286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0" name="Straight Connector 286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1" name="Straight Connector 287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2" name="Straight Connector 287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3" name="Straight Connector 287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66" name="TextBox 2565"/>
          <p:cNvSpPr txBox="1"/>
          <p:nvPr/>
        </p:nvSpPr>
        <p:spPr>
          <a:xfrm>
            <a:off x="1813572" y="549990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567" name="Rectangle 2566"/>
          <p:cNvSpPr/>
          <p:nvPr/>
        </p:nvSpPr>
        <p:spPr>
          <a:xfrm>
            <a:off x="2976969" y="5455825"/>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568" name="Group 2567"/>
          <p:cNvGrpSpPr/>
          <p:nvPr/>
        </p:nvGrpSpPr>
        <p:grpSpPr>
          <a:xfrm>
            <a:off x="1572247" y="5463658"/>
            <a:ext cx="171773" cy="457204"/>
            <a:chOff x="2505575" y="6916545"/>
            <a:chExt cx="171773" cy="457204"/>
          </a:xfrm>
        </p:grpSpPr>
        <p:sp>
          <p:nvSpPr>
            <p:cNvPr id="2857" name="Rectangle 2856"/>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58" name="Rectangle 2857"/>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59" name="Rectangle 2858"/>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60" name="Rectangle 2859"/>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2569" name="Group 2568"/>
          <p:cNvGrpSpPr/>
          <p:nvPr/>
        </p:nvGrpSpPr>
        <p:grpSpPr>
          <a:xfrm>
            <a:off x="3007991" y="5495882"/>
            <a:ext cx="109728" cy="440213"/>
            <a:chOff x="2739147" y="3155891"/>
            <a:chExt cx="109728" cy="440213"/>
          </a:xfrm>
          <a:solidFill>
            <a:srgbClr val="38B4FF"/>
          </a:solidFill>
        </p:grpSpPr>
        <p:cxnSp>
          <p:nvCxnSpPr>
            <p:cNvPr id="2844" name="Straight Connector 284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5" name="Straight Connector 284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6" name="Straight Connector 284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7" name="Straight Connector 284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8" name="Straight Connector 284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9" name="Straight Connector 284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0" name="Straight Connector 284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1" name="Straight Connector 285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2" name="Straight Connector 285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3" name="Straight Connector 285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4" name="Straight Connector 285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5" name="Straight Connector 285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6" name="Straight Arrow Connector 285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570" name="Right Brace 2569"/>
          <p:cNvSpPr/>
          <p:nvPr/>
        </p:nvSpPr>
        <p:spPr>
          <a:xfrm rot="16200000">
            <a:off x="1632315" y="5329550"/>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1" name="TextBox 2570"/>
          <p:cNvSpPr txBox="1"/>
          <p:nvPr/>
        </p:nvSpPr>
        <p:spPr>
          <a:xfrm>
            <a:off x="1513988" y="5196402"/>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72" name="Right Brace 2571"/>
          <p:cNvSpPr/>
          <p:nvPr/>
        </p:nvSpPr>
        <p:spPr>
          <a:xfrm>
            <a:off x="3185511" y="5460647"/>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3" name="TextBox 2572"/>
          <p:cNvSpPr txBox="1"/>
          <p:nvPr/>
        </p:nvSpPr>
        <p:spPr>
          <a:xfrm>
            <a:off x="3179150" y="56132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574" name="Group 2573"/>
          <p:cNvGrpSpPr/>
          <p:nvPr/>
        </p:nvGrpSpPr>
        <p:grpSpPr>
          <a:xfrm>
            <a:off x="213373" y="5094477"/>
            <a:ext cx="4288536" cy="1944216"/>
            <a:chOff x="197259" y="4433903"/>
            <a:chExt cx="4288536" cy="1944216"/>
          </a:xfrm>
        </p:grpSpPr>
        <p:sp>
          <p:nvSpPr>
            <p:cNvPr id="2842" name="Rounded Rectangle 2841"/>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43" name="TextBox 2842"/>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sp>
        <p:nvSpPr>
          <p:cNvPr id="394" name="Rectangle 393"/>
          <p:cNvSpPr/>
          <p:nvPr/>
        </p:nvSpPr>
        <p:spPr>
          <a:xfrm>
            <a:off x="436392" y="6665178"/>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TextBox 394"/>
          <p:cNvSpPr txBox="1"/>
          <p:nvPr/>
        </p:nvSpPr>
        <p:spPr>
          <a:xfrm>
            <a:off x="549110" y="6588730"/>
            <a:ext cx="585417" cy="230832"/>
          </a:xfrm>
          <a:prstGeom prst="rect">
            <a:avLst/>
          </a:prstGeom>
          <a:noFill/>
        </p:spPr>
        <p:txBody>
          <a:bodyPr wrap="none" rtlCol="0">
            <a:spAutoFit/>
          </a:bodyPr>
          <a:lstStyle/>
          <a:p>
            <a:r>
              <a:rPr lang="en-US" sz="900" dirty="0" smtClean="0"/>
              <a:t>L1 cache</a:t>
            </a:r>
            <a:endParaRPr lang="en-US" sz="900" dirty="0"/>
          </a:p>
        </p:txBody>
      </p:sp>
      <p:sp>
        <p:nvSpPr>
          <p:cNvPr id="396" name="Rectangle 395"/>
          <p:cNvSpPr/>
          <p:nvPr/>
        </p:nvSpPr>
        <p:spPr>
          <a:xfrm>
            <a:off x="436392" y="6793194"/>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TextBox 396"/>
          <p:cNvSpPr txBox="1"/>
          <p:nvPr/>
        </p:nvSpPr>
        <p:spPr>
          <a:xfrm>
            <a:off x="550441" y="6714166"/>
            <a:ext cx="590226" cy="230832"/>
          </a:xfrm>
          <a:prstGeom prst="rect">
            <a:avLst/>
          </a:prstGeom>
          <a:noFill/>
        </p:spPr>
        <p:txBody>
          <a:bodyPr wrap="none" rtlCol="0">
            <a:spAutoFit/>
          </a:bodyPr>
          <a:lstStyle/>
          <a:p>
            <a:r>
              <a:rPr lang="en-US" sz="900" dirty="0" smtClean="0"/>
              <a:t>registers</a:t>
            </a:r>
            <a:endParaRPr lang="en-US" sz="900" dirty="0"/>
          </a:p>
        </p:txBody>
      </p:sp>
      <p:sp>
        <p:nvSpPr>
          <p:cNvPr id="89" name="Rectangle 88"/>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0" name="TextBox 89"/>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1" name="Rectangle 90"/>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2" name="Rectangle 91"/>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3" name="Rectangle 92"/>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4" name="Rectangle 93"/>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8" name="Rectangle 97"/>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9" name="Rectangle 98"/>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0" name="Rectangle 99"/>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3007991" y="4480902"/>
            <a:ext cx="1323088" cy="444577"/>
            <a:chOff x="3345906" y="5212139"/>
            <a:chExt cx="1323088" cy="444577"/>
          </a:xfrm>
          <a:solidFill>
            <a:srgbClr val="E500E5"/>
          </a:solidFill>
        </p:grpSpPr>
        <p:grpSp>
          <p:nvGrpSpPr>
            <p:cNvPr id="109" name="Group 108"/>
            <p:cNvGrpSpPr/>
            <p:nvPr/>
          </p:nvGrpSpPr>
          <p:grpSpPr>
            <a:xfrm>
              <a:off x="3345906" y="5212139"/>
              <a:ext cx="109728" cy="440213"/>
              <a:chOff x="2739147" y="3155891"/>
              <a:chExt cx="109728" cy="440213"/>
            </a:xfrm>
            <a:grpFill/>
          </p:grpSpPr>
          <p:cxnSp>
            <p:nvCxnSpPr>
              <p:cNvPr id="208" name="Straight Connector 20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3516915" y="5214282"/>
              <a:ext cx="109728" cy="440213"/>
              <a:chOff x="2739147" y="3155891"/>
              <a:chExt cx="109728" cy="440213"/>
            </a:xfrm>
            <a:grpFill/>
          </p:grpSpPr>
          <p:cxnSp>
            <p:nvCxnSpPr>
              <p:cNvPr id="195" name="Straight Connector 19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692152" y="5214321"/>
              <a:ext cx="109728" cy="440213"/>
              <a:chOff x="2739147" y="3155891"/>
              <a:chExt cx="109728" cy="440213"/>
            </a:xfrm>
            <a:grpFill/>
          </p:grpSpPr>
          <p:cxnSp>
            <p:nvCxnSpPr>
              <p:cNvPr id="182" name="Straight Connector 18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3863161" y="5216464"/>
              <a:ext cx="109728" cy="440213"/>
              <a:chOff x="2739147" y="3155891"/>
              <a:chExt cx="109728" cy="440213"/>
            </a:xfrm>
            <a:grpFill/>
          </p:grpSpPr>
          <p:cxnSp>
            <p:nvCxnSpPr>
              <p:cNvPr id="169" name="Straight Connector 16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4035788" y="5212472"/>
              <a:ext cx="109728" cy="440213"/>
              <a:chOff x="2739147" y="3155891"/>
              <a:chExt cx="109728" cy="440213"/>
            </a:xfrm>
            <a:grpFill/>
          </p:grpSpPr>
          <p:cxnSp>
            <p:nvCxnSpPr>
              <p:cNvPr id="156" name="Straight Connector 15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4213605" y="5214360"/>
              <a:ext cx="109728" cy="440213"/>
              <a:chOff x="2739147" y="3155891"/>
              <a:chExt cx="109728" cy="440213"/>
            </a:xfrm>
            <a:grpFill/>
          </p:grpSpPr>
          <p:cxnSp>
            <p:nvCxnSpPr>
              <p:cNvPr id="143" name="Straight Connector 14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4381449" y="5214615"/>
              <a:ext cx="109728" cy="440213"/>
              <a:chOff x="2739147" y="3155891"/>
              <a:chExt cx="109728" cy="440213"/>
            </a:xfrm>
            <a:grpFill/>
          </p:grpSpPr>
          <p:cxnSp>
            <p:nvCxnSpPr>
              <p:cNvPr id="130" name="Straight Connector 12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4559266" y="5216503"/>
              <a:ext cx="109728" cy="440213"/>
              <a:chOff x="2739147" y="3155891"/>
              <a:chExt cx="109728" cy="440213"/>
            </a:xfrm>
            <a:grpFill/>
          </p:grpSpPr>
          <p:cxnSp>
            <p:nvCxnSpPr>
              <p:cNvPr id="117" name="Straight Connector 11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21" name="TextBox 220"/>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22" name="Right Brace 221"/>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3" name="TextBox 222"/>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24" name="Right Brace 223"/>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25" name="Group 224"/>
          <p:cNvGrpSpPr/>
          <p:nvPr/>
        </p:nvGrpSpPr>
        <p:grpSpPr>
          <a:xfrm>
            <a:off x="3523678" y="4120885"/>
            <a:ext cx="328530" cy="327936"/>
            <a:chOff x="3769977" y="3815082"/>
            <a:chExt cx="328530" cy="327936"/>
          </a:xfrm>
        </p:grpSpPr>
        <p:sp>
          <p:nvSpPr>
            <p:cNvPr id="226" name="TextBox 225"/>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27" name="TextBox 226"/>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28" name="Rounded Rectangle 227"/>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29" name="TextBox 228"/>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30" name="TextBox 229"/>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31" name="TextBox 230"/>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32" name="Rectangle 231"/>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33" name="Group 232"/>
          <p:cNvGrpSpPr/>
          <p:nvPr/>
        </p:nvGrpSpPr>
        <p:grpSpPr>
          <a:xfrm>
            <a:off x="2257283" y="4447524"/>
            <a:ext cx="549830" cy="457204"/>
            <a:chOff x="2241169" y="3786950"/>
            <a:chExt cx="549830" cy="457204"/>
          </a:xfrm>
          <a:solidFill>
            <a:srgbClr val="00CE00"/>
          </a:solidFill>
        </p:grpSpPr>
        <p:sp>
          <p:nvSpPr>
            <p:cNvPr id="234" name="Rectangle 233"/>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2298594" y="4467622"/>
            <a:ext cx="454819" cy="112204"/>
            <a:chOff x="2833085" y="4874324"/>
            <a:chExt cx="454819" cy="112204"/>
          </a:xfrm>
          <a:solidFill>
            <a:srgbClr val="00CE00"/>
          </a:solidFill>
        </p:grpSpPr>
        <p:cxnSp>
          <p:nvCxnSpPr>
            <p:cNvPr id="238" name="Straight Arrow Connector 23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a:off x="2298594" y="4625928"/>
            <a:ext cx="454819" cy="112204"/>
            <a:chOff x="2833085" y="4874324"/>
            <a:chExt cx="454819" cy="112204"/>
          </a:xfrm>
          <a:solidFill>
            <a:srgbClr val="00CE00"/>
          </a:solidFill>
        </p:grpSpPr>
        <p:cxnSp>
          <p:nvCxnSpPr>
            <p:cNvPr id="252" name="Straight Arrow Connector 25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p:nvGrpSpPr>
        <p:grpSpPr>
          <a:xfrm>
            <a:off x="2298594" y="4772426"/>
            <a:ext cx="454819" cy="112204"/>
            <a:chOff x="2833085" y="4874324"/>
            <a:chExt cx="454819" cy="112204"/>
          </a:xfrm>
          <a:solidFill>
            <a:srgbClr val="00CE00"/>
          </a:solidFill>
        </p:grpSpPr>
        <p:cxnSp>
          <p:nvCxnSpPr>
            <p:cNvPr id="266" name="Straight Arrow Connector 26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9" name="Right Brace 278"/>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0" name="Right Brace 279"/>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1" name="TextBox 280"/>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82" name="Group 281"/>
          <p:cNvGrpSpPr/>
          <p:nvPr/>
        </p:nvGrpSpPr>
        <p:grpSpPr>
          <a:xfrm>
            <a:off x="2676633" y="3638082"/>
            <a:ext cx="1160055" cy="329003"/>
            <a:chOff x="3114037" y="3161131"/>
            <a:chExt cx="912891" cy="329003"/>
          </a:xfrm>
        </p:grpSpPr>
        <p:sp>
          <p:nvSpPr>
            <p:cNvPr id="283" name="TextBox 282"/>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284" name="TextBox 283"/>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285" name="Group 284"/>
          <p:cNvGrpSpPr/>
          <p:nvPr/>
        </p:nvGrpSpPr>
        <p:grpSpPr>
          <a:xfrm>
            <a:off x="2365810" y="4138282"/>
            <a:ext cx="304260" cy="327936"/>
            <a:chOff x="3769978" y="3815082"/>
            <a:chExt cx="304260" cy="327936"/>
          </a:xfrm>
        </p:grpSpPr>
        <p:sp>
          <p:nvSpPr>
            <p:cNvPr id="286" name="TextBox 285"/>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287" name="TextBox 286"/>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88" name="Bent Arrow 287"/>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9" name="Group 288"/>
          <p:cNvGrpSpPr/>
          <p:nvPr/>
        </p:nvGrpSpPr>
        <p:grpSpPr>
          <a:xfrm>
            <a:off x="124287" y="2830298"/>
            <a:ext cx="4453128" cy="4290681"/>
            <a:chOff x="108173" y="2389043"/>
            <a:chExt cx="4453128" cy="4071372"/>
          </a:xfrm>
        </p:grpSpPr>
        <p:sp>
          <p:nvSpPr>
            <p:cNvPr id="290" name="Rounded Rectangle 289"/>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91" name="TextBox 290"/>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92" name="TextBox 291"/>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93" name="Rectangle 292"/>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4" name="Rectangle 293"/>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5" name="Rectangle 294"/>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6" name="Rectangle 295"/>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7" name="Rectangle 296"/>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8" name="Rectangle 297"/>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9" name="Rectangle 298"/>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0" name="Right Brace 299"/>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1" name="TextBox 300"/>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2" name="TextBox 301"/>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3" name="TextBox 302"/>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4" name="Right Brace 303"/>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TextBox 304"/>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6" name="Rectangle 305"/>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extBox 306"/>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308" name="Rectangle 307"/>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09" name="Group 308"/>
          <p:cNvGrpSpPr/>
          <p:nvPr/>
        </p:nvGrpSpPr>
        <p:grpSpPr>
          <a:xfrm>
            <a:off x="3338334" y="2644887"/>
            <a:ext cx="1399563" cy="339776"/>
            <a:chOff x="4164839" y="3012055"/>
            <a:chExt cx="1399563" cy="339776"/>
          </a:xfrm>
        </p:grpSpPr>
        <p:sp>
          <p:nvSpPr>
            <p:cNvPr id="310" name="TextBox 309"/>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11" name="TextBox 310"/>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12" name="TextBox 311"/>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13" name="TextBox 312"/>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14" name="U-Turn Arrow 313"/>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5" name="Group 314"/>
          <p:cNvGrpSpPr/>
          <p:nvPr/>
        </p:nvGrpSpPr>
        <p:grpSpPr>
          <a:xfrm>
            <a:off x="78567" y="1384558"/>
            <a:ext cx="4535424" cy="5776148"/>
            <a:chOff x="62453" y="1169884"/>
            <a:chExt cx="4535424" cy="5330247"/>
          </a:xfrm>
        </p:grpSpPr>
        <p:sp>
          <p:nvSpPr>
            <p:cNvPr id="316" name="Rounded Rectangle 315"/>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7" name="TextBox 316"/>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18" name="TextBox 317"/>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19" name="Right Brace 318"/>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0" name="TextBox 319"/>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21" name="Group 320"/>
          <p:cNvGrpSpPr/>
          <p:nvPr/>
        </p:nvGrpSpPr>
        <p:grpSpPr>
          <a:xfrm>
            <a:off x="461747" y="1745852"/>
            <a:ext cx="3565318" cy="756597"/>
            <a:chOff x="1395075" y="3536539"/>
            <a:chExt cx="3565318" cy="756597"/>
          </a:xfrm>
        </p:grpSpPr>
        <p:sp>
          <p:nvSpPr>
            <p:cNvPr id="322" name="Rectangle 321"/>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3" name="Rectangle 322"/>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4" name="Rectangle 323"/>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5" name="Rectangle 324"/>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6" name="Rectangle 325"/>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7" name="Rectangle 326"/>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8" name="Rectangle 327"/>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9" name="Rectangle 328"/>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0" name="Rectangle 329"/>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1" name="TextBox 330"/>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32" name="TextBox 331"/>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33" name="TextBox 332"/>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34" name="Right Brace 333"/>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TextBox 334"/>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6" name="Rectangle 335"/>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TextBox 336"/>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338" name="TextBox 337"/>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39" name="Right Brace 338"/>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0" name="Right Brace 339"/>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1" name="TextBox 340"/>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42" name="TextBox 341"/>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43" name="Group 342"/>
          <p:cNvGrpSpPr/>
          <p:nvPr/>
        </p:nvGrpSpPr>
        <p:grpSpPr>
          <a:xfrm>
            <a:off x="475382" y="422812"/>
            <a:ext cx="3811930" cy="757924"/>
            <a:chOff x="1408710" y="2470227"/>
            <a:chExt cx="3811930" cy="757924"/>
          </a:xfrm>
        </p:grpSpPr>
        <p:grpSp>
          <p:nvGrpSpPr>
            <p:cNvPr id="344" name="Group 343"/>
            <p:cNvGrpSpPr/>
            <p:nvPr/>
          </p:nvGrpSpPr>
          <p:grpSpPr>
            <a:xfrm>
              <a:off x="1454002" y="2489765"/>
              <a:ext cx="3766638" cy="738386"/>
              <a:chOff x="1454002" y="2489765"/>
              <a:chExt cx="3766638" cy="738386"/>
            </a:xfrm>
          </p:grpSpPr>
          <p:sp>
            <p:nvSpPr>
              <p:cNvPr id="346" name="Rectangle 345"/>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47" name="TextBox 346"/>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348" name="Rectangle 347"/>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49" name="Straight Connector 348"/>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50" name="Straight Connector 349"/>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51" name="TextBox 350"/>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352" name="Rectangle 351"/>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53" name="Straight Connector 352"/>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54" name="Straight Connector 353"/>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45" name="TextBox 344"/>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55" name="TextBox 354"/>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56" name="TextBox 355"/>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57" name="Rectangle 356"/>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360" name="TextBox 359"/>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361" name="Picture 360"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362" name="Rectangle 361"/>
          <p:cNvSpPr/>
          <p:nvPr/>
        </p:nvSpPr>
        <p:spPr>
          <a:xfrm>
            <a:off x="4814360" y="4442222"/>
            <a:ext cx="5142364" cy="883087"/>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367"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368" name="TextBox 367"/>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369"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235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ounded Rectangle 392"/>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 name="TextBox 1"/>
          <p:cNvSpPr txBox="1"/>
          <p:nvPr/>
        </p:nvSpPr>
        <p:spPr>
          <a:xfrm>
            <a:off x="3164825" y="6275346"/>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1769838" y="643545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2262049" y="6359257"/>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2262049"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277163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272578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2307962"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235523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240214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244757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249448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253945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258636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268018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263327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2978932" y="6359257"/>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2258746" y="6544923"/>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3176224" y="6364373"/>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164609" y="6571728"/>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2978927" y="6405978"/>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254648" y="6148102"/>
            <a:ext cx="4206240" cy="850392"/>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2025404" y="6032687"/>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ectangle 33"/>
          <p:cNvSpPr>
            <a:spLocks/>
          </p:cNvSpPr>
          <p:nvPr/>
        </p:nvSpPr>
        <p:spPr>
          <a:xfrm>
            <a:off x="1575273" y="6359257"/>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5" name="Group 34"/>
          <p:cNvGrpSpPr/>
          <p:nvPr/>
        </p:nvGrpSpPr>
        <p:grpSpPr>
          <a:xfrm>
            <a:off x="524650" y="5498040"/>
            <a:ext cx="1160055" cy="988743"/>
            <a:chOff x="1457978" y="6950927"/>
            <a:chExt cx="1160055" cy="988743"/>
          </a:xfrm>
        </p:grpSpPr>
        <p:grpSp>
          <p:nvGrpSpPr>
            <p:cNvPr id="36" name="Group 35"/>
            <p:cNvGrpSpPr/>
            <p:nvPr/>
          </p:nvGrpSpPr>
          <p:grpSpPr>
            <a:xfrm>
              <a:off x="2282455" y="6950927"/>
              <a:ext cx="242029" cy="988743"/>
              <a:chOff x="2945471" y="5804829"/>
              <a:chExt cx="199029" cy="406401"/>
            </a:xfrm>
          </p:grpSpPr>
          <p:sp>
            <p:nvSpPr>
              <p:cNvPr id="38" name="Bent Arrow 37"/>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ent Arrow 38"/>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p:cNvSpPr txBox="1"/>
            <p:nvPr/>
          </p:nvSpPr>
          <p:spPr>
            <a:xfrm>
              <a:off x="1457978"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40" name="Rectangle 39"/>
          <p:cNvSpPr/>
          <p:nvPr/>
        </p:nvSpPr>
        <p:spPr>
          <a:xfrm>
            <a:off x="1356713" y="5877394"/>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ight Brace 40"/>
          <p:cNvSpPr/>
          <p:nvPr/>
        </p:nvSpPr>
        <p:spPr>
          <a:xfrm rot="10800000">
            <a:off x="1263018" y="5468864"/>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1014389" y="543049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5" name="Rectangle 44"/>
          <p:cNvSpPr>
            <a:spLocks/>
          </p:cNvSpPr>
          <p:nvPr/>
        </p:nvSpPr>
        <p:spPr>
          <a:xfrm>
            <a:off x="2262882" y="546251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6" name="Rectangle 45"/>
          <p:cNvSpPr>
            <a:spLocks/>
          </p:cNvSpPr>
          <p:nvPr/>
        </p:nvSpPr>
        <p:spPr>
          <a:xfrm>
            <a:off x="2262882" y="5462416"/>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a:spLocks/>
          </p:cNvSpPr>
          <p:nvPr/>
        </p:nvSpPr>
        <p:spPr>
          <a:xfrm>
            <a:off x="2262882" y="5614820"/>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p:cNvSpPr>
          <p:nvPr/>
        </p:nvSpPr>
        <p:spPr>
          <a:xfrm>
            <a:off x="2262882" y="5767220"/>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304193" y="5482514"/>
            <a:ext cx="454819" cy="112204"/>
            <a:chOff x="2833085" y="4874324"/>
            <a:chExt cx="454819" cy="112204"/>
          </a:xfrm>
          <a:solidFill>
            <a:srgbClr val="00CE00"/>
          </a:solidFill>
        </p:grpSpPr>
        <p:cxnSp>
          <p:nvCxnSpPr>
            <p:cNvPr id="50" name="Straight Arrow Connector 4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304193" y="5640820"/>
            <a:ext cx="454819" cy="112204"/>
            <a:chOff x="2833085" y="4874324"/>
            <a:chExt cx="454819" cy="112204"/>
          </a:xfrm>
          <a:solidFill>
            <a:srgbClr val="00CE00"/>
          </a:solidFill>
        </p:grpSpPr>
        <p:cxnSp>
          <p:nvCxnSpPr>
            <p:cNvPr id="64" name="Straight Arrow Connector 6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2304193" y="5787318"/>
            <a:ext cx="454819" cy="112204"/>
            <a:chOff x="2833085" y="4874324"/>
            <a:chExt cx="454819" cy="112204"/>
          </a:xfrm>
          <a:solidFill>
            <a:srgbClr val="00CE00"/>
          </a:solidFill>
        </p:grpSpPr>
        <p:cxnSp>
          <p:nvCxnSpPr>
            <p:cNvPr id="78" name="Straight Arrow Connector 7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813572" y="549990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2" name="Rectangle 91"/>
          <p:cNvSpPr/>
          <p:nvPr/>
        </p:nvSpPr>
        <p:spPr>
          <a:xfrm>
            <a:off x="2976969" y="5455825"/>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93" name="Group 92"/>
          <p:cNvGrpSpPr/>
          <p:nvPr/>
        </p:nvGrpSpPr>
        <p:grpSpPr>
          <a:xfrm>
            <a:off x="1572247" y="5463658"/>
            <a:ext cx="171773" cy="457204"/>
            <a:chOff x="2505575" y="6916545"/>
            <a:chExt cx="171773" cy="457204"/>
          </a:xfrm>
        </p:grpSpPr>
        <p:sp>
          <p:nvSpPr>
            <p:cNvPr id="94" name="Rectangle 9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8" name="Group 97"/>
          <p:cNvGrpSpPr/>
          <p:nvPr/>
        </p:nvGrpSpPr>
        <p:grpSpPr>
          <a:xfrm>
            <a:off x="3007991" y="5495882"/>
            <a:ext cx="109728" cy="440213"/>
            <a:chOff x="2739147" y="3155891"/>
            <a:chExt cx="109728" cy="440213"/>
          </a:xfrm>
          <a:solidFill>
            <a:srgbClr val="38B4FF"/>
          </a:solidFill>
        </p:grpSpPr>
        <p:cxnSp>
          <p:nvCxnSpPr>
            <p:cNvPr id="99" name="Straight Connector 9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ight Brace 111"/>
          <p:cNvSpPr/>
          <p:nvPr/>
        </p:nvSpPr>
        <p:spPr>
          <a:xfrm rot="16200000">
            <a:off x="1632315" y="5329550"/>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p:cNvSpPr txBox="1"/>
          <p:nvPr/>
        </p:nvSpPr>
        <p:spPr>
          <a:xfrm>
            <a:off x="1513988" y="5196402"/>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14" name="Right Brace 113"/>
          <p:cNvSpPr/>
          <p:nvPr/>
        </p:nvSpPr>
        <p:spPr>
          <a:xfrm>
            <a:off x="3185511" y="5460647"/>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3179150" y="56132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6" name="Group 115"/>
          <p:cNvGrpSpPr/>
          <p:nvPr/>
        </p:nvGrpSpPr>
        <p:grpSpPr>
          <a:xfrm>
            <a:off x="213373" y="5094477"/>
            <a:ext cx="4288536" cy="1944216"/>
            <a:chOff x="197259" y="4433903"/>
            <a:chExt cx="4288536" cy="1944216"/>
          </a:xfrm>
        </p:grpSpPr>
        <p:sp>
          <p:nvSpPr>
            <p:cNvPr id="117" name="Rounded Rectangle 116"/>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TextBox 117"/>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sp>
        <p:nvSpPr>
          <p:cNvPr id="119" name="Rectangle 118"/>
          <p:cNvSpPr/>
          <p:nvPr/>
        </p:nvSpPr>
        <p:spPr>
          <a:xfrm>
            <a:off x="436392" y="6665178"/>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549110" y="6588730"/>
            <a:ext cx="585417" cy="230832"/>
          </a:xfrm>
          <a:prstGeom prst="rect">
            <a:avLst/>
          </a:prstGeom>
          <a:noFill/>
        </p:spPr>
        <p:txBody>
          <a:bodyPr wrap="none" rtlCol="0">
            <a:spAutoFit/>
          </a:bodyPr>
          <a:lstStyle/>
          <a:p>
            <a:r>
              <a:rPr lang="en-US" sz="900" dirty="0" smtClean="0"/>
              <a:t>L1 cache</a:t>
            </a:r>
            <a:endParaRPr lang="en-US" sz="900" dirty="0"/>
          </a:p>
        </p:txBody>
      </p:sp>
      <p:sp>
        <p:nvSpPr>
          <p:cNvPr id="121" name="Rectangle 120"/>
          <p:cNvSpPr/>
          <p:nvPr/>
        </p:nvSpPr>
        <p:spPr>
          <a:xfrm>
            <a:off x="436392" y="6793194"/>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550441" y="6714166"/>
            <a:ext cx="590226" cy="230832"/>
          </a:xfrm>
          <a:prstGeom prst="rect">
            <a:avLst/>
          </a:prstGeom>
          <a:noFill/>
        </p:spPr>
        <p:txBody>
          <a:bodyPr wrap="none" rtlCol="0">
            <a:spAutoFit/>
          </a:bodyPr>
          <a:lstStyle/>
          <a:p>
            <a:r>
              <a:rPr lang="en-US" sz="900" dirty="0" smtClean="0"/>
              <a:t>registers</a:t>
            </a:r>
            <a:endParaRPr lang="en-US" sz="900" dirty="0"/>
          </a:p>
        </p:txBody>
      </p:sp>
      <p:sp>
        <p:nvSpPr>
          <p:cNvPr id="123" name="Rectangle 122"/>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4" name="TextBox 123"/>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25" name="Rectangle 124"/>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6" name="Rectangle 125"/>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7" name="Rectangle 126"/>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8" name="Rectangle 127"/>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9" name="Rectangle 128"/>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0" name="Rectangle 129"/>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Rectangle 130"/>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2" name="Rectangle 131"/>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p:cNvGrpSpPr/>
          <p:nvPr/>
        </p:nvGrpSpPr>
        <p:grpSpPr>
          <a:xfrm>
            <a:off x="3007991" y="4480902"/>
            <a:ext cx="1323088" cy="444577"/>
            <a:chOff x="3345906" y="5212139"/>
            <a:chExt cx="1323088" cy="444577"/>
          </a:xfrm>
          <a:solidFill>
            <a:srgbClr val="E500E5"/>
          </a:solidFill>
        </p:grpSpPr>
        <p:grpSp>
          <p:nvGrpSpPr>
            <p:cNvPr id="143" name="Group 142"/>
            <p:cNvGrpSpPr/>
            <p:nvPr/>
          </p:nvGrpSpPr>
          <p:grpSpPr>
            <a:xfrm>
              <a:off x="3345906" y="5212139"/>
              <a:ext cx="109728" cy="440213"/>
              <a:chOff x="2739147" y="3155891"/>
              <a:chExt cx="109728" cy="440213"/>
            </a:xfrm>
            <a:grpFill/>
          </p:grpSpPr>
          <p:cxnSp>
            <p:nvCxnSpPr>
              <p:cNvPr id="242" name="Straight Connector 24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3516915" y="5214282"/>
              <a:ext cx="109728" cy="440213"/>
              <a:chOff x="2739147" y="3155891"/>
              <a:chExt cx="109728" cy="440213"/>
            </a:xfrm>
            <a:grpFill/>
          </p:grpSpPr>
          <p:cxnSp>
            <p:nvCxnSpPr>
              <p:cNvPr id="229" name="Straight Connector 22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3692152" y="5214321"/>
              <a:ext cx="109728" cy="440213"/>
              <a:chOff x="2739147" y="3155891"/>
              <a:chExt cx="109728" cy="440213"/>
            </a:xfrm>
            <a:grpFill/>
          </p:grpSpPr>
          <p:cxnSp>
            <p:nvCxnSpPr>
              <p:cNvPr id="216" name="Straight Connector 21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863161" y="5216464"/>
              <a:ext cx="109728" cy="440213"/>
              <a:chOff x="2739147" y="3155891"/>
              <a:chExt cx="109728" cy="440213"/>
            </a:xfrm>
            <a:grpFill/>
          </p:grpSpPr>
          <p:cxnSp>
            <p:nvCxnSpPr>
              <p:cNvPr id="203" name="Straight Connector 20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4035788" y="5212472"/>
              <a:ext cx="109728" cy="440213"/>
              <a:chOff x="2739147" y="3155891"/>
              <a:chExt cx="109728" cy="440213"/>
            </a:xfrm>
            <a:grpFill/>
          </p:grpSpPr>
          <p:cxnSp>
            <p:nvCxnSpPr>
              <p:cNvPr id="190" name="Straight Connector 18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4213605" y="5214360"/>
              <a:ext cx="109728" cy="440213"/>
              <a:chOff x="2739147" y="3155891"/>
              <a:chExt cx="109728" cy="440213"/>
            </a:xfrm>
            <a:grpFill/>
          </p:grpSpPr>
          <p:cxnSp>
            <p:nvCxnSpPr>
              <p:cNvPr id="177" name="Straight Connector 17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4381449" y="5214615"/>
              <a:ext cx="109728" cy="440213"/>
              <a:chOff x="2739147" y="3155891"/>
              <a:chExt cx="109728" cy="440213"/>
            </a:xfrm>
            <a:grpFill/>
          </p:grpSpPr>
          <p:cxnSp>
            <p:nvCxnSpPr>
              <p:cNvPr id="164" name="Straight Connector 16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559266" y="5216503"/>
              <a:ext cx="109728" cy="440213"/>
              <a:chOff x="2739147" y="3155891"/>
              <a:chExt cx="109728" cy="440213"/>
            </a:xfrm>
            <a:grpFill/>
          </p:grpSpPr>
          <p:cxnSp>
            <p:nvCxnSpPr>
              <p:cNvPr id="151" name="Straight Connector 15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55" name="TextBox 254"/>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6" name="Right Brace 255"/>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TextBox 256"/>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8" name="Right Brace 257"/>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9" name="Group 258"/>
          <p:cNvGrpSpPr/>
          <p:nvPr/>
        </p:nvGrpSpPr>
        <p:grpSpPr>
          <a:xfrm>
            <a:off x="3523678" y="4120885"/>
            <a:ext cx="328530" cy="327936"/>
            <a:chOff x="3769977" y="3815082"/>
            <a:chExt cx="328530" cy="327936"/>
          </a:xfrm>
        </p:grpSpPr>
        <p:sp>
          <p:nvSpPr>
            <p:cNvPr id="260" name="TextBox 259"/>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1" name="TextBox 2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2" name="Rounded Rectangle 261"/>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3" name="TextBox 262"/>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64" name="TextBox 263"/>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5" name="TextBox 264"/>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66" name="Rectangle 265"/>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67" name="Group 266"/>
          <p:cNvGrpSpPr/>
          <p:nvPr/>
        </p:nvGrpSpPr>
        <p:grpSpPr>
          <a:xfrm>
            <a:off x="2257283" y="4447524"/>
            <a:ext cx="549830" cy="457204"/>
            <a:chOff x="2241169" y="3786950"/>
            <a:chExt cx="549830" cy="457204"/>
          </a:xfrm>
          <a:solidFill>
            <a:srgbClr val="00CE00"/>
          </a:solidFill>
        </p:grpSpPr>
        <p:sp>
          <p:nvSpPr>
            <p:cNvPr id="268" name="Rectangle 267"/>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p:cNvGrpSpPr/>
          <p:nvPr/>
        </p:nvGrpSpPr>
        <p:grpSpPr>
          <a:xfrm>
            <a:off x="2298594" y="4467622"/>
            <a:ext cx="454819" cy="112204"/>
            <a:chOff x="2833085" y="4874324"/>
            <a:chExt cx="454819" cy="112204"/>
          </a:xfrm>
          <a:solidFill>
            <a:srgbClr val="00CE00"/>
          </a:solidFill>
        </p:grpSpPr>
        <p:cxnSp>
          <p:nvCxnSpPr>
            <p:cNvPr id="272" name="Straight Arrow Connector 27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a:off x="2298594" y="4625928"/>
            <a:ext cx="454819" cy="112204"/>
            <a:chOff x="2833085" y="4874324"/>
            <a:chExt cx="454819" cy="112204"/>
          </a:xfrm>
          <a:solidFill>
            <a:srgbClr val="00CE00"/>
          </a:solidFill>
        </p:grpSpPr>
        <p:cxnSp>
          <p:nvCxnSpPr>
            <p:cNvPr id="286" name="Straight Arrow Connector 28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2298594" y="4772426"/>
            <a:ext cx="454819" cy="112204"/>
            <a:chOff x="2833085" y="4874324"/>
            <a:chExt cx="454819" cy="112204"/>
          </a:xfrm>
          <a:solidFill>
            <a:srgbClr val="00CE00"/>
          </a:solidFill>
        </p:grpSpPr>
        <p:cxnSp>
          <p:nvCxnSpPr>
            <p:cNvPr id="300" name="Straight Arrow Connector 29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3" name="Right Brace 312"/>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Right Brace 313"/>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5" name="TextBox 314"/>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16" name="Group 315"/>
          <p:cNvGrpSpPr/>
          <p:nvPr/>
        </p:nvGrpSpPr>
        <p:grpSpPr>
          <a:xfrm>
            <a:off x="2676633" y="3638082"/>
            <a:ext cx="1160055" cy="329003"/>
            <a:chOff x="3114037" y="3161131"/>
            <a:chExt cx="912891" cy="329003"/>
          </a:xfrm>
        </p:grpSpPr>
        <p:sp>
          <p:nvSpPr>
            <p:cNvPr id="317" name="TextBox 316"/>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18" name="TextBox 317"/>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319" name="Group 318"/>
          <p:cNvGrpSpPr/>
          <p:nvPr/>
        </p:nvGrpSpPr>
        <p:grpSpPr>
          <a:xfrm>
            <a:off x="2365810" y="4138282"/>
            <a:ext cx="304260" cy="327936"/>
            <a:chOff x="3769978" y="3815082"/>
            <a:chExt cx="304260" cy="327936"/>
          </a:xfrm>
        </p:grpSpPr>
        <p:sp>
          <p:nvSpPr>
            <p:cNvPr id="320" name="TextBox 319"/>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21" name="TextBox 32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22" name="Bent Arrow 321"/>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3" name="Group 322"/>
          <p:cNvGrpSpPr/>
          <p:nvPr/>
        </p:nvGrpSpPr>
        <p:grpSpPr>
          <a:xfrm>
            <a:off x="124287" y="2830298"/>
            <a:ext cx="4453128" cy="4290681"/>
            <a:chOff x="108173" y="2389043"/>
            <a:chExt cx="4453128" cy="4071372"/>
          </a:xfrm>
        </p:grpSpPr>
        <p:sp>
          <p:nvSpPr>
            <p:cNvPr id="324" name="Rounded Rectangle 323"/>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325" name="TextBox 324"/>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326" name="TextBox 325"/>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27" name="Rectangle 326"/>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8" name="Rectangle 327"/>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9" name="Rectangle 328"/>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0" name="Rectangle 329"/>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1" name="Rectangle 330"/>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2" name="Rectangle 331"/>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3" name="Rectangle 332"/>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4" name="Right Brace 333"/>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TextBox 334"/>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6" name="TextBox 335"/>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7" name="TextBox 336"/>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8" name="Right Brace 337"/>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9" name="TextBox 338"/>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40" name="Rectangle 339"/>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342" name="Rectangle 341"/>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43" name="Group 342"/>
          <p:cNvGrpSpPr/>
          <p:nvPr/>
        </p:nvGrpSpPr>
        <p:grpSpPr>
          <a:xfrm>
            <a:off x="3338334" y="2644887"/>
            <a:ext cx="1399563" cy="339776"/>
            <a:chOff x="4164839" y="3012055"/>
            <a:chExt cx="1399563" cy="339776"/>
          </a:xfrm>
        </p:grpSpPr>
        <p:sp>
          <p:nvSpPr>
            <p:cNvPr id="344" name="TextBox 343"/>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5" name="TextBox 344"/>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46" name="TextBox 345"/>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7" name="TextBox 346"/>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48" name="U-Turn Arrow 347"/>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9" name="Group 348"/>
          <p:cNvGrpSpPr/>
          <p:nvPr/>
        </p:nvGrpSpPr>
        <p:grpSpPr>
          <a:xfrm>
            <a:off x="78567" y="1384558"/>
            <a:ext cx="4535424" cy="5776148"/>
            <a:chOff x="62453" y="1169884"/>
            <a:chExt cx="4535424" cy="5330247"/>
          </a:xfrm>
        </p:grpSpPr>
        <p:sp>
          <p:nvSpPr>
            <p:cNvPr id="350" name="Rounded Rectangle 349"/>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1" name="TextBox 350"/>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52" name="TextBox 351"/>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53" name="Right Brace 352"/>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TextBox 353"/>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55" name="Group 354"/>
          <p:cNvGrpSpPr/>
          <p:nvPr/>
        </p:nvGrpSpPr>
        <p:grpSpPr>
          <a:xfrm>
            <a:off x="461747" y="1745852"/>
            <a:ext cx="3565318" cy="756597"/>
            <a:chOff x="1395075" y="3536539"/>
            <a:chExt cx="3565318" cy="756597"/>
          </a:xfrm>
        </p:grpSpPr>
        <p:sp>
          <p:nvSpPr>
            <p:cNvPr id="356" name="Rectangle 35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7" name="Rectangle 35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8" name="Rectangle 35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9" name="Rectangle 35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0" name="Rectangle 35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1" name="Rectangle 36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2" name="Rectangle 36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3" name="Rectangle 36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4" name="Rectangle 36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5" name="TextBox 364"/>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6" name="TextBox 365"/>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7" name="TextBox 366"/>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68" name="Right Brace 367"/>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9" name="TextBox 368"/>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0" name="Rectangle 369"/>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372" name="TextBox 371"/>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3" name="Right Brace 372"/>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Right Brace 373"/>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TextBox 374"/>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6" name="TextBox 375"/>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7" name="Group 376"/>
          <p:cNvGrpSpPr/>
          <p:nvPr/>
        </p:nvGrpSpPr>
        <p:grpSpPr>
          <a:xfrm>
            <a:off x="475382" y="422812"/>
            <a:ext cx="3811930" cy="757924"/>
            <a:chOff x="1408710" y="2470227"/>
            <a:chExt cx="3811930" cy="757924"/>
          </a:xfrm>
        </p:grpSpPr>
        <p:grpSp>
          <p:nvGrpSpPr>
            <p:cNvPr id="378" name="Group 377"/>
            <p:cNvGrpSpPr/>
            <p:nvPr/>
          </p:nvGrpSpPr>
          <p:grpSpPr>
            <a:xfrm>
              <a:off x="1454002" y="2489765"/>
              <a:ext cx="3766638" cy="738386"/>
              <a:chOff x="1454002" y="2489765"/>
              <a:chExt cx="3766638" cy="738386"/>
            </a:xfrm>
          </p:grpSpPr>
          <p:sp>
            <p:nvSpPr>
              <p:cNvPr id="380" name="Rectangle 379"/>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TextBox 380"/>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382" name="Rectangle 381"/>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3" name="Straight Connector 382"/>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4" name="Straight Connector 383"/>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85" name="TextBox 384"/>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386" name="Rectangle 385"/>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7" name="Straight Connector 386"/>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8" name="Straight Connector 387"/>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79" name="TextBox 378"/>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9" name="TextBox 388"/>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0" name="TextBox 389"/>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1" name="Rectangle 390"/>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TextBox 391"/>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394" name="TextBox 393"/>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395" name="Picture 394"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400"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401" name="TextBox 400"/>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02"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Shot 2016-05-05 at 10.33.01 PM.png"/>
          <p:cNvPicPr>
            <a:picLocks noChangeAspect="1"/>
          </p:cNvPicPr>
          <p:nvPr/>
        </p:nvPicPr>
        <p:blipFill rotWithShape="1">
          <a:blip r:embed="rId5">
            <a:extLst>
              <a:ext uri="{28A0092B-C50C-407E-A947-70E740481C1C}">
                <a14:useLocalDpi xmlns:a14="http://schemas.microsoft.com/office/drawing/2010/main" val="0"/>
              </a:ext>
            </a:extLst>
          </a:blip>
          <a:srcRect l="3015" t="-1163" r="5508" b="8337"/>
          <a:stretch/>
        </p:blipFill>
        <p:spPr>
          <a:xfrm>
            <a:off x="6620771" y="4858149"/>
            <a:ext cx="3386034" cy="302328"/>
          </a:xfrm>
          <a:prstGeom prst="rect">
            <a:avLst/>
          </a:prstGeom>
        </p:spPr>
      </p:pic>
    </p:spTree>
    <p:extLst>
      <p:ext uri="{BB962C8B-B14F-4D97-AF65-F5344CB8AC3E}">
        <p14:creationId xmlns:p14="http://schemas.microsoft.com/office/powerpoint/2010/main" val="3818704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Rounded Rectangle 676"/>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 name="TextBox 1"/>
          <p:cNvSpPr txBox="1"/>
          <p:nvPr/>
        </p:nvSpPr>
        <p:spPr>
          <a:xfrm>
            <a:off x="3164825" y="6275346"/>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1769838" y="643545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2262049" y="6359257"/>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2262049"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277163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272578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2307962"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235523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240214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244757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249448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253945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258636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268018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263327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2978932" y="6359257"/>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2258746" y="6544923"/>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3176224" y="6364373"/>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164609" y="6571728"/>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2978927" y="6405978"/>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254648" y="6148102"/>
            <a:ext cx="4206240" cy="850392"/>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2025404" y="6032687"/>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ectangle 33"/>
          <p:cNvSpPr>
            <a:spLocks/>
          </p:cNvSpPr>
          <p:nvPr/>
        </p:nvSpPr>
        <p:spPr>
          <a:xfrm>
            <a:off x="1575273" y="6359257"/>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5" name="Group 34"/>
          <p:cNvGrpSpPr/>
          <p:nvPr/>
        </p:nvGrpSpPr>
        <p:grpSpPr>
          <a:xfrm>
            <a:off x="524650" y="5498040"/>
            <a:ext cx="1160055" cy="988743"/>
            <a:chOff x="1457978" y="6950927"/>
            <a:chExt cx="1160055" cy="988743"/>
          </a:xfrm>
        </p:grpSpPr>
        <p:grpSp>
          <p:nvGrpSpPr>
            <p:cNvPr id="36" name="Group 35"/>
            <p:cNvGrpSpPr/>
            <p:nvPr/>
          </p:nvGrpSpPr>
          <p:grpSpPr>
            <a:xfrm>
              <a:off x="2282455" y="6950927"/>
              <a:ext cx="242029" cy="988743"/>
              <a:chOff x="2945471" y="5804829"/>
              <a:chExt cx="199029" cy="406401"/>
            </a:xfrm>
          </p:grpSpPr>
          <p:sp>
            <p:nvSpPr>
              <p:cNvPr id="38" name="Bent Arrow 37"/>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ent Arrow 38"/>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p:cNvSpPr txBox="1"/>
            <p:nvPr/>
          </p:nvSpPr>
          <p:spPr>
            <a:xfrm>
              <a:off x="1457978"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40" name="Rectangle 39"/>
          <p:cNvSpPr/>
          <p:nvPr/>
        </p:nvSpPr>
        <p:spPr>
          <a:xfrm>
            <a:off x="1356713" y="5877394"/>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ight Brace 40"/>
          <p:cNvSpPr/>
          <p:nvPr/>
        </p:nvSpPr>
        <p:spPr>
          <a:xfrm rot="10800000">
            <a:off x="1263018" y="5468864"/>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1014389" y="543049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5" name="Rectangle 44"/>
          <p:cNvSpPr>
            <a:spLocks/>
          </p:cNvSpPr>
          <p:nvPr/>
        </p:nvSpPr>
        <p:spPr>
          <a:xfrm>
            <a:off x="2262882" y="546251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6" name="Rectangle 45"/>
          <p:cNvSpPr>
            <a:spLocks/>
          </p:cNvSpPr>
          <p:nvPr/>
        </p:nvSpPr>
        <p:spPr>
          <a:xfrm>
            <a:off x="2262882" y="5462416"/>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a:spLocks/>
          </p:cNvSpPr>
          <p:nvPr/>
        </p:nvSpPr>
        <p:spPr>
          <a:xfrm>
            <a:off x="2262882" y="5614820"/>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p:cNvSpPr>
          <p:nvPr/>
        </p:nvSpPr>
        <p:spPr>
          <a:xfrm>
            <a:off x="2262882" y="5767220"/>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304193" y="5482514"/>
            <a:ext cx="454819" cy="112204"/>
            <a:chOff x="2833085" y="4874324"/>
            <a:chExt cx="454819" cy="112204"/>
          </a:xfrm>
          <a:solidFill>
            <a:srgbClr val="00CE00"/>
          </a:solidFill>
        </p:grpSpPr>
        <p:cxnSp>
          <p:nvCxnSpPr>
            <p:cNvPr id="50" name="Straight Arrow Connector 4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304193" y="5640820"/>
            <a:ext cx="454819" cy="112204"/>
            <a:chOff x="2833085" y="4874324"/>
            <a:chExt cx="454819" cy="112204"/>
          </a:xfrm>
          <a:solidFill>
            <a:srgbClr val="00CE00"/>
          </a:solidFill>
        </p:grpSpPr>
        <p:cxnSp>
          <p:nvCxnSpPr>
            <p:cNvPr id="64" name="Straight Arrow Connector 6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2304193" y="5787318"/>
            <a:ext cx="454819" cy="112204"/>
            <a:chOff x="2833085" y="4874324"/>
            <a:chExt cx="454819" cy="112204"/>
          </a:xfrm>
          <a:solidFill>
            <a:srgbClr val="00CE00"/>
          </a:solidFill>
        </p:grpSpPr>
        <p:cxnSp>
          <p:nvCxnSpPr>
            <p:cNvPr id="78" name="Straight Arrow Connector 7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813572" y="549990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2" name="Rectangle 91"/>
          <p:cNvSpPr/>
          <p:nvPr/>
        </p:nvSpPr>
        <p:spPr>
          <a:xfrm>
            <a:off x="2976969" y="5455825"/>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93" name="Group 92"/>
          <p:cNvGrpSpPr/>
          <p:nvPr/>
        </p:nvGrpSpPr>
        <p:grpSpPr>
          <a:xfrm>
            <a:off x="1572247" y="5463658"/>
            <a:ext cx="171773" cy="457204"/>
            <a:chOff x="2505575" y="6916545"/>
            <a:chExt cx="171773" cy="457204"/>
          </a:xfrm>
        </p:grpSpPr>
        <p:sp>
          <p:nvSpPr>
            <p:cNvPr id="94" name="Rectangle 9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8" name="Group 97"/>
          <p:cNvGrpSpPr/>
          <p:nvPr/>
        </p:nvGrpSpPr>
        <p:grpSpPr>
          <a:xfrm>
            <a:off x="3007991" y="5495882"/>
            <a:ext cx="109728" cy="440213"/>
            <a:chOff x="2739147" y="3155891"/>
            <a:chExt cx="109728" cy="440213"/>
          </a:xfrm>
          <a:solidFill>
            <a:srgbClr val="38B4FF"/>
          </a:solidFill>
        </p:grpSpPr>
        <p:cxnSp>
          <p:nvCxnSpPr>
            <p:cNvPr id="99" name="Straight Connector 9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ight Brace 111"/>
          <p:cNvSpPr/>
          <p:nvPr/>
        </p:nvSpPr>
        <p:spPr>
          <a:xfrm rot="16200000">
            <a:off x="1632315" y="5329550"/>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p:cNvSpPr txBox="1"/>
          <p:nvPr/>
        </p:nvSpPr>
        <p:spPr>
          <a:xfrm>
            <a:off x="1513988" y="5196402"/>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14" name="Right Brace 113"/>
          <p:cNvSpPr/>
          <p:nvPr/>
        </p:nvSpPr>
        <p:spPr>
          <a:xfrm>
            <a:off x="3185511" y="5460647"/>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3179150" y="56132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6" name="Group 115"/>
          <p:cNvGrpSpPr/>
          <p:nvPr/>
        </p:nvGrpSpPr>
        <p:grpSpPr>
          <a:xfrm>
            <a:off x="213373" y="5094477"/>
            <a:ext cx="4288536" cy="1944216"/>
            <a:chOff x="197259" y="4433903"/>
            <a:chExt cx="4288536" cy="1944216"/>
          </a:xfrm>
        </p:grpSpPr>
        <p:sp>
          <p:nvSpPr>
            <p:cNvPr id="117" name="Rounded Rectangle 116"/>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TextBox 117"/>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sp>
        <p:nvSpPr>
          <p:cNvPr id="119" name="Rectangle 118"/>
          <p:cNvSpPr/>
          <p:nvPr/>
        </p:nvSpPr>
        <p:spPr>
          <a:xfrm>
            <a:off x="436392" y="6665178"/>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549110" y="6588730"/>
            <a:ext cx="585417" cy="230832"/>
          </a:xfrm>
          <a:prstGeom prst="rect">
            <a:avLst/>
          </a:prstGeom>
          <a:noFill/>
        </p:spPr>
        <p:txBody>
          <a:bodyPr wrap="none" rtlCol="0">
            <a:spAutoFit/>
          </a:bodyPr>
          <a:lstStyle/>
          <a:p>
            <a:r>
              <a:rPr lang="en-US" sz="900" dirty="0" smtClean="0"/>
              <a:t>L1 cache</a:t>
            </a:r>
            <a:endParaRPr lang="en-US" sz="900" dirty="0"/>
          </a:p>
        </p:txBody>
      </p:sp>
      <p:sp>
        <p:nvSpPr>
          <p:cNvPr id="121" name="Rectangle 120"/>
          <p:cNvSpPr/>
          <p:nvPr/>
        </p:nvSpPr>
        <p:spPr>
          <a:xfrm>
            <a:off x="436392" y="6793194"/>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550441" y="6714166"/>
            <a:ext cx="590226" cy="230832"/>
          </a:xfrm>
          <a:prstGeom prst="rect">
            <a:avLst/>
          </a:prstGeom>
          <a:noFill/>
        </p:spPr>
        <p:txBody>
          <a:bodyPr wrap="none" rtlCol="0">
            <a:spAutoFit/>
          </a:bodyPr>
          <a:lstStyle/>
          <a:p>
            <a:r>
              <a:rPr lang="en-US" sz="900" dirty="0" smtClean="0"/>
              <a:t>registers</a:t>
            </a:r>
            <a:endParaRPr lang="en-US" sz="900" dirty="0"/>
          </a:p>
        </p:txBody>
      </p:sp>
      <p:sp>
        <p:nvSpPr>
          <p:cNvPr id="123" name="Rectangle 122"/>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4" name="TextBox 123"/>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25" name="Rectangle 124"/>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6" name="Rectangle 125"/>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7" name="Rectangle 126"/>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8" name="Rectangle 127"/>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9" name="Rectangle 128"/>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0" name="Rectangle 129"/>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Rectangle 130"/>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2" name="Rectangle 131"/>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p:cNvGrpSpPr/>
          <p:nvPr/>
        </p:nvGrpSpPr>
        <p:grpSpPr>
          <a:xfrm>
            <a:off x="3007991" y="4480902"/>
            <a:ext cx="1323088" cy="444577"/>
            <a:chOff x="3345906" y="5212139"/>
            <a:chExt cx="1323088" cy="444577"/>
          </a:xfrm>
          <a:solidFill>
            <a:srgbClr val="E500E5"/>
          </a:solidFill>
        </p:grpSpPr>
        <p:grpSp>
          <p:nvGrpSpPr>
            <p:cNvPr id="143" name="Group 142"/>
            <p:cNvGrpSpPr/>
            <p:nvPr/>
          </p:nvGrpSpPr>
          <p:grpSpPr>
            <a:xfrm>
              <a:off x="3345906" y="5212139"/>
              <a:ext cx="109728" cy="440213"/>
              <a:chOff x="2739147" y="3155891"/>
              <a:chExt cx="109728" cy="440213"/>
            </a:xfrm>
            <a:grpFill/>
          </p:grpSpPr>
          <p:cxnSp>
            <p:nvCxnSpPr>
              <p:cNvPr id="242" name="Straight Connector 24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3516915" y="5214282"/>
              <a:ext cx="109728" cy="440213"/>
              <a:chOff x="2739147" y="3155891"/>
              <a:chExt cx="109728" cy="440213"/>
            </a:xfrm>
            <a:grpFill/>
          </p:grpSpPr>
          <p:cxnSp>
            <p:nvCxnSpPr>
              <p:cNvPr id="229" name="Straight Connector 22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3692152" y="5214321"/>
              <a:ext cx="109728" cy="440213"/>
              <a:chOff x="2739147" y="3155891"/>
              <a:chExt cx="109728" cy="440213"/>
            </a:xfrm>
            <a:grpFill/>
          </p:grpSpPr>
          <p:cxnSp>
            <p:nvCxnSpPr>
              <p:cNvPr id="216" name="Straight Connector 21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863161" y="5216464"/>
              <a:ext cx="109728" cy="440213"/>
              <a:chOff x="2739147" y="3155891"/>
              <a:chExt cx="109728" cy="440213"/>
            </a:xfrm>
            <a:grpFill/>
          </p:grpSpPr>
          <p:cxnSp>
            <p:nvCxnSpPr>
              <p:cNvPr id="203" name="Straight Connector 20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4035788" y="5212472"/>
              <a:ext cx="109728" cy="440213"/>
              <a:chOff x="2739147" y="3155891"/>
              <a:chExt cx="109728" cy="440213"/>
            </a:xfrm>
            <a:grpFill/>
          </p:grpSpPr>
          <p:cxnSp>
            <p:nvCxnSpPr>
              <p:cNvPr id="190" name="Straight Connector 18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4213605" y="5214360"/>
              <a:ext cx="109728" cy="440213"/>
              <a:chOff x="2739147" y="3155891"/>
              <a:chExt cx="109728" cy="440213"/>
            </a:xfrm>
            <a:grpFill/>
          </p:grpSpPr>
          <p:cxnSp>
            <p:nvCxnSpPr>
              <p:cNvPr id="177" name="Straight Connector 17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4381449" y="5214615"/>
              <a:ext cx="109728" cy="440213"/>
              <a:chOff x="2739147" y="3155891"/>
              <a:chExt cx="109728" cy="440213"/>
            </a:xfrm>
            <a:grpFill/>
          </p:grpSpPr>
          <p:cxnSp>
            <p:nvCxnSpPr>
              <p:cNvPr id="164" name="Straight Connector 16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559266" y="5216503"/>
              <a:ext cx="109728" cy="440213"/>
              <a:chOff x="2739147" y="3155891"/>
              <a:chExt cx="109728" cy="440213"/>
            </a:xfrm>
            <a:grpFill/>
          </p:grpSpPr>
          <p:cxnSp>
            <p:nvCxnSpPr>
              <p:cNvPr id="151" name="Straight Connector 15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55" name="TextBox 254"/>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6" name="Right Brace 255"/>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TextBox 256"/>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8" name="Right Brace 257"/>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9" name="Group 258"/>
          <p:cNvGrpSpPr/>
          <p:nvPr/>
        </p:nvGrpSpPr>
        <p:grpSpPr>
          <a:xfrm>
            <a:off x="3523678" y="4120885"/>
            <a:ext cx="328530" cy="327936"/>
            <a:chOff x="3769977" y="3815082"/>
            <a:chExt cx="328530" cy="327936"/>
          </a:xfrm>
        </p:grpSpPr>
        <p:sp>
          <p:nvSpPr>
            <p:cNvPr id="260" name="TextBox 259"/>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1" name="TextBox 2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2" name="Rounded Rectangle 261"/>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3" name="TextBox 262"/>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64" name="TextBox 263"/>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549" name="TextBox 548"/>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550" name="Rectangle 549"/>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551" name="Group 550"/>
          <p:cNvGrpSpPr/>
          <p:nvPr/>
        </p:nvGrpSpPr>
        <p:grpSpPr>
          <a:xfrm>
            <a:off x="2257283" y="4447524"/>
            <a:ext cx="549830" cy="457204"/>
            <a:chOff x="2241169" y="3786950"/>
            <a:chExt cx="549830" cy="457204"/>
          </a:xfrm>
          <a:solidFill>
            <a:srgbClr val="00CE00"/>
          </a:solidFill>
        </p:grpSpPr>
        <p:sp>
          <p:nvSpPr>
            <p:cNvPr id="552" name="Rectangle 551"/>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Rectangle 552"/>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Rectangle 553"/>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5" name="Group 554"/>
          <p:cNvGrpSpPr/>
          <p:nvPr/>
        </p:nvGrpSpPr>
        <p:grpSpPr>
          <a:xfrm>
            <a:off x="2298594" y="4467622"/>
            <a:ext cx="454819" cy="112204"/>
            <a:chOff x="2833085" y="4874324"/>
            <a:chExt cx="454819" cy="112204"/>
          </a:xfrm>
          <a:solidFill>
            <a:srgbClr val="00CE00"/>
          </a:solidFill>
        </p:grpSpPr>
        <p:cxnSp>
          <p:nvCxnSpPr>
            <p:cNvPr id="556" name="Straight Arrow Connector 55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9" name="Group 568"/>
          <p:cNvGrpSpPr/>
          <p:nvPr/>
        </p:nvGrpSpPr>
        <p:grpSpPr>
          <a:xfrm>
            <a:off x="2298594" y="4625928"/>
            <a:ext cx="454819" cy="112204"/>
            <a:chOff x="2833085" y="4874324"/>
            <a:chExt cx="454819" cy="112204"/>
          </a:xfrm>
          <a:solidFill>
            <a:srgbClr val="00CE00"/>
          </a:solidFill>
        </p:grpSpPr>
        <p:cxnSp>
          <p:nvCxnSpPr>
            <p:cNvPr id="570" name="Straight Arrow Connector 56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3" name="Group 582"/>
          <p:cNvGrpSpPr/>
          <p:nvPr/>
        </p:nvGrpSpPr>
        <p:grpSpPr>
          <a:xfrm>
            <a:off x="2298594" y="4772426"/>
            <a:ext cx="454819" cy="112204"/>
            <a:chOff x="2833085" y="4874324"/>
            <a:chExt cx="454819" cy="112204"/>
          </a:xfrm>
          <a:solidFill>
            <a:srgbClr val="00CE00"/>
          </a:solidFill>
        </p:grpSpPr>
        <p:cxnSp>
          <p:nvCxnSpPr>
            <p:cNvPr id="584" name="Straight Arrow Connector 58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7" name="Right Brace 596"/>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8" name="Right Brace 597"/>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9" name="TextBox 598"/>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600" name="Group 599"/>
          <p:cNvGrpSpPr/>
          <p:nvPr/>
        </p:nvGrpSpPr>
        <p:grpSpPr>
          <a:xfrm>
            <a:off x="2676633" y="3638082"/>
            <a:ext cx="1160055" cy="329003"/>
            <a:chOff x="3114037" y="3161131"/>
            <a:chExt cx="912891" cy="329003"/>
          </a:xfrm>
        </p:grpSpPr>
        <p:sp>
          <p:nvSpPr>
            <p:cNvPr id="601" name="TextBox 600"/>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602" name="TextBox 601"/>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603" name="Group 602"/>
          <p:cNvGrpSpPr/>
          <p:nvPr/>
        </p:nvGrpSpPr>
        <p:grpSpPr>
          <a:xfrm>
            <a:off x="2365810" y="4138282"/>
            <a:ext cx="304260" cy="327936"/>
            <a:chOff x="3769978" y="3815082"/>
            <a:chExt cx="304260" cy="327936"/>
          </a:xfrm>
        </p:grpSpPr>
        <p:sp>
          <p:nvSpPr>
            <p:cNvPr id="604" name="TextBox 603"/>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605" name="TextBox 604"/>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606" name="Bent Arrow 605"/>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7" name="Group 606"/>
          <p:cNvGrpSpPr/>
          <p:nvPr/>
        </p:nvGrpSpPr>
        <p:grpSpPr>
          <a:xfrm>
            <a:off x="124287" y="2830298"/>
            <a:ext cx="4453128" cy="4290681"/>
            <a:chOff x="108173" y="2389043"/>
            <a:chExt cx="4453128" cy="4071372"/>
          </a:xfrm>
        </p:grpSpPr>
        <p:sp>
          <p:nvSpPr>
            <p:cNvPr id="608" name="Rounded Rectangle 607"/>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609" name="TextBox 608"/>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610" name="TextBox 609"/>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11" name="Rectangle 610"/>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2" name="Rectangle 611"/>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3" name="Rectangle 612"/>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4" name="Rectangle 613"/>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5" name="Rectangle 614"/>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6" name="Rectangle 615"/>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7" name="Rectangle 616"/>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8" name="Right Brace 617"/>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9" name="TextBox 618"/>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20" name="TextBox 619"/>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21" name="TextBox 620"/>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22" name="Right Brace 621"/>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3" name="TextBox 622"/>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24" name="Rectangle 623"/>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TextBox 624"/>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626" name="Rectangle 625"/>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627" name="Group 626"/>
          <p:cNvGrpSpPr/>
          <p:nvPr/>
        </p:nvGrpSpPr>
        <p:grpSpPr>
          <a:xfrm>
            <a:off x="3338334" y="2644887"/>
            <a:ext cx="1399563" cy="339776"/>
            <a:chOff x="4164839" y="3012055"/>
            <a:chExt cx="1399563" cy="339776"/>
          </a:xfrm>
        </p:grpSpPr>
        <p:sp>
          <p:nvSpPr>
            <p:cNvPr id="628" name="TextBox 627"/>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629" name="TextBox 628"/>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630" name="TextBox 629"/>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631" name="TextBox 630"/>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632" name="U-Turn Arrow 631"/>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33" name="Group 632"/>
          <p:cNvGrpSpPr/>
          <p:nvPr/>
        </p:nvGrpSpPr>
        <p:grpSpPr>
          <a:xfrm>
            <a:off x="78567" y="1384558"/>
            <a:ext cx="4535424" cy="5776148"/>
            <a:chOff x="62453" y="1169884"/>
            <a:chExt cx="4535424" cy="5330247"/>
          </a:xfrm>
        </p:grpSpPr>
        <p:sp>
          <p:nvSpPr>
            <p:cNvPr id="634" name="Rounded Rectangle 633"/>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35" name="TextBox 634"/>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636" name="TextBox 635"/>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37" name="Right Brace 636"/>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8" name="TextBox 637"/>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639" name="Group 638"/>
          <p:cNvGrpSpPr/>
          <p:nvPr/>
        </p:nvGrpSpPr>
        <p:grpSpPr>
          <a:xfrm>
            <a:off x="461747" y="1745852"/>
            <a:ext cx="3565318" cy="756597"/>
            <a:chOff x="1395075" y="3536539"/>
            <a:chExt cx="3565318" cy="756597"/>
          </a:xfrm>
        </p:grpSpPr>
        <p:sp>
          <p:nvSpPr>
            <p:cNvPr id="640" name="Rectangle 639"/>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1" name="Rectangle 640"/>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2" name="Rectangle 641"/>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3" name="Rectangle 642"/>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4" name="Rectangle 643"/>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5" name="Rectangle 644"/>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6" name="Rectangle 645"/>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7" name="Rectangle 646"/>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8" name="Rectangle 647"/>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49" name="TextBox 648"/>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650" name="TextBox 649"/>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651" name="TextBox 650"/>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652" name="Right Brace 651"/>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3" name="TextBox 652"/>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54" name="Rectangle 653"/>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TextBox 654"/>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656" name="TextBox 655"/>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57" name="Right Brace 656"/>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8" name="Right Brace 657"/>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9" name="TextBox 658"/>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60" name="TextBox 659"/>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661" name="Group 660"/>
          <p:cNvGrpSpPr/>
          <p:nvPr/>
        </p:nvGrpSpPr>
        <p:grpSpPr>
          <a:xfrm>
            <a:off x="475382" y="422812"/>
            <a:ext cx="3811930" cy="757924"/>
            <a:chOff x="1408710" y="2470227"/>
            <a:chExt cx="3811930" cy="757924"/>
          </a:xfrm>
        </p:grpSpPr>
        <p:grpSp>
          <p:nvGrpSpPr>
            <p:cNvPr id="662" name="Group 661"/>
            <p:cNvGrpSpPr/>
            <p:nvPr/>
          </p:nvGrpSpPr>
          <p:grpSpPr>
            <a:xfrm>
              <a:off x="1454002" y="2489765"/>
              <a:ext cx="3766638" cy="738386"/>
              <a:chOff x="1454002" y="2489765"/>
              <a:chExt cx="3766638" cy="738386"/>
            </a:xfrm>
          </p:grpSpPr>
          <p:sp>
            <p:nvSpPr>
              <p:cNvPr id="664" name="Rectangle 663"/>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5" name="TextBox 664"/>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666" name="Rectangle 665"/>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667" name="Straight Connector 666"/>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668" name="Straight Connector 667"/>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669" name="TextBox 668"/>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j</a:t>
                </a:r>
                <a:endParaRPr lang="en-US" sz="1000" baseline="-25000" dirty="0">
                  <a:latin typeface="Arial" panose="020B0604020202020204" pitchFamily="34" charset="0"/>
                  <a:cs typeface="Arial" panose="020B0604020202020204" pitchFamily="34" charset="0"/>
                </a:endParaRPr>
              </a:p>
            </p:txBody>
          </p:sp>
          <p:sp>
            <p:nvSpPr>
              <p:cNvPr id="670" name="Rectangle 669"/>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671" name="Straight Connector 670"/>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672" name="Straight Connector 671"/>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663" name="TextBox 662"/>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673" name="TextBox 672"/>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74" name="TextBox 673"/>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75" name="Rectangle 674"/>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TextBox 675"/>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678" name="TextBox 677"/>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pic>
        <p:nvPicPr>
          <p:cNvPr id="4" name="Picture 3" descr="Screen Shot 2016-04-22 at 3.4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531" y="1364342"/>
            <a:ext cx="5222193" cy="5133359"/>
          </a:xfrm>
          <a:prstGeom prst="rect">
            <a:avLst/>
          </a:prstGeom>
        </p:spPr>
      </p:pic>
      <p:sp>
        <p:nvSpPr>
          <p:cNvPr id="399" name="Title 1"/>
          <p:cNvSpPr txBox="1">
            <a:spLocks/>
          </p:cNvSpPr>
          <p:nvPr/>
        </p:nvSpPr>
        <p:spPr>
          <a:xfrm>
            <a:off x="4157419" y="122217"/>
            <a:ext cx="6072481" cy="443748"/>
          </a:xfrm>
          <a:prstGeom prst="rect">
            <a:avLst/>
          </a:prstGeom>
        </p:spPr>
        <p:txBody>
          <a:bodyPr>
            <a:no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2000" dirty="0" err="1" smtClean="0"/>
              <a:t>GotoBLAS</a:t>
            </a:r>
            <a:r>
              <a:rPr lang="en-US" sz="2000" dirty="0" smtClean="0"/>
              <a:t> algorithm for GEMM in </a:t>
            </a:r>
            <a:r>
              <a:rPr lang="en-US" sz="2000" dirty="0" smtClean="0">
                <a:solidFill>
                  <a:srgbClr val="FF0000"/>
                </a:solidFill>
              </a:rPr>
              <a:t>BLIS</a:t>
            </a:r>
            <a:endParaRPr lang="en-US" sz="2000" dirty="0">
              <a:solidFill>
                <a:srgbClr val="FF0000"/>
              </a:solidFill>
            </a:endParaRPr>
          </a:p>
        </p:txBody>
      </p:sp>
      <p:sp>
        <p:nvSpPr>
          <p:cNvPr id="400" name="TextBox 399"/>
          <p:cNvSpPr txBox="1"/>
          <p:nvPr/>
        </p:nvSpPr>
        <p:spPr>
          <a:xfrm>
            <a:off x="4988771" y="6605793"/>
            <a:ext cx="5069629" cy="1015663"/>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rPr>
              <a:t>Field G. Van Zee</a:t>
            </a:r>
            <a:r>
              <a:rPr lang="en-US" sz="1200" dirty="0" smtClean="0">
                <a:latin typeface="Times"/>
                <a:cs typeface="Times"/>
              </a:rPr>
              <a:t>, and Tyler </a:t>
            </a:r>
            <a:r>
              <a:rPr lang="en-US" sz="1200" dirty="0">
                <a:latin typeface="Times"/>
                <a:cs typeface="Times"/>
              </a:rPr>
              <a:t>M. </a:t>
            </a:r>
            <a:r>
              <a:rPr lang="en-US" sz="1200" dirty="0" smtClean="0">
                <a:latin typeface="Times"/>
                <a:cs typeface="Times"/>
              </a:rPr>
              <a:t>Smith</a:t>
            </a:r>
            <a:r>
              <a:rPr lang="en-US" sz="1200" dirty="0">
                <a:latin typeface="Times"/>
                <a:cs typeface="Times"/>
              </a:rPr>
              <a:t>. “Implementing high-performance complex matrix </a:t>
            </a:r>
            <a:r>
              <a:rPr lang="en-US" sz="1200" dirty="0" smtClean="0">
                <a:latin typeface="Times"/>
                <a:cs typeface="Times"/>
              </a:rPr>
              <a:t>multiplication.</a:t>
            </a:r>
            <a:r>
              <a:rPr lang="en-US" sz="1200" dirty="0">
                <a:latin typeface="Times"/>
                <a:cs typeface="Times"/>
              </a:rPr>
              <a:t>" In </a:t>
            </a:r>
            <a:r>
              <a:rPr lang="en-US" sz="1200" i="1" dirty="0" smtClean="0">
                <a:latin typeface="Times"/>
                <a:cs typeface="Times"/>
              </a:rPr>
              <a:t>ACM </a:t>
            </a:r>
            <a:r>
              <a:rPr lang="en-US" sz="1200" i="1" dirty="0">
                <a:latin typeface="Times"/>
                <a:cs typeface="Times"/>
              </a:rPr>
              <a:t>Transactions on Mathematical Software (TOMS), accepted pending modifications</a:t>
            </a:r>
            <a:r>
              <a:rPr lang="en-US" sz="1200" i="1" dirty="0" smtClean="0">
                <a:latin typeface="Times"/>
                <a:cs typeface="Times"/>
              </a:rPr>
              <a:t>.</a:t>
            </a:r>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01" name="Picture 3" descr="C:\Users\Jianyu\Desktop\direct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780" y="362472"/>
            <a:ext cx="3166710" cy="1058862"/>
          </a:xfrm>
          <a:prstGeom prst="rect">
            <a:avLst/>
          </a:prstGeom>
          <a:noFill/>
          <a:extLst>
            <a:ext uri="{909E8E84-426E-40DD-AFC4-6F175D3DCCD1}">
              <a14:hiddenFill xmlns:a14="http://schemas.microsoft.com/office/drawing/2010/main">
                <a:solidFill>
                  <a:srgbClr val="FFFFFF"/>
                </a:solidFill>
              </a14:hiddenFill>
            </a:ext>
          </a:extLst>
        </p:spPr>
      </p:pic>
      <p:pic>
        <p:nvPicPr>
          <p:cNvPr id="398" name="Picture 397" descr="Screen Shot 2016-05-05 at 10.33.01 PM.png"/>
          <p:cNvPicPr>
            <a:picLocks noChangeAspect="1"/>
          </p:cNvPicPr>
          <p:nvPr/>
        </p:nvPicPr>
        <p:blipFill rotWithShape="1">
          <a:blip r:embed="rId5">
            <a:extLst>
              <a:ext uri="{28A0092B-C50C-407E-A947-70E740481C1C}">
                <a14:useLocalDpi xmlns:a14="http://schemas.microsoft.com/office/drawing/2010/main" val="0"/>
              </a:ext>
            </a:extLst>
          </a:blip>
          <a:srcRect l="3015" t="-1163" r="5508" b="8337"/>
          <a:stretch/>
        </p:blipFill>
        <p:spPr>
          <a:xfrm>
            <a:off x="6620771" y="4858149"/>
            <a:ext cx="3386034" cy="302328"/>
          </a:xfrm>
          <a:prstGeom prst="rect">
            <a:avLst/>
          </a:prstGeom>
        </p:spPr>
      </p:pic>
      <p:sp>
        <p:nvSpPr>
          <p:cNvPr id="396" name="Rectangle 395"/>
          <p:cNvSpPr/>
          <p:nvPr/>
        </p:nvSpPr>
        <p:spPr>
          <a:xfrm>
            <a:off x="6428447" y="4417627"/>
            <a:ext cx="3578358" cy="75768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669739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Conventional Matrix-matrix multiplication</a:t>
            </a:r>
          </a:p>
          <a:p>
            <a:r>
              <a:rPr lang="en-US" dirty="0" err="1" smtClean="0">
                <a:solidFill>
                  <a:srgbClr val="FF0000"/>
                </a:solidFill>
              </a:rPr>
              <a:t>Strassen’s</a:t>
            </a:r>
            <a:r>
              <a:rPr lang="en-US" dirty="0" smtClean="0">
                <a:solidFill>
                  <a:srgbClr val="FF0000"/>
                </a:solidFill>
              </a:rPr>
              <a:t> Algorithm Reloaded</a:t>
            </a:r>
          </a:p>
          <a:p>
            <a:r>
              <a:rPr lang="en-US" dirty="0" smtClean="0"/>
              <a:t>High-performance Implementations</a:t>
            </a:r>
          </a:p>
          <a:p>
            <a:r>
              <a:rPr lang="en-US" dirty="0" smtClean="0"/>
              <a:t>Theoretical Model and Analysis</a:t>
            </a:r>
          </a:p>
          <a:p>
            <a:r>
              <a:rPr lang="en-US" dirty="0" smtClean="0"/>
              <a:t>Performance Experiments</a:t>
            </a:r>
          </a:p>
          <a:p>
            <a:r>
              <a:rPr lang="en-US" dirty="0" smtClean="0"/>
              <a:t>Conclusion</a:t>
            </a:r>
          </a:p>
          <a:p>
            <a:endParaRPr lang="en-US" dirty="0" smtClean="0"/>
          </a:p>
          <a:p>
            <a:endParaRPr lang="en-US" dirty="0"/>
          </a:p>
        </p:txBody>
      </p:sp>
    </p:spTree>
    <p:extLst>
      <p:ext uri="{BB962C8B-B14F-4D97-AF65-F5344CB8AC3E}">
        <p14:creationId xmlns:p14="http://schemas.microsoft.com/office/powerpoint/2010/main" val="14491853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One-level </a:t>
            </a:r>
            <a:r>
              <a:rPr lang="en-US" dirty="0" err="1" smtClean="0"/>
              <a:t>Strassen’s</a:t>
            </a:r>
            <a:r>
              <a:rPr lang="en-US" dirty="0" smtClean="0"/>
              <a:t> Algorithm Reloaded</a:t>
            </a:r>
            <a:endParaRPr lang="en-US" dirty="0"/>
          </a:p>
        </p:txBody>
      </p:sp>
      <p:sp>
        <p:nvSpPr>
          <p:cNvPr id="3" name="TextBox 2"/>
          <p:cNvSpPr txBox="1"/>
          <p:nvPr/>
        </p:nvSpPr>
        <p:spPr>
          <a:xfrm>
            <a:off x="459739" y="1717876"/>
            <a:ext cx="3081745" cy="4339650"/>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endParaRPr lang="en-US" sz="1800" baseline="-25000" dirty="0" smtClean="0">
              <a:solidFill>
                <a:srgbClr val="0000FF"/>
              </a:solidFill>
              <a:latin typeface="Cambria Math"/>
              <a:cs typeface="Cambria Math"/>
            </a:endParaRP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a:solidFill>
                  <a:srgbClr val="0000FF"/>
                </a:solidFill>
                <a:latin typeface="Symbol" charset="2"/>
                <a:cs typeface="Symbol" charset="2"/>
              </a:rPr>
              <a:t>a</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a:solidFill>
                  <a:srgbClr val="0000FF"/>
                </a:solidFill>
                <a:latin typeface="Symbol" charset="2"/>
                <a:cs typeface="Symbol" charset="2"/>
              </a:rPr>
              <a:t>a</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01</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M</a:t>
            </a:r>
            <a:r>
              <a:rPr lang="en-US" sz="1800" baseline="-25000" dirty="0">
                <a:solidFill>
                  <a:srgbClr val="0000FF"/>
                </a:solidFill>
                <a:latin typeface="Cambria Math"/>
                <a:cs typeface="Cambria Math"/>
              </a:rPr>
              <a:t>5</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a:t>
            </a:r>
            <a:r>
              <a:rPr lang="en-US" sz="1800" i="1" dirty="0">
                <a:solidFill>
                  <a:srgbClr val="0000FF"/>
                </a:solidFill>
                <a:latin typeface="Cambria Math"/>
                <a:cs typeface="Cambria Math"/>
              </a:rPr>
              <a:t>B</a:t>
            </a:r>
            <a:r>
              <a:rPr lang="en-US" sz="1800" baseline="-25000" dirty="0">
                <a:solidFill>
                  <a:srgbClr val="0000FF"/>
                </a:solidFill>
                <a:latin typeface="Cambria Math"/>
                <a:cs typeface="Cambria Math"/>
              </a:rPr>
              <a:t>00</a:t>
            </a:r>
            <a:r>
              <a:rPr lang="en-US" sz="1800" dirty="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01</a:t>
            </a:r>
            <a:r>
              <a:rPr lang="en-US" sz="1800" dirty="0">
                <a:solidFill>
                  <a:srgbClr val="0000FF"/>
                </a:solidFill>
                <a:latin typeface="Cambria Math"/>
                <a:cs typeface="Cambria Math"/>
              </a:rPr>
              <a:t>);</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6</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10</a:t>
            </a:r>
            <a:r>
              <a:rPr lang="en-US" sz="1800" dirty="0">
                <a:solidFill>
                  <a:srgbClr val="0000FF"/>
                </a:solidFill>
                <a:latin typeface="Cambria Math"/>
                <a:cs typeface="Cambria Math"/>
              </a:rPr>
              <a:t>+</a:t>
            </a:r>
            <a:r>
              <a:rPr lang="en-US" sz="1800" i="1" dirty="0">
                <a:solidFill>
                  <a:srgbClr val="0000FF"/>
                </a:solidFill>
                <a:latin typeface="Cambria Math"/>
                <a:cs typeface="Cambria Math"/>
              </a:rPr>
              <a:t>B</a:t>
            </a:r>
            <a:r>
              <a:rPr lang="en-US" sz="1800" baseline="-25000" dirty="0">
                <a:solidFill>
                  <a:srgbClr val="0000FF"/>
                </a:solidFill>
                <a:latin typeface="Cambria Math"/>
                <a:cs typeface="Cambria Math"/>
              </a:rPr>
              <a:t>11</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a:solidFill>
                  <a:srgbClr val="0000FF"/>
                </a:solidFill>
                <a:latin typeface="Cambria Math"/>
                <a:cs typeface="Cambria Math"/>
              </a:rPr>
              <a:t>6</a:t>
            </a:r>
          </a:p>
          <a:p>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a:t>
            </a:r>
          </a:p>
          <a:p>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endParaRPr lang="en-US" sz="1800" baseline="-25000" dirty="0">
              <a:solidFill>
                <a:srgbClr val="0000FF"/>
              </a:solidFill>
              <a:latin typeface="Cambria Math"/>
              <a:cs typeface="Cambria Math"/>
            </a:endParaRPr>
          </a:p>
          <a:p>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 </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a:solidFill>
                  <a:srgbClr val="0000FF"/>
                </a:solidFill>
                <a:latin typeface="Cambria Math"/>
                <a:cs typeface="Cambria Math"/>
              </a:rPr>
              <a:t>5</a:t>
            </a:r>
            <a:r>
              <a:rPr lang="en-US" sz="1800" dirty="0" smtClean="0">
                <a:solidFill>
                  <a:srgbClr val="0000FF"/>
                </a:solidFill>
                <a:latin typeface="Cambria Math"/>
                <a:cs typeface="Cambria Math"/>
              </a:rPr>
              <a:t> </a:t>
            </a:r>
            <a:endParaRPr lang="en-US" sz="1800" baseline="-25000" dirty="0">
              <a:solidFill>
                <a:srgbClr val="0000FF"/>
              </a:solidFill>
              <a:latin typeface="Cambria Math"/>
              <a:cs typeface="Cambria Math"/>
            </a:endParaRPr>
          </a:p>
          <a:p>
            <a:endParaRPr lang="en-US" sz="1800" dirty="0" smtClean="0">
              <a:solidFill>
                <a:srgbClr val="0000FF"/>
              </a:solidFill>
              <a:latin typeface="Cambria Math"/>
              <a:cs typeface="Cambria Math"/>
            </a:endParaRPr>
          </a:p>
          <a:p>
            <a:endParaRPr lang="en-US" sz="1800" dirty="0" smtClean="0">
              <a:solidFill>
                <a:srgbClr val="0000FF"/>
              </a:solidFill>
              <a:latin typeface="Cambria Math"/>
              <a:cs typeface="Cambria Math"/>
            </a:endParaRPr>
          </a:p>
          <a:p>
            <a:endParaRPr lang="en-US" sz="1800" baseline="-25000" dirty="0" smtClean="0">
              <a:solidFill>
                <a:srgbClr val="0000FF"/>
              </a:solidFill>
              <a:latin typeface="Cambria Math"/>
              <a:cs typeface="Cambria Math"/>
            </a:endParaRPr>
          </a:p>
          <a:p>
            <a:endParaRPr lang="en-US" sz="1800" baseline="-25000" dirty="0" smtClean="0">
              <a:solidFill>
                <a:srgbClr val="0000FF"/>
              </a:solidFill>
              <a:latin typeface="Cambria Math"/>
              <a:cs typeface="Cambria Math"/>
            </a:endParaRPr>
          </a:p>
          <a:p>
            <a:endParaRPr lang="en-US" sz="1800" dirty="0">
              <a:solidFill>
                <a:srgbClr val="0000FF"/>
              </a:solidFill>
              <a:latin typeface="Cambria Math"/>
              <a:cs typeface="Cambria Math"/>
            </a:endParaRPr>
          </a:p>
        </p:txBody>
      </p:sp>
      <p:sp>
        <p:nvSpPr>
          <p:cNvPr id="7" name="TextBox 6"/>
          <p:cNvSpPr txBox="1"/>
          <p:nvPr/>
        </p:nvSpPr>
        <p:spPr>
          <a:xfrm>
            <a:off x="4723602" y="2165274"/>
            <a:ext cx="5407731" cy="3508653"/>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0</a:t>
            </a:r>
            <a:r>
              <a:rPr lang="en-US" sz="1800" dirty="0">
                <a:solidFill>
                  <a:srgbClr val="0000FF"/>
                </a:solidFill>
                <a:latin typeface="Cambria Math"/>
                <a:cs typeface="Cambria Math"/>
              </a:rPr>
              <a:t>; </a:t>
            </a:r>
            <a:r>
              <a:rPr lang="en-US" sz="1800" dirty="0" smtClean="0">
                <a:solidFill>
                  <a:srgbClr val="0000FF"/>
                </a:solidFill>
                <a:latin typeface="Cambria Math"/>
                <a:cs typeface="Cambria Math"/>
              </a:rPr>
              <a:t> </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C</a:t>
            </a:r>
            <a:r>
              <a:rPr lang="en-US" sz="1800" baseline="-25000" dirty="0">
                <a:solidFill>
                  <a:srgbClr val="0000FF"/>
                </a:solidFill>
                <a:latin typeface="Cambria Math"/>
                <a:cs typeface="Cambria Math"/>
              </a:rPr>
              <a:t>11</a:t>
            </a:r>
            <a:r>
              <a:rPr lang="en-US" sz="1800" dirty="0">
                <a:solidFill>
                  <a:srgbClr val="0000FF"/>
                </a:solidFill>
                <a:latin typeface="Cambria Math"/>
                <a:cs typeface="Cambria Math"/>
              </a:rPr>
              <a:t> </a:t>
            </a:r>
            <a:r>
              <a:rPr lang="en-US" sz="1800" dirty="0" smtClean="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a:solidFill>
                  <a:srgbClr val="0000FF"/>
                </a:solidFill>
                <a:latin typeface="Symbol" charset="2"/>
                <a:cs typeface="Symbol" charset="2"/>
              </a:rPr>
              <a:t>a</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C</a:t>
            </a:r>
            <a:r>
              <a:rPr lang="en-US" sz="1800" baseline="-25000" dirty="0">
                <a:solidFill>
                  <a:srgbClr val="0000FF"/>
                </a:solidFill>
                <a:latin typeface="Cambria Math"/>
                <a:cs typeface="Cambria Math"/>
              </a:rPr>
              <a:t>11</a:t>
            </a:r>
            <a:r>
              <a:rPr lang="en-US" sz="1800" dirty="0">
                <a:solidFill>
                  <a:srgbClr val="0000FF"/>
                </a:solidFill>
                <a:latin typeface="Cambria Math"/>
                <a:cs typeface="Cambria Math"/>
              </a:rPr>
              <a:t> +=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a:solidFill>
                  <a:srgbClr val="0000FF"/>
                </a:solidFill>
                <a:latin typeface="Symbol" charset="2"/>
                <a:cs typeface="Symbol" charset="2"/>
              </a:rPr>
              <a:t>a</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i="1" dirty="0">
                <a:solidFill>
                  <a:srgbClr val="0000FF"/>
                </a:solidFill>
                <a:latin typeface="Cambria Math"/>
                <a:cs typeface="Cambria Math"/>
              </a:rPr>
              <a:t> </a:t>
            </a:r>
            <a:r>
              <a:rPr lang="en-US" sz="1800" i="1" dirty="0" smtClean="0">
                <a:solidFill>
                  <a:srgbClr val="0000FF"/>
                </a:solidFill>
                <a:latin typeface="Cambria Math"/>
                <a:cs typeface="Cambria Math"/>
              </a:rPr>
              <a:t>                C</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a:t>
            </a: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01</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4</a:t>
            </a:r>
            <a:r>
              <a:rPr lang="en-US" sz="1800" dirty="0" smtClean="0">
                <a:solidFill>
                  <a:srgbClr val="0000FF"/>
                </a:solidFill>
                <a:latin typeface="Cambria Math"/>
                <a:cs typeface="Cambria Math"/>
              </a:rPr>
              <a:t>; </a:t>
            </a:r>
          </a:p>
          <a:p>
            <a:r>
              <a:rPr lang="en-US" sz="1800" i="1" dirty="0" smtClean="0">
                <a:solidFill>
                  <a:srgbClr val="0000FF"/>
                </a:solidFill>
                <a:latin typeface="Cambria Math"/>
                <a:cs typeface="Cambria Math"/>
              </a:rPr>
              <a:t>M</a:t>
            </a:r>
            <a:r>
              <a:rPr lang="en-US" sz="1800" baseline="-25000" dirty="0">
                <a:solidFill>
                  <a:srgbClr val="0000FF"/>
                </a:solidFill>
                <a:latin typeface="Cambria Math"/>
                <a:cs typeface="Cambria Math"/>
              </a:rPr>
              <a:t>5</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10</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a:t>
            </a:r>
            <a:r>
              <a:rPr lang="en-US" sz="1800" i="1" dirty="0">
                <a:solidFill>
                  <a:srgbClr val="0000FF"/>
                </a:solidFill>
                <a:latin typeface="Cambria Math"/>
                <a:cs typeface="Cambria Math"/>
              </a:rPr>
              <a:t>B</a:t>
            </a:r>
            <a:r>
              <a:rPr lang="en-US" sz="1800" baseline="-25000" dirty="0">
                <a:solidFill>
                  <a:srgbClr val="0000FF"/>
                </a:solidFill>
                <a:latin typeface="Cambria Math"/>
                <a:cs typeface="Cambria Math"/>
              </a:rPr>
              <a:t>00</a:t>
            </a:r>
            <a:r>
              <a:rPr lang="en-US" sz="1800" dirty="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01</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11</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5</a:t>
            </a:r>
            <a:r>
              <a:rPr lang="en-US" sz="1800" dirty="0" smtClean="0">
                <a:solidFill>
                  <a:srgbClr val="0000FF"/>
                </a:solidFill>
                <a:latin typeface="Cambria Math"/>
                <a:cs typeface="Cambria Math"/>
              </a:rPr>
              <a:t>; </a:t>
            </a:r>
            <a:endParaRPr lang="en-US" sz="1800" dirty="0">
              <a:solidFill>
                <a:srgbClr val="0000FF"/>
              </a:solidFill>
              <a:latin typeface="Cambria Math"/>
              <a:cs typeface="Cambria Math"/>
            </a:endParaRPr>
          </a:p>
          <a:p>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6</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01</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A</a:t>
            </a:r>
            <a:r>
              <a:rPr lang="en-US" sz="1800" baseline="-25000" dirty="0" smtClean="0">
                <a:solidFill>
                  <a:srgbClr val="0000FF"/>
                </a:solidFill>
                <a:latin typeface="Cambria Math"/>
                <a:cs typeface="Cambria Math"/>
              </a:rPr>
              <a:t>11</a:t>
            </a:r>
            <a:r>
              <a:rPr lang="en-US" sz="1800" dirty="0">
                <a:solidFill>
                  <a:srgbClr val="0000FF"/>
                </a:solidFill>
                <a:latin typeface="Cambria Math"/>
                <a:cs typeface="Cambria Math"/>
              </a:rPr>
              <a:t>)(</a:t>
            </a:r>
            <a:r>
              <a:rPr lang="en-US" sz="1800" i="1" dirty="0" smtClean="0">
                <a:solidFill>
                  <a:srgbClr val="0000FF"/>
                </a:solidFill>
                <a:latin typeface="Cambria Math"/>
                <a:cs typeface="Cambria Math"/>
              </a:rPr>
              <a:t>B</a:t>
            </a:r>
            <a:r>
              <a:rPr lang="en-US" sz="1800" baseline="-25000" dirty="0" smtClean="0">
                <a:solidFill>
                  <a:srgbClr val="0000FF"/>
                </a:solidFill>
                <a:latin typeface="Cambria Math"/>
                <a:cs typeface="Cambria Math"/>
              </a:rPr>
              <a:t>10</a:t>
            </a:r>
            <a:r>
              <a:rPr lang="en-US" sz="1800" dirty="0">
                <a:solidFill>
                  <a:srgbClr val="0000FF"/>
                </a:solidFill>
                <a:latin typeface="Cambria Math"/>
                <a:cs typeface="Cambria Math"/>
              </a:rPr>
              <a:t>+</a:t>
            </a:r>
            <a:r>
              <a:rPr lang="en-US" sz="1800" i="1" dirty="0">
                <a:solidFill>
                  <a:srgbClr val="0000FF"/>
                </a:solidFill>
                <a:latin typeface="Cambria Math"/>
                <a:cs typeface="Cambria Math"/>
              </a:rPr>
              <a:t>B</a:t>
            </a:r>
            <a:r>
              <a:rPr lang="en-US" sz="1800" baseline="-25000" dirty="0">
                <a:solidFill>
                  <a:srgbClr val="0000FF"/>
                </a:solidFill>
                <a:latin typeface="Cambria Math"/>
                <a:cs typeface="Cambria Math"/>
              </a:rPr>
              <a:t>11</a:t>
            </a:r>
            <a:r>
              <a:rPr lang="en-US" sz="1800" dirty="0">
                <a:solidFill>
                  <a:srgbClr val="0000FF"/>
                </a:solidFill>
                <a:latin typeface="Cambria Math"/>
                <a:cs typeface="Cambria Math"/>
              </a:rPr>
              <a:t>)</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00</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baseline="-25000" dirty="0" smtClean="0">
                <a:solidFill>
                  <a:srgbClr val="0000FF"/>
                </a:solidFill>
                <a:latin typeface="Cambria Math"/>
                <a:cs typeface="Cambria Math"/>
              </a:rPr>
              <a:t>6</a:t>
            </a:r>
            <a:r>
              <a:rPr lang="en-US" sz="1800" dirty="0" smtClean="0">
                <a:solidFill>
                  <a:srgbClr val="0000FF"/>
                </a:solidFill>
                <a:latin typeface="Cambria Math"/>
                <a:cs typeface="Cambria Math"/>
              </a:rPr>
              <a:t>; </a:t>
            </a:r>
            <a:endParaRPr lang="en-US" sz="1800" dirty="0">
              <a:solidFill>
                <a:srgbClr val="0000FF"/>
              </a:solidFill>
              <a:latin typeface="Cambria Math"/>
              <a:cs typeface="Cambria Math"/>
            </a:endParaRPr>
          </a:p>
          <a:p>
            <a:endParaRPr lang="en-US" sz="1800" dirty="0" smtClean="0">
              <a:solidFill>
                <a:srgbClr val="0000FF"/>
              </a:solidFill>
              <a:latin typeface="Cambria Math"/>
              <a:cs typeface="Cambria Math"/>
            </a:endParaRPr>
          </a:p>
          <a:p>
            <a:endParaRPr lang="en-US" sz="1800" dirty="0" smtClean="0">
              <a:solidFill>
                <a:srgbClr val="0000FF"/>
              </a:solidFill>
              <a:latin typeface="Cambria Math"/>
              <a:cs typeface="Cambria Math"/>
            </a:endParaRPr>
          </a:p>
          <a:p>
            <a:endParaRPr lang="en-US" sz="1800" dirty="0" smtClean="0">
              <a:solidFill>
                <a:srgbClr val="0000FF"/>
              </a:solidFill>
              <a:latin typeface="Cambria Math"/>
              <a:cs typeface="Cambria Math"/>
            </a:endParaRPr>
          </a:p>
          <a:p>
            <a:endParaRPr lang="en-US" sz="1800" baseline="-25000" dirty="0" smtClean="0">
              <a:solidFill>
                <a:srgbClr val="0000FF"/>
              </a:solidFill>
              <a:latin typeface="Cambria Math"/>
              <a:cs typeface="Cambria Math"/>
            </a:endParaRPr>
          </a:p>
          <a:p>
            <a:endParaRPr lang="en-US" sz="1800" baseline="-25000" dirty="0" smtClean="0">
              <a:solidFill>
                <a:srgbClr val="0000FF"/>
              </a:solidFill>
              <a:latin typeface="Cambria Math"/>
              <a:cs typeface="Cambria Math"/>
            </a:endParaRPr>
          </a:p>
          <a:p>
            <a:endParaRPr lang="en-US" sz="1800" dirty="0">
              <a:solidFill>
                <a:srgbClr val="0000FF"/>
              </a:solidFill>
              <a:latin typeface="Cambria Math"/>
              <a:cs typeface="Cambria Math"/>
            </a:endParaRPr>
          </a:p>
        </p:txBody>
      </p:sp>
      <p:sp>
        <p:nvSpPr>
          <p:cNvPr id="9" name="TextBox 8"/>
          <p:cNvSpPr txBox="1"/>
          <p:nvPr/>
        </p:nvSpPr>
        <p:spPr>
          <a:xfrm>
            <a:off x="4719499" y="5168715"/>
            <a:ext cx="5407731" cy="369332"/>
          </a:xfrm>
          <a:prstGeom prst="rect">
            <a:avLst/>
          </a:prstGeom>
          <a:noFill/>
        </p:spPr>
        <p:txBody>
          <a:bodyPr wrap="square" rtlCol="0">
            <a:spAutoFit/>
          </a:bodyPr>
          <a:lstStyle/>
          <a:p>
            <a:r>
              <a:rPr lang="en-US" sz="1800" i="1" dirty="0" smtClean="0">
                <a:solidFill>
                  <a:srgbClr val="0000FF"/>
                </a:solidFill>
                <a:latin typeface="Cambria Math"/>
                <a:cs typeface="Cambria Math"/>
              </a:rPr>
              <a:t>  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X</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V</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D +=</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p:txBody>
      </p:sp>
      <p:sp>
        <p:nvSpPr>
          <p:cNvPr id="11" name="Right Arrow 10"/>
          <p:cNvSpPr/>
          <p:nvPr/>
        </p:nvSpPr>
        <p:spPr>
          <a:xfrm>
            <a:off x="3281260" y="2915771"/>
            <a:ext cx="1333726" cy="286306"/>
          </a:xfrm>
          <a:prstGeom prst="rightArrow">
            <a:avLst/>
          </a:prstGeom>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5" name="Rectangle 4"/>
          <p:cNvSpPr/>
          <p:nvPr/>
        </p:nvSpPr>
        <p:spPr>
          <a:xfrm>
            <a:off x="4667379" y="2245575"/>
            <a:ext cx="5249880" cy="2754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0" name="TextBox 9"/>
          <p:cNvSpPr txBox="1"/>
          <p:nvPr/>
        </p:nvSpPr>
        <p:spPr>
          <a:xfrm>
            <a:off x="4723602" y="5952330"/>
            <a:ext cx="7764427"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a:t>
            </a:r>
          </a:p>
          <a:p>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12" name="Rectangle 11"/>
          <p:cNvSpPr/>
          <p:nvPr/>
        </p:nvSpPr>
        <p:spPr>
          <a:xfrm>
            <a:off x="4723602" y="5227063"/>
            <a:ext cx="5249880" cy="31531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4" name="TextBox 3"/>
          <p:cNvSpPr txBox="1"/>
          <p:nvPr/>
        </p:nvSpPr>
        <p:spPr>
          <a:xfrm>
            <a:off x="-23088" y="6082383"/>
            <a:ext cx="5264426" cy="400110"/>
          </a:xfrm>
          <a:prstGeom prst="rect">
            <a:avLst/>
          </a:prstGeom>
          <a:noFill/>
        </p:spPr>
        <p:txBody>
          <a:bodyPr wrap="square" rtlCol="0">
            <a:spAutoFit/>
          </a:bodyPr>
          <a:lstStyle/>
          <a:p>
            <a:r>
              <a:rPr lang="en-US" sz="2000" dirty="0" smtClean="0">
                <a:latin typeface="Helvetica"/>
                <a:cs typeface="Helvetica"/>
              </a:rPr>
              <a:t>General operation for one-level </a:t>
            </a:r>
            <a:r>
              <a:rPr lang="en-US" sz="2000" dirty="0" err="1" smtClean="0">
                <a:latin typeface="Helvetica"/>
                <a:cs typeface="Helvetica"/>
              </a:rPr>
              <a:t>Strassen</a:t>
            </a:r>
            <a:r>
              <a:rPr lang="en-US" sz="2000" dirty="0" smtClean="0">
                <a:latin typeface="Helvetica"/>
                <a:cs typeface="Helvetica"/>
              </a:rPr>
              <a:t>:</a:t>
            </a:r>
          </a:p>
        </p:txBody>
      </p:sp>
      <p:sp>
        <p:nvSpPr>
          <p:cNvPr id="14" name="Rectangle 13"/>
          <p:cNvSpPr/>
          <p:nvPr/>
        </p:nvSpPr>
        <p:spPr>
          <a:xfrm>
            <a:off x="4743084" y="6022891"/>
            <a:ext cx="5249880" cy="57577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2761415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4.69697E-6 2.15278E-6 L 0.00078 0.22222 " pathEditMode="relative" rAng="0" ptsTypes="AA">
                                      <p:cBhvr>
                                        <p:cTn id="20" dur="3000" fill="hold"/>
                                        <p:tgtEl>
                                          <p:spTgt spid="5"/>
                                        </p:tgtEl>
                                        <p:attrNameLst>
                                          <p:attrName>ppt_x</p:attrName>
                                          <p:attrName>ppt_y</p:attrName>
                                        </p:attrNameLst>
                                      </p:cBhvr>
                                      <p:rCtr x="32" y="11111"/>
                                    </p:animMotion>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P spid="5" grpId="0" animBg="1"/>
      <p:bldP spid="5" grpId="1" animBg="1"/>
      <p:bldP spid="10" grpId="0"/>
      <p:bldP spid="12" grpId="0" animBg="1"/>
      <p:bldP spid="4" grpId="0"/>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518" y="3245134"/>
            <a:ext cx="9134651" cy="830997"/>
          </a:xfrm>
          <a:prstGeom prst="rect">
            <a:avLst/>
          </a:prstGeom>
          <a:noFill/>
        </p:spPr>
        <p:txBody>
          <a:bodyPr wrap="square" rtlCol="0">
            <a:spAutoFit/>
          </a:bodyPr>
          <a:lstStyle/>
          <a:p>
            <a:r>
              <a:rPr lang="en-US" sz="2400" i="1" dirty="0" smtClean="0">
                <a:solidFill>
                  <a:srgbClr val="0000FF"/>
                </a:solidFill>
                <a:latin typeface="Cambria Math"/>
                <a:cs typeface="Cambria Math"/>
              </a:rPr>
              <a:t>M</a:t>
            </a:r>
            <a:r>
              <a:rPr lang="en-US" sz="2400" dirty="0" smtClean="0">
                <a:solidFill>
                  <a:srgbClr val="0000FF"/>
                </a:solidFill>
                <a:latin typeface="Cambria Math"/>
                <a:cs typeface="Cambria Math"/>
              </a:rPr>
              <a:t> := </a:t>
            </a:r>
            <a:r>
              <a:rPr lang="en-US" sz="2400" dirty="0" smtClean="0">
                <a:solidFill>
                  <a:srgbClr val="0000FF"/>
                </a:solidFill>
                <a:latin typeface="Symbol" charset="2"/>
                <a:cs typeface="Symbol" charset="2"/>
              </a:rPr>
              <a:t>a</a:t>
            </a:r>
            <a:r>
              <a:rPr lang="en-US" sz="2400" dirty="0" smtClean="0">
                <a:solidFill>
                  <a:srgbClr val="0000FF"/>
                </a:solidFill>
                <a:latin typeface="Cambria Math"/>
                <a:cs typeface="Cambria Math"/>
              </a:rPr>
              <a:t>(</a:t>
            </a:r>
            <a:r>
              <a:rPr lang="en-US" sz="2400" i="1" dirty="0" err="1" smtClean="0">
                <a:solidFill>
                  <a:srgbClr val="0000FF"/>
                </a:solidFill>
                <a:latin typeface="Cambria Math"/>
                <a:cs typeface="Cambria Math"/>
              </a:rPr>
              <a:t>X</a:t>
            </a:r>
            <a:r>
              <a:rPr lang="en-US" sz="2400" dirty="0" err="1" smtClean="0">
                <a:solidFill>
                  <a:srgbClr val="0000FF"/>
                </a:solidFill>
                <a:latin typeface="Cambria Math"/>
                <a:cs typeface="Cambria Math"/>
              </a:rPr>
              <a:t>+</a:t>
            </a:r>
            <a:r>
              <a:rPr lang="en-US" sz="2400" dirty="0" err="1" smtClean="0">
                <a:solidFill>
                  <a:srgbClr val="0000FF"/>
                </a:solidFill>
                <a:latin typeface="Symbol" charset="2"/>
                <a:cs typeface="Symbol" charset="2"/>
              </a:rPr>
              <a:t>d</a:t>
            </a:r>
            <a:r>
              <a:rPr lang="en-US" sz="2400" i="1" dirty="0" err="1" smtClean="0">
                <a:solidFill>
                  <a:srgbClr val="0000FF"/>
                </a:solidFill>
                <a:latin typeface="Cambria Math"/>
                <a:cs typeface="Cambria Math"/>
              </a:rPr>
              <a:t>Y</a:t>
            </a:r>
            <a:r>
              <a:rPr lang="en-US" sz="2400" dirty="0" smtClean="0">
                <a:solidFill>
                  <a:srgbClr val="0000FF"/>
                </a:solidFill>
                <a:latin typeface="Cambria Math"/>
                <a:cs typeface="Cambria Math"/>
              </a:rPr>
              <a:t>)(</a:t>
            </a:r>
            <a:r>
              <a:rPr lang="en-US" sz="2400" i="1" dirty="0" err="1" smtClean="0">
                <a:solidFill>
                  <a:srgbClr val="0000FF"/>
                </a:solidFill>
                <a:latin typeface="Cambria Math"/>
                <a:cs typeface="Cambria Math"/>
              </a:rPr>
              <a:t>V</a:t>
            </a:r>
            <a:r>
              <a:rPr lang="en-US" sz="2400" dirty="0" err="1" smtClean="0">
                <a:solidFill>
                  <a:srgbClr val="0000FF"/>
                </a:solidFill>
                <a:latin typeface="Cambria Math"/>
                <a:cs typeface="Cambria Math"/>
              </a:rPr>
              <a:t>+</a:t>
            </a:r>
            <a:r>
              <a:rPr lang="en-US" sz="2400" dirty="0" err="1" smtClean="0">
                <a:solidFill>
                  <a:srgbClr val="0000FF"/>
                </a:solidFill>
                <a:latin typeface="Symbol" charset="2"/>
                <a:cs typeface="Symbol" charset="2"/>
              </a:rPr>
              <a:t>e</a:t>
            </a:r>
            <a:r>
              <a:rPr lang="en-US" sz="2400" i="1" dirty="0" err="1" smtClean="0">
                <a:solidFill>
                  <a:srgbClr val="0000FF"/>
                </a:solidFill>
                <a:latin typeface="Cambria Math"/>
                <a:cs typeface="Cambria Math"/>
              </a:rPr>
              <a:t>W</a:t>
            </a:r>
            <a:r>
              <a:rPr lang="en-US" sz="2400" dirty="0" smtClean="0">
                <a:solidFill>
                  <a:srgbClr val="0000FF"/>
                </a:solidFill>
                <a:latin typeface="Cambria Math"/>
                <a:cs typeface="Cambria Math"/>
              </a:rPr>
              <a:t>);                     </a:t>
            </a:r>
            <a:r>
              <a:rPr lang="en-US" sz="2400" i="1" dirty="0" smtClean="0">
                <a:solidFill>
                  <a:srgbClr val="0000FF"/>
                </a:solidFill>
                <a:latin typeface="Cambria Math"/>
                <a:cs typeface="Cambria Math"/>
              </a:rPr>
              <a:t>C</a:t>
            </a:r>
            <a:r>
              <a:rPr lang="en-US" sz="2400" dirty="0" smtClean="0">
                <a:solidFill>
                  <a:srgbClr val="0000FF"/>
                </a:solidFill>
                <a:latin typeface="Cambria Math"/>
                <a:cs typeface="Cambria Math"/>
              </a:rPr>
              <a:t> += </a:t>
            </a:r>
            <a:r>
              <a:rPr lang="en-US" sz="2400" dirty="0" smtClean="0">
                <a:solidFill>
                  <a:srgbClr val="0000FF"/>
                </a:solidFill>
                <a:latin typeface="Symbol" charset="2"/>
                <a:cs typeface="Symbol" charset="2"/>
              </a:rPr>
              <a:t>g</a:t>
            </a:r>
            <a:r>
              <a:rPr lang="en-US" sz="2400" baseline="-25000" dirty="0" smtClean="0">
                <a:solidFill>
                  <a:srgbClr val="0000FF"/>
                </a:solidFill>
                <a:latin typeface="Symbol" charset="2"/>
                <a:cs typeface="Symbol" charset="2"/>
              </a:rPr>
              <a:t>0</a:t>
            </a:r>
            <a:r>
              <a:rPr lang="en-US" sz="2400" i="1" dirty="0" smtClean="0">
                <a:solidFill>
                  <a:srgbClr val="0000FF"/>
                </a:solidFill>
                <a:latin typeface="Cambria Math"/>
                <a:cs typeface="Cambria Math"/>
              </a:rPr>
              <a:t>M</a:t>
            </a:r>
            <a:r>
              <a:rPr lang="en-US" sz="2400" dirty="0" smtClean="0">
                <a:solidFill>
                  <a:srgbClr val="0000FF"/>
                </a:solidFill>
                <a:latin typeface="Cambria Math"/>
                <a:cs typeface="Cambria Math"/>
              </a:rPr>
              <a:t>; </a:t>
            </a:r>
            <a:r>
              <a:rPr lang="en-US" sz="2400" i="1" dirty="0">
                <a:solidFill>
                  <a:srgbClr val="0000FF"/>
                </a:solidFill>
                <a:latin typeface="Cambria Math"/>
                <a:cs typeface="Cambria Math"/>
              </a:rPr>
              <a:t>D</a:t>
            </a:r>
            <a:r>
              <a:rPr lang="en-US" sz="2400" dirty="0" smtClean="0">
                <a:solidFill>
                  <a:srgbClr val="0000FF"/>
                </a:solidFill>
                <a:latin typeface="Cambria Math"/>
                <a:cs typeface="Cambria Math"/>
              </a:rPr>
              <a:t> </a:t>
            </a:r>
            <a:r>
              <a:rPr lang="en-US" sz="2400" dirty="0">
                <a:solidFill>
                  <a:srgbClr val="0000FF"/>
                </a:solidFill>
                <a:latin typeface="Cambria Math"/>
                <a:cs typeface="Cambria Math"/>
              </a:rPr>
              <a:t>+= </a:t>
            </a:r>
            <a:r>
              <a:rPr lang="en-US" sz="2400" dirty="0" smtClean="0">
                <a:solidFill>
                  <a:srgbClr val="0000FF"/>
                </a:solidFill>
                <a:latin typeface="Symbol" charset="2"/>
                <a:cs typeface="Symbol" charset="2"/>
              </a:rPr>
              <a:t>g</a:t>
            </a:r>
            <a:r>
              <a:rPr lang="en-US" sz="2400" baseline="-25000" dirty="0" smtClean="0">
                <a:solidFill>
                  <a:srgbClr val="0000FF"/>
                </a:solidFill>
                <a:latin typeface="Symbol" charset="2"/>
                <a:cs typeface="Symbol" charset="2"/>
              </a:rPr>
              <a:t>1</a:t>
            </a:r>
            <a:r>
              <a:rPr lang="en-US" sz="2400" i="1" dirty="0" smtClean="0">
                <a:solidFill>
                  <a:srgbClr val="0000FF"/>
                </a:solidFill>
                <a:latin typeface="Cambria Math"/>
                <a:cs typeface="Cambria Math"/>
              </a:rPr>
              <a:t>M</a:t>
            </a:r>
            <a:r>
              <a:rPr lang="en-US" sz="2400" dirty="0" smtClean="0">
                <a:solidFill>
                  <a:srgbClr val="0000FF"/>
                </a:solidFill>
                <a:latin typeface="Cambria Math"/>
                <a:cs typeface="Cambria Math"/>
              </a:rPr>
              <a:t>; </a:t>
            </a:r>
          </a:p>
          <a:p>
            <a:r>
              <a:rPr lang="en-US" sz="2400" dirty="0" smtClean="0">
                <a:solidFill>
                  <a:srgbClr val="0000FF"/>
                </a:solidFill>
                <a:latin typeface="Symbol" charset="2"/>
                <a:cs typeface="Symbol" charset="2"/>
              </a:rPr>
              <a:t>g</a:t>
            </a:r>
            <a:r>
              <a:rPr lang="en-US" sz="2400" baseline="-25000" dirty="0" smtClean="0">
                <a:solidFill>
                  <a:srgbClr val="0000FF"/>
                </a:solidFill>
                <a:latin typeface="Symbol" charset="2"/>
                <a:cs typeface="Symbol" charset="2"/>
              </a:rPr>
              <a:t>0</a:t>
            </a:r>
            <a:r>
              <a:rPr lang="en-US" sz="2400" dirty="0" smtClean="0">
                <a:solidFill>
                  <a:srgbClr val="0000FF"/>
                </a:solidFill>
                <a:latin typeface="Cambria Math"/>
                <a:cs typeface="Cambria Math"/>
              </a:rPr>
              <a:t>,</a:t>
            </a:r>
            <a:r>
              <a:rPr lang="en-US" sz="2400" dirty="0">
                <a:solidFill>
                  <a:srgbClr val="0000FF"/>
                </a:solidFill>
                <a:latin typeface="Cambria Math"/>
                <a:cs typeface="Cambria Math"/>
              </a:rPr>
              <a:t> </a:t>
            </a:r>
            <a:r>
              <a:rPr lang="en-US" sz="2400" dirty="0" smtClean="0">
                <a:solidFill>
                  <a:srgbClr val="0000FF"/>
                </a:solidFill>
                <a:latin typeface="Symbol" charset="2"/>
                <a:cs typeface="Symbol" charset="2"/>
              </a:rPr>
              <a:t>g</a:t>
            </a:r>
            <a:r>
              <a:rPr lang="en-US" sz="2400" baseline="-25000" dirty="0" smtClean="0">
                <a:solidFill>
                  <a:srgbClr val="0000FF"/>
                </a:solidFill>
                <a:latin typeface="Symbol" charset="2"/>
                <a:cs typeface="Symbol" charset="2"/>
              </a:rPr>
              <a:t>1</a:t>
            </a:r>
            <a:r>
              <a:rPr lang="en-US" sz="2400" dirty="0" smtClean="0">
                <a:solidFill>
                  <a:srgbClr val="0000FF"/>
                </a:solidFill>
                <a:latin typeface="Cambria Math"/>
                <a:cs typeface="Cambria Math"/>
              </a:rPr>
              <a:t>,</a:t>
            </a:r>
            <a:r>
              <a:rPr lang="en-US" sz="2400" dirty="0" smtClean="0">
                <a:solidFill>
                  <a:srgbClr val="0000FF"/>
                </a:solidFill>
                <a:latin typeface="Symbol" charset="2"/>
                <a:cs typeface="Symbol" charset="2"/>
              </a:rPr>
              <a:t>d</a:t>
            </a:r>
            <a:r>
              <a:rPr lang="en-US" sz="2400" dirty="0" smtClean="0">
                <a:solidFill>
                  <a:srgbClr val="0000FF"/>
                </a:solidFill>
                <a:latin typeface="Cambria Math"/>
                <a:cs typeface="Cambria Math"/>
              </a:rPr>
              <a:t>,</a:t>
            </a:r>
            <a:r>
              <a:rPr lang="en-US" sz="2400" dirty="0" smtClean="0">
                <a:solidFill>
                  <a:srgbClr val="0000FF"/>
                </a:solidFill>
                <a:latin typeface="Symbol" charset="2"/>
                <a:cs typeface="Symbol" charset="2"/>
              </a:rPr>
              <a:t>e</a:t>
            </a:r>
            <a:r>
              <a:rPr lang="en-US" sz="2400" dirty="0" smtClean="0">
                <a:solidFill>
                  <a:srgbClr val="0000FF"/>
                </a:solidFill>
                <a:latin typeface="Cambria Math"/>
                <a:cs typeface="Cambria Math"/>
              </a:rPr>
              <a:t> </a:t>
            </a:r>
            <a:r>
              <a:rPr lang="en-US" sz="2400" dirty="0" smtClean="0">
                <a:solidFill>
                  <a:srgbClr val="0000FF"/>
                </a:solidFill>
                <a:sym typeface="Symbol"/>
              </a:rPr>
              <a:t></a:t>
            </a:r>
            <a:r>
              <a:rPr lang="en-US" sz="2400" dirty="0">
                <a:solidFill>
                  <a:srgbClr val="0000FF"/>
                </a:solidFill>
                <a:sym typeface="Symbol"/>
              </a:rPr>
              <a:t> </a:t>
            </a:r>
            <a:r>
              <a:rPr lang="en-US" sz="2400" dirty="0" smtClean="0">
                <a:solidFill>
                  <a:srgbClr val="0000FF"/>
                </a:solidFill>
                <a:latin typeface="Cambria Math"/>
                <a:cs typeface="Cambria Math"/>
              </a:rPr>
              <a:t>{-1, 0, 1}.</a:t>
            </a:r>
            <a:endParaRPr lang="en-US" sz="2400" dirty="0">
              <a:solidFill>
                <a:srgbClr val="0000FF"/>
              </a:solidFill>
              <a:latin typeface="Cambria Math"/>
              <a:cs typeface="Cambria Math"/>
            </a:endParaRPr>
          </a:p>
        </p:txBody>
      </p:sp>
      <p:sp>
        <p:nvSpPr>
          <p:cNvPr id="5" name="TextBox 4"/>
          <p:cNvSpPr txBox="1"/>
          <p:nvPr/>
        </p:nvSpPr>
        <p:spPr>
          <a:xfrm>
            <a:off x="169338" y="2512664"/>
            <a:ext cx="9973732" cy="646331"/>
          </a:xfrm>
          <a:prstGeom prst="rect">
            <a:avLst/>
          </a:prstGeom>
          <a:noFill/>
        </p:spPr>
        <p:txBody>
          <a:bodyPr wrap="square" rtlCol="0">
            <a:spAutoFit/>
          </a:bodyPr>
          <a:lstStyle/>
          <a:p>
            <a:r>
              <a:rPr lang="en-US" sz="2800" dirty="0" smtClean="0">
                <a:latin typeface="Helvetica"/>
                <a:cs typeface="Helvetica"/>
              </a:rPr>
              <a:t>High-performance implementation of the general operation</a:t>
            </a:r>
            <a:r>
              <a:rPr lang="en-US" sz="3600" dirty="0" smtClean="0">
                <a:solidFill>
                  <a:srgbClr val="FF0000"/>
                </a:solidFill>
                <a:latin typeface="Helvetica"/>
                <a:cs typeface="Helvetica"/>
              </a:rPr>
              <a:t>?</a:t>
            </a:r>
            <a:endParaRPr lang="en-US" sz="3600" dirty="0">
              <a:solidFill>
                <a:srgbClr val="FF0000"/>
              </a:solidFill>
              <a:latin typeface="Helvetica"/>
              <a:cs typeface="Helvetica"/>
            </a:endParaRPr>
          </a:p>
        </p:txBody>
      </p:sp>
      <p:pic>
        <p:nvPicPr>
          <p:cNvPr id="6" name="Picture 5"/>
          <p:cNvPicPr>
            <a:picLocks noChangeAspect="1"/>
          </p:cNvPicPr>
          <p:nvPr/>
        </p:nvPicPr>
        <p:blipFill>
          <a:blip r:embed="rId3"/>
          <a:stretch>
            <a:fillRect/>
          </a:stretch>
        </p:blipFill>
        <p:spPr>
          <a:xfrm>
            <a:off x="-1" y="701125"/>
            <a:ext cx="10058400" cy="1687502"/>
          </a:xfrm>
          <a:prstGeom prst="rect">
            <a:avLst/>
          </a:prstGeom>
        </p:spPr>
      </p:pic>
      <p:pic>
        <p:nvPicPr>
          <p:cNvPr id="7" name="Picture 6"/>
          <p:cNvPicPr>
            <a:picLocks noChangeAspect="1"/>
          </p:cNvPicPr>
          <p:nvPr/>
        </p:nvPicPr>
        <p:blipFill>
          <a:blip r:embed="rId4"/>
          <a:stretch>
            <a:fillRect/>
          </a:stretch>
        </p:blipFill>
        <p:spPr>
          <a:xfrm>
            <a:off x="0" y="4589081"/>
            <a:ext cx="10117930" cy="1277428"/>
          </a:xfrm>
          <a:prstGeom prst="rect">
            <a:avLst/>
          </a:prstGeom>
        </p:spPr>
      </p:pic>
      <p:sp>
        <p:nvSpPr>
          <p:cNvPr id="8" name="TextBox 7"/>
          <p:cNvSpPr txBox="1"/>
          <p:nvPr/>
        </p:nvSpPr>
        <p:spPr>
          <a:xfrm>
            <a:off x="502920" y="6908375"/>
            <a:ext cx="9299493" cy="276999"/>
          </a:xfrm>
          <a:prstGeom prst="rect">
            <a:avLst/>
          </a:prstGeom>
          <a:noFill/>
        </p:spPr>
        <p:txBody>
          <a:bodyPr wrap="square" rtlCol="0">
            <a:spAutoFit/>
          </a:bodyPr>
          <a:lstStyle/>
          <a:p>
            <a:r>
              <a:rPr lang="en-US" sz="1200" dirty="0" smtClean="0">
                <a:latin typeface="Times"/>
                <a:cs typeface="Times"/>
              </a:rPr>
              <a:t>*</a:t>
            </a:r>
            <a:r>
              <a:rPr lang="en-US" sz="1200" dirty="0">
                <a:latin typeface="Times"/>
                <a:cs typeface="Times"/>
                <a:hlinkClick r:id="rId5"/>
              </a:rPr>
              <a:t>http://</a:t>
            </a:r>
            <a:r>
              <a:rPr lang="en-US" sz="1200" dirty="0" err="1">
                <a:latin typeface="Times"/>
                <a:cs typeface="Times"/>
                <a:hlinkClick r:id="rId5"/>
              </a:rPr>
              <a:t>shpc.ices.utexas.edu</a:t>
            </a:r>
            <a:r>
              <a:rPr lang="en-US" sz="1200" dirty="0">
                <a:latin typeface="Times"/>
                <a:cs typeface="Times"/>
                <a:hlinkClick r:id="rId5"/>
              </a:rPr>
              <a:t>/</a:t>
            </a:r>
            <a:r>
              <a:rPr lang="en-US" sz="1200" dirty="0" err="1" smtClean="0">
                <a:latin typeface="Times"/>
                <a:cs typeface="Times"/>
                <a:hlinkClick r:id="rId5"/>
              </a:rPr>
              <a:t>index.html</a:t>
            </a:r>
            <a:endParaRPr lang="en-US" sz="1200" dirty="0" smtClean="0">
              <a:latin typeface="Times"/>
              <a:cs typeface="Times"/>
            </a:endParaRPr>
          </a:p>
        </p:txBody>
      </p:sp>
    </p:spTree>
    <p:extLst>
      <p:ext uri="{BB962C8B-B14F-4D97-AF65-F5344CB8AC3E}">
        <p14:creationId xmlns:p14="http://schemas.microsoft.com/office/powerpoint/2010/main" val="23069714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pic>
        <p:nvPicPr>
          <p:cNvPr id="4" name="Picture 3" descr="direct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
        <p:nvSpPr>
          <p:cNvPr id="5" name="TextBox 4"/>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spTree>
    <p:extLst>
      <p:ext uri="{BB962C8B-B14F-4D97-AF65-F5344CB8AC3E}">
        <p14:creationId xmlns:p14="http://schemas.microsoft.com/office/powerpoint/2010/main" val="3844928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5" name="TextBox 2914"/>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916" name="Right Brace 2915"/>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7" name="Right Brace 2916"/>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18" name="TextBox 2917"/>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919" name="TextBox 2918"/>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920" name="Group 2919"/>
          <p:cNvGrpSpPr/>
          <p:nvPr/>
        </p:nvGrpSpPr>
        <p:grpSpPr>
          <a:xfrm>
            <a:off x="5398914" y="98728"/>
            <a:ext cx="4617720" cy="7101163"/>
            <a:chOff x="970747" y="1812366"/>
            <a:chExt cx="4617720" cy="6842635"/>
          </a:xfrm>
        </p:grpSpPr>
        <p:sp>
          <p:nvSpPr>
            <p:cNvPr id="3358" name="Rounded Rectangle 3357"/>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59" name="TextBox 3358"/>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2921" name="Group 2920"/>
          <p:cNvGrpSpPr/>
          <p:nvPr/>
        </p:nvGrpSpPr>
        <p:grpSpPr>
          <a:xfrm>
            <a:off x="5836877" y="420589"/>
            <a:ext cx="3811930" cy="757924"/>
            <a:chOff x="1408710" y="2470227"/>
            <a:chExt cx="3811930" cy="757924"/>
          </a:xfrm>
        </p:grpSpPr>
        <p:grpSp>
          <p:nvGrpSpPr>
            <p:cNvPr id="3347" name="Group 3346"/>
            <p:cNvGrpSpPr/>
            <p:nvPr/>
          </p:nvGrpSpPr>
          <p:grpSpPr>
            <a:xfrm>
              <a:off x="1454002" y="2489765"/>
              <a:ext cx="3766638" cy="738386"/>
              <a:chOff x="1454002" y="2489765"/>
              <a:chExt cx="3766638" cy="738386"/>
            </a:xfrm>
          </p:grpSpPr>
          <p:sp>
            <p:nvSpPr>
              <p:cNvPr id="3349" name="Rectangle 3348"/>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50" name="TextBox 3349"/>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3351" name="Rectangle 3350"/>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352" name="Straight Connector 3351"/>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353" name="Straight Connector 3352"/>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354" name="TextBox 3353"/>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3355" name="Rectangle 3354"/>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356" name="Straight Connector 3355"/>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357" name="Straight Connector 3356"/>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348" name="TextBox 3347"/>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2922" name="Group 2921"/>
          <p:cNvGrpSpPr/>
          <p:nvPr/>
        </p:nvGrpSpPr>
        <p:grpSpPr>
          <a:xfrm>
            <a:off x="5989277" y="572989"/>
            <a:ext cx="3811930" cy="757924"/>
            <a:chOff x="1408710" y="2470227"/>
            <a:chExt cx="3811930" cy="757924"/>
          </a:xfrm>
        </p:grpSpPr>
        <p:grpSp>
          <p:nvGrpSpPr>
            <p:cNvPr id="3336" name="Group 3335"/>
            <p:cNvGrpSpPr/>
            <p:nvPr/>
          </p:nvGrpSpPr>
          <p:grpSpPr>
            <a:xfrm>
              <a:off x="1454002" y="2489765"/>
              <a:ext cx="3766638" cy="738386"/>
              <a:chOff x="1454002" y="2489765"/>
              <a:chExt cx="3766638" cy="738386"/>
            </a:xfrm>
          </p:grpSpPr>
          <p:sp>
            <p:nvSpPr>
              <p:cNvPr id="3338" name="Rectangle 3337"/>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39" name="TextBox 3338"/>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3340" name="Rectangle 3339"/>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341" name="Straight Connector 3340"/>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342" name="Straight Connector 3341"/>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343" name="TextBox 3342"/>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3344" name="Rectangle 3343"/>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345" name="Straight Connector 3344"/>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346" name="Straight Connector 3345"/>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337" name="TextBox 3336"/>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067" name="TextBox 3066"/>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68" name="TextBox 3067"/>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901" name="Rectangle 900"/>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TextBox 901"/>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38" name="TextBox 37"/>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pic>
        <p:nvPicPr>
          <p:cNvPr id="39" name="Picture 38"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sp>
        <p:nvSpPr>
          <p:cNvPr id="40" name="Rectangle 39"/>
          <p:cNvSpPr/>
          <p:nvPr/>
        </p:nvSpPr>
        <p:spPr>
          <a:xfrm>
            <a:off x="138681" y="2094550"/>
            <a:ext cx="4934856" cy="4561512"/>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41" name="TextBox 40"/>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2" name="Picture 1"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10243127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4-17 at 11.1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0" y="4152390"/>
            <a:ext cx="3733604" cy="1500587"/>
          </a:xfrm>
          <a:prstGeom prst="rect">
            <a:avLst/>
          </a:prstGeom>
        </p:spPr>
      </p:pic>
      <p:pic>
        <p:nvPicPr>
          <p:cNvPr id="6" name="Picture 5" descr="Screen Shot 2016-04-17 at 11.15.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639" y="3511418"/>
            <a:ext cx="3915838" cy="3197934"/>
          </a:xfrm>
          <a:prstGeom prst="rect">
            <a:avLst/>
          </a:prstGeom>
        </p:spPr>
      </p:pic>
      <p:pic>
        <p:nvPicPr>
          <p:cNvPr id="7" name="Picture 6" descr="Screen Shot 2016-04-17 at 11.19.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40" y="727422"/>
            <a:ext cx="8599548" cy="2380781"/>
          </a:xfrm>
          <a:prstGeom prst="rect">
            <a:avLst/>
          </a:prstGeom>
        </p:spPr>
      </p:pic>
      <p:sp>
        <p:nvSpPr>
          <p:cNvPr id="8" name="TextBox 7"/>
          <p:cNvSpPr txBox="1"/>
          <p:nvPr/>
        </p:nvSpPr>
        <p:spPr>
          <a:xfrm>
            <a:off x="389261" y="6614304"/>
            <a:ext cx="4324677" cy="446276"/>
          </a:xfrm>
          <a:prstGeom prst="rect">
            <a:avLst/>
          </a:prstGeom>
          <a:noFill/>
        </p:spPr>
        <p:txBody>
          <a:bodyPr wrap="square" rtlCol="0">
            <a:spAutoFit/>
          </a:bodyPr>
          <a:lstStyle/>
          <a:p>
            <a:r>
              <a:rPr lang="en-US" dirty="0" smtClean="0">
                <a:latin typeface="Helvetica"/>
                <a:cs typeface="Helvetica"/>
              </a:rPr>
              <a:t>8 multiplications, 8 additions</a:t>
            </a:r>
            <a:endParaRPr lang="en-US" dirty="0">
              <a:latin typeface="Helvetica"/>
              <a:cs typeface="Helvetica"/>
            </a:endParaRPr>
          </a:p>
        </p:txBody>
      </p:sp>
      <p:sp>
        <p:nvSpPr>
          <p:cNvPr id="9" name="TextBox 8"/>
          <p:cNvSpPr txBox="1"/>
          <p:nvPr/>
        </p:nvSpPr>
        <p:spPr>
          <a:xfrm>
            <a:off x="5356084" y="6601625"/>
            <a:ext cx="4324677" cy="446276"/>
          </a:xfrm>
          <a:prstGeom prst="rect">
            <a:avLst/>
          </a:prstGeom>
          <a:noFill/>
        </p:spPr>
        <p:txBody>
          <a:bodyPr wrap="square" rtlCol="0">
            <a:spAutoFit/>
          </a:bodyPr>
          <a:lstStyle/>
          <a:p>
            <a:r>
              <a:rPr lang="en-US" dirty="0">
                <a:latin typeface="Helvetica"/>
                <a:cs typeface="Helvetica"/>
              </a:rPr>
              <a:t>7</a:t>
            </a:r>
            <a:r>
              <a:rPr lang="en-US" dirty="0" smtClean="0">
                <a:latin typeface="Helvetica"/>
                <a:cs typeface="Helvetica"/>
              </a:rPr>
              <a:t> multiplications, 22 additions</a:t>
            </a:r>
            <a:endParaRPr lang="en-US" dirty="0">
              <a:latin typeface="Helvetica"/>
              <a:cs typeface="Helvetica"/>
            </a:endParaRPr>
          </a:p>
        </p:txBody>
      </p:sp>
      <p:sp>
        <p:nvSpPr>
          <p:cNvPr id="10" name="TextBox 9"/>
          <p:cNvSpPr txBox="1"/>
          <p:nvPr/>
        </p:nvSpPr>
        <p:spPr>
          <a:xfrm>
            <a:off x="590702" y="3097620"/>
            <a:ext cx="4178687" cy="446276"/>
          </a:xfrm>
          <a:prstGeom prst="rect">
            <a:avLst/>
          </a:prstGeom>
          <a:noFill/>
        </p:spPr>
        <p:txBody>
          <a:bodyPr wrap="square" rtlCol="0">
            <a:spAutoFit/>
          </a:bodyPr>
          <a:lstStyle/>
          <a:p>
            <a:r>
              <a:rPr lang="en-US" dirty="0" smtClean="0">
                <a:solidFill>
                  <a:srgbClr val="FF0000"/>
                </a:solidFill>
                <a:latin typeface="Helvetica"/>
                <a:cs typeface="Helvetica"/>
              </a:rPr>
              <a:t>Direct Computation</a:t>
            </a:r>
            <a:endParaRPr lang="en-US" dirty="0">
              <a:solidFill>
                <a:srgbClr val="FF0000"/>
              </a:solidFill>
              <a:latin typeface="Helvetica"/>
              <a:cs typeface="Helvetica"/>
            </a:endParaRPr>
          </a:p>
        </p:txBody>
      </p:sp>
      <p:sp>
        <p:nvSpPr>
          <p:cNvPr id="11" name="TextBox 10"/>
          <p:cNvSpPr txBox="1"/>
          <p:nvPr/>
        </p:nvSpPr>
        <p:spPr>
          <a:xfrm>
            <a:off x="5411639" y="3109635"/>
            <a:ext cx="4178687" cy="446276"/>
          </a:xfrm>
          <a:prstGeom prst="rect">
            <a:avLst/>
          </a:prstGeom>
          <a:noFill/>
        </p:spPr>
        <p:txBody>
          <a:bodyPr wrap="square" rtlCol="0">
            <a:spAutoFit/>
          </a:bodyPr>
          <a:lstStyle/>
          <a:p>
            <a:r>
              <a:rPr lang="en-US" dirty="0" err="1" smtClean="0">
                <a:solidFill>
                  <a:srgbClr val="FF0000"/>
                </a:solidFill>
                <a:latin typeface="Helvetica"/>
                <a:cs typeface="Helvetica"/>
              </a:rPr>
              <a:t>Strassen’s</a:t>
            </a:r>
            <a:r>
              <a:rPr lang="en-US" dirty="0" smtClean="0">
                <a:solidFill>
                  <a:srgbClr val="FF0000"/>
                </a:solidFill>
                <a:latin typeface="Helvetica"/>
                <a:cs typeface="Helvetica"/>
              </a:rPr>
              <a:t> Algorithm</a:t>
            </a:r>
            <a:endParaRPr lang="en-US" dirty="0">
              <a:solidFill>
                <a:srgbClr val="FF0000"/>
              </a:solidFill>
              <a:latin typeface="Helvetica"/>
              <a:cs typeface="Helvetica"/>
            </a:endParaRPr>
          </a:p>
        </p:txBody>
      </p:sp>
      <p:sp>
        <p:nvSpPr>
          <p:cNvPr id="12" name="TextBox 11"/>
          <p:cNvSpPr txBox="1"/>
          <p:nvPr/>
        </p:nvSpPr>
        <p:spPr>
          <a:xfrm>
            <a:off x="477040" y="7038777"/>
            <a:ext cx="9299493" cy="461665"/>
          </a:xfrm>
          <a:prstGeom prst="rect">
            <a:avLst/>
          </a:prstGeom>
          <a:noFill/>
        </p:spPr>
        <p:txBody>
          <a:bodyPr wrap="square" rtlCol="0">
            <a:spAutoFit/>
          </a:bodyPr>
          <a:lstStyle/>
          <a:p>
            <a:r>
              <a:rPr lang="en-US" sz="1200" dirty="0" smtClean="0">
                <a:latin typeface="Times"/>
                <a:cs typeface="Times"/>
              </a:rPr>
              <a:t>*</a:t>
            </a:r>
            <a:r>
              <a:rPr lang="en-US" sz="1200" dirty="0" err="1">
                <a:latin typeface="Times"/>
                <a:cs typeface="Times"/>
              </a:rPr>
              <a:t>Strassen</a:t>
            </a:r>
            <a:r>
              <a:rPr lang="en-US" sz="1200" dirty="0">
                <a:latin typeface="Times"/>
                <a:cs typeface="Times"/>
              </a:rPr>
              <a:t>, Volker. "Gaussian elimination is not optimal." </a:t>
            </a:r>
            <a:r>
              <a:rPr lang="en-US" sz="1200" i="1" dirty="0" err="1">
                <a:latin typeface="Times"/>
                <a:cs typeface="Times"/>
              </a:rPr>
              <a:t>Numerische</a:t>
            </a:r>
            <a:r>
              <a:rPr lang="en-US" sz="1200" i="1" dirty="0">
                <a:latin typeface="Times"/>
                <a:cs typeface="Times"/>
              </a:rPr>
              <a:t> </a:t>
            </a:r>
            <a:r>
              <a:rPr lang="en-US" sz="1200" i="1" dirty="0" err="1">
                <a:latin typeface="Times"/>
                <a:cs typeface="Times"/>
              </a:rPr>
              <a:t>Mathematik</a:t>
            </a:r>
            <a:r>
              <a:rPr lang="en-US" sz="1200" dirty="0">
                <a:latin typeface="Times"/>
                <a:cs typeface="Times"/>
              </a:rPr>
              <a:t> 13, no. 4 (1969): 354-356</a:t>
            </a:r>
            <a:r>
              <a:rPr lang="en-US" sz="1200" dirty="0" smtClean="0">
                <a:latin typeface="Times"/>
                <a:cs typeface="Times"/>
              </a:rPr>
              <a:t>.</a:t>
            </a:r>
            <a:endParaRPr lang="en-US" sz="1200" dirty="0">
              <a:latin typeface="Times"/>
              <a:cs typeface="Times"/>
            </a:endParaRPr>
          </a:p>
          <a:p>
            <a:endParaRPr lang="en-US" sz="1200" dirty="0">
              <a:latin typeface="Times"/>
              <a:cs typeface="Times"/>
            </a:endParaRPr>
          </a:p>
        </p:txBody>
      </p:sp>
      <p:pic>
        <p:nvPicPr>
          <p:cNvPr id="13" name="Picture 12" descr="square_large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6085" y="2238896"/>
            <a:ext cx="2639838" cy="813164"/>
          </a:xfrm>
          <a:prstGeom prst="rect">
            <a:avLst/>
          </a:prstGeom>
        </p:spPr>
      </p:pic>
      <p:sp>
        <p:nvSpPr>
          <p:cNvPr id="14"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3600" dirty="0" smtClean="0"/>
              <a:t>One-level </a:t>
            </a:r>
            <a:r>
              <a:rPr lang="en-US" sz="3600" dirty="0" err="1" smtClean="0"/>
              <a:t>Strassen’s</a:t>
            </a:r>
            <a:r>
              <a:rPr lang="en-US" sz="3600" dirty="0" smtClean="0"/>
              <a:t> Algorithm (</a:t>
            </a:r>
            <a:r>
              <a:rPr lang="en-US" sz="3600" dirty="0" smtClean="0">
                <a:solidFill>
                  <a:srgbClr val="FF0000"/>
                </a:solidFill>
              </a:rPr>
              <a:t>In theory</a:t>
            </a:r>
            <a:r>
              <a:rPr lang="en-US" sz="3600" dirty="0" smtClean="0"/>
              <a:t>)</a:t>
            </a:r>
            <a:endParaRPr lang="en-US" sz="3600" dirty="0"/>
          </a:p>
        </p:txBody>
      </p:sp>
      <p:sp>
        <p:nvSpPr>
          <p:cNvPr id="15" name="Rectangle 14"/>
          <p:cNvSpPr/>
          <p:nvPr/>
        </p:nvSpPr>
        <p:spPr>
          <a:xfrm>
            <a:off x="283733" y="3028357"/>
            <a:ext cx="4203392" cy="3991606"/>
          </a:xfrm>
          <a:prstGeom prst="rect">
            <a:avLst/>
          </a:prstGeom>
          <a:noFill/>
          <a:ln>
            <a:solidFill>
              <a:srgbClr val="1FC715"/>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6" name="Rectangle 15"/>
          <p:cNvSpPr/>
          <p:nvPr/>
        </p:nvSpPr>
        <p:spPr>
          <a:xfrm>
            <a:off x="5224279" y="3028357"/>
            <a:ext cx="4203392" cy="3991606"/>
          </a:xfrm>
          <a:prstGeom prst="rect">
            <a:avLst/>
          </a:prstGeom>
          <a:noFill/>
          <a:ln>
            <a:solidFill>
              <a:srgbClr val="1FC715"/>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36126168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grpSp>
        <p:nvGrpSpPr>
          <p:cNvPr id="2" name="Group 1"/>
          <p:cNvGrpSpPr/>
          <p:nvPr/>
        </p:nvGrpSpPr>
        <p:grpSpPr>
          <a:xfrm>
            <a:off x="5440062" y="1382335"/>
            <a:ext cx="4535424" cy="5776148"/>
            <a:chOff x="62453" y="1169884"/>
            <a:chExt cx="4535424" cy="5330247"/>
          </a:xfrm>
        </p:grpSpPr>
        <p:sp>
          <p:nvSpPr>
            <p:cNvPr id="3" name="Rounded Rectangle 2"/>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 name="TextBox 3"/>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5" name="TextBox 4"/>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 name="Right Brace 5"/>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8" name="Group 7"/>
          <p:cNvGrpSpPr/>
          <p:nvPr/>
        </p:nvGrpSpPr>
        <p:grpSpPr>
          <a:xfrm>
            <a:off x="5823242" y="1743629"/>
            <a:ext cx="3565318" cy="756597"/>
            <a:chOff x="1395075" y="3536539"/>
            <a:chExt cx="3565318" cy="756597"/>
          </a:xfrm>
        </p:grpSpPr>
        <p:sp>
          <p:nvSpPr>
            <p:cNvPr id="9" name="Rectangle 8"/>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TextBox 17"/>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1" name="Right Brace 20"/>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3" name="Group 22"/>
          <p:cNvGrpSpPr/>
          <p:nvPr/>
        </p:nvGrpSpPr>
        <p:grpSpPr>
          <a:xfrm>
            <a:off x="5975642" y="1896029"/>
            <a:ext cx="3565318" cy="756597"/>
            <a:chOff x="1395075" y="3536539"/>
            <a:chExt cx="3565318" cy="756597"/>
          </a:xfrm>
        </p:grpSpPr>
        <p:sp>
          <p:nvSpPr>
            <p:cNvPr id="24" name="Rectangle 23"/>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 name="TextBox 32"/>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5" name="TextBox 34"/>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0" name="Rectangle 39"/>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 name="U-Turn Arrow 40"/>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6" name="TextBox 45"/>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69" name="U-Turn Arrow 68"/>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3" name="Rectangle 412"/>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TextBox 413"/>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47" name="TextBox 46"/>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8" name="TextBox 47"/>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172" name="TextBox 171"/>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73" name="Right Brace 172"/>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Right Brace 173"/>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TextBox 174"/>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76" name="TextBox 175"/>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77" name="Group 176"/>
          <p:cNvGrpSpPr/>
          <p:nvPr/>
        </p:nvGrpSpPr>
        <p:grpSpPr>
          <a:xfrm>
            <a:off x="5398914" y="98728"/>
            <a:ext cx="4617720" cy="7101163"/>
            <a:chOff x="970747" y="1812366"/>
            <a:chExt cx="4617720" cy="6842635"/>
          </a:xfrm>
        </p:grpSpPr>
        <p:sp>
          <p:nvSpPr>
            <p:cNvPr id="178" name="Rounded Rectangle 177"/>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9" name="TextBox 178"/>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180" name="Group 179"/>
          <p:cNvGrpSpPr/>
          <p:nvPr/>
        </p:nvGrpSpPr>
        <p:grpSpPr>
          <a:xfrm>
            <a:off x="5836877" y="420589"/>
            <a:ext cx="3811930" cy="757924"/>
            <a:chOff x="1408710" y="2470227"/>
            <a:chExt cx="3811930" cy="757924"/>
          </a:xfrm>
        </p:grpSpPr>
        <p:grpSp>
          <p:nvGrpSpPr>
            <p:cNvPr id="181" name="Group 180"/>
            <p:cNvGrpSpPr/>
            <p:nvPr/>
          </p:nvGrpSpPr>
          <p:grpSpPr>
            <a:xfrm>
              <a:off x="1454002" y="2489765"/>
              <a:ext cx="3766638" cy="738386"/>
              <a:chOff x="1454002" y="2489765"/>
              <a:chExt cx="3766638" cy="738386"/>
            </a:xfrm>
          </p:grpSpPr>
          <p:sp>
            <p:nvSpPr>
              <p:cNvPr id="183" name="Rectangle 18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4" name="TextBox 183"/>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185" name="Rectangle 18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186" name="Straight Connector 18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188" name="TextBox 187"/>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189" name="Rectangle 18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190" name="Straight Connector 18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191" name="Straight Connector 19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182" name="TextBox 181"/>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192" name="Group 191"/>
          <p:cNvGrpSpPr/>
          <p:nvPr/>
        </p:nvGrpSpPr>
        <p:grpSpPr>
          <a:xfrm>
            <a:off x="5989277" y="572989"/>
            <a:ext cx="3811930" cy="757924"/>
            <a:chOff x="1408710" y="2470227"/>
            <a:chExt cx="3811930" cy="757924"/>
          </a:xfrm>
        </p:grpSpPr>
        <p:grpSp>
          <p:nvGrpSpPr>
            <p:cNvPr id="193" name="Group 192"/>
            <p:cNvGrpSpPr/>
            <p:nvPr/>
          </p:nvGrpSpPr>
          <p:grpSpPr>
            <a:xfrm>
              <a:off x="1454002" y="2489765"/>
              <a:ext cx="3766638" cy="738386"/>
              <a:chOff x="1454002" y="2489765"/>
              <a:chExt cx="3766638" cy="738386"/>
            </a:xfrm>
          </p:grpSpPr>
          <p:sp>
            <p:nvSpPr>
              <p:cNvPr id="195" name="Rectangle 194"/>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6" name="TextBox 195"/>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197" name="Rectangle 196"/>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198" name="Straight Connector 197"/>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199" name="Straight Connector 198"/>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200" name="TextBox 199"/>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201" name="Rectangle 200"/>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202" name="Straight Connector 201"/>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203" name="Straight Connector 202"/>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194" name="TextBox 193"/>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04" name="TextBox 203"/>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05" name="TextBox 204"/>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06" name="Rectangle 205"/>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210" name="Rectangle 209"/>
          <p:cNvSpPr/>
          <p:nvPr/>
        </p:nvSpPr>
        <p:spPr>
          <a:xfrm>
            <a:off x="165135" y="2797710"/>
            <a:ext cx="4934856" cy="3656527"/>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86" name="TextBox 85"/>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87" name="TextBox 86"/>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88" name="Picture 87"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4257829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grpSp>
        <p:nvGrpSpPr>
          <p:cNvPr id="2" name="Group 1"/>
          <p:cNvGrpSpPr/>
          <p:nvPr/>
        </p:nvGrpSpPr>
        <p:grpSpPr>
          <a:xfrm>
            <a:off x="5485782" y="2828079"/>
            <a:ext cx="4453128" cy="4290687"/>
            <a:chOff x="108173" y="2389043"/>
            <a:chExt cx="4453128" cy="4071372"/>
          </a:xfrm>
        </p:grpSpPr>
        <p:sp>
          <p:nvSpPr>
            <p:cNvPr id="3" name="Rounded Rectangle 2"/>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4" name="TextBox 3"/>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5" name="TextBox 4"/>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 name="Rectangle 5"/>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ight Brace 12"/>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15" name="TextBox 14"/>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17" name="Rectangle 16"/>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ectangle 18"/>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 name="Rectangle 19"/>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 name="Rectangle 20"/>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2" name="Rectangle 21"/>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 name="Rectangle 22"/>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ight Brace 23"/>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6" name="TextBox 25"/>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7" name="TextBox 26"/>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26" name="Bent Arrow 225"/>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8" name="Bent Arrow 237"/>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1" name="Rectangle 370"/>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72" name="Group 371"/>
          <p:cNvGrpSpPr/>
          <p:nvPr/>
        </p:nvGrpSpPr>
        <p:grpSpPr>
          <a:xfrm>
            <a:off x="7618778" y="4445301"/>
            <a:ext cx="549830" cy="457204"/>
            <a:chOff x="2241169" y="3786950"/>
            <a:chExt cx="549830" cy="457204"/>
          </a:xfrm>
          <a:solidFill>
            <a:srgbClr val="00CE00"/>
          </a:solidFill>
        </p:grpSpPr>
        <p:sp>
          <p:nvSpPr>
            <p:cNvPr id="373" name="Rectangle 372"/>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374"/>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6" name="Group 375"/>
          <p:cNvGrpSpPr/>
          <p:nvPr/>
        </p:nvGrpSpPr>
        <p:grpSpPr>
          <a:xfrm>
            <a:off x="7660089" y="4465399"/>
            <a:ext cx="454819" cy="112204"/>
            <a:chOff x="2833085" y="4874324"/>
            <a:chExt cx="454819" cy="112204"/>
          </a:xfrm>
          <a:solidFill>
            <a:srgbClr val="00CE00"/>
          </a:solidFill>
        </p:grpSpPr>
        <p:cxnSp>
          <p:nvCxnSpPr>
            <p:cNvPr id="377" name="Straight Arrow Connector 37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0" name="Group 389"/>
          <p:cNvGrpSpPr/>
          <p:nvPr/>
        </p:nvGrpSpPr>
        <p:grpSpPr>
          <a:xfrm>
            <a:off x="7660089" y="4623705"/>
            <a:ext cx="454819" cy="112204"/>
            <a:chOff x="2833085" y="4874324"/>
            <a:chExt cx="454819" cy="112204"/>
          </a:xfrm>
          <a:solidFill>
            <a:srgbClr val="00CE00"/>
          </a:solidFill>
        </p:grpSpPr>
        <p:cxnSp>
          <p:nvCxnSpPr>
            <p:cNvPr id="391" name="Straight Arrow Connector 39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4" name="Group 403"/>
          <p:cNvGrpSpPr/>
          <p:nvPr/>
        </p:nvGrpSpPr>
        <p:grpSpPr>
          <a:xfrm>
            <a:off x="7660089" y="4770203"/>
            <a:ext cx="454819" cy="112204"/>
            <a:chOff x="2833085" y="4874324"/>
            <a:chExt cx="454819" cy="112204"/>
          </a:xfrm>
          <a:solidFill>
            <a:srgbClr val="00CE00"/>
          </a:solidFill>
        </p:grpSpPr>
        <p:cxnSp>
          <p:nvCxnSpPr>
            <p:cNvPr id="405" name="Straight Arrow Connector 40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8" name="Right Brace 417"/>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 name="Right Brace 418"/>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0" name="Group 419"/>
          <p:cNvGrpSpPr/>
          <p:nvPr/>
        </p:nvGrpSpPr>
        <p:grpSpPr>
          <a:xfrm>
            <a:off x="7727305" y="4136059"/>
            <a:ext cx="304260" cy="327936"/>
            <a:chOff x="3769978" y="3815082"/>
            <a:chExt cx="304260" cy="327936"/>
          </a:xfrm>
        </p:grpSpPr>
        <p:sp>
          <p:nvSpPr>
            <p:cNvPr id="421" name="TextBox 420"/>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422" name="TextBox 421"/>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423" name="TextBox 422"/>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24" name="TextBox 423"/>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25" name="Rectangle 424"/>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extBox 426"/>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89" name="TextBox 88"/>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90" name="TextBox 89"/>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257" name="Group 256"/>
          <p:cNvGrpSpPr/>
          <p:nvPr/>
        </p:nvGrpSpPr>
        <p:grpSpPr>
          <a:xfrm>
            <a:off x="5440062" y="1382335"/>
            <a:ext cx="4535424" cy="5776148"/>
            <a:chOff x="62453" y="1169884"/>
            <a:chExt cx="4535424" cy="5330247"/>
          </a:xfrm>
        </p:grpSpPr>
        <p:sp>
          <p:nvSpPr>
            <p:cNvPr id="258" name="Rounded Rectangle 257"/>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9" name="TextBox 258"/>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260" name="TextBox 259"/>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61" name="Right Brace 260"/>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2" name="TextBox 261"/>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63" name="Group 262"/>
          <p:cNvGrpSpPr/>
          <p:nvPr/>
        </p:nvGrpSpPr>
        <p:grpSpPr>
          <a:xfrm>
            <a:off x="5823242" y="1743629"/>
            <a:ext cx="3565318" cy="756597"/>
            <a:chOff x="1395075" y="3536539"/>
            <a:chExt cx="3565318" cy="756597"/>
          </a:xfrm>
        </p:grpSpPr>
        <p:sp>
          <p:nvSpPr>
            <p:cNvPr id="264" name="Rectangle 263"/>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5" name="Rectangle 264"/>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 name="Rectangle 265"/>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 name="Rectangle 266"/>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8" name="Rectangle 267"/>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9" name="Rectangle 268"/>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0" name="Rectangle 269"/>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1" name="Rectangle 270"/>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2" name="Rectangle 271"/>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3" name="TextBox 272"/>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74" name="TextBox 273"/>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75" name="TextBox 274"/>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76" name="Right Brace 275"/>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7" name="TextBox 276"/>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278" name="Group 277"/>
          <p:cNvGrpSpPr/>
          <p:nvPr/>
        </p:nvGrpSpPr>
        <p:grpSpPr>
          <a:xfrm>
            <a:off x="5975642" y="1896029"/>
            <a:ext cx="3565318" cy="756597"/>
            <a:chOff x="1395075" y="3536539"/>
            <a:chExt cx="3565318" cy="756597"/>
          </a:xfrm>
        </p:grpSpPr>
        <p:sp>
          <p:nvSpPr>
            <p:cNvPr id="279" name="Rectangle 278"/>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0" name="Rectangle 279"/>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1" name="Rectangle 280"/>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2" name="Rectangle 281"/>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3" name="Rectangle 282"/>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4" name="Rectangle 283"/>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5" name="Rectangle 284"/>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6" name="Rectangle 285"/>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7" name="Rectangle 286"/>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8" name="TextBox 287"/>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89" name="TextBox 288"/>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290" name="TextBox 289"/>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291" name="Rectangle 290"/>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2" name="U-Turn Arrow 291"/>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3" name="TextBox 292"/>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94" name="TextBox 293"/>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295" name="U-Turn Arrow 294"/>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6" name="Rectangle 295"/>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TextBox 296"/>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298" name="TextBox 297"/>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99" name="TextBox 298"/>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00" name="TextBox 299"/>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01" name="Right Brace 300"/>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2" name="Right Brace 301"/>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3" name="TextBox 302"/>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4" name="TextBox 303"/>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05" name="Group 304"/>
          <p:cNvGrpSpPr/>
          <p:nvPr/>
        </p:nvGrpSpPr>
        <p:grpSpPr>
          <a:xfrm>
            <a:off x="5398914" y="98728"/>
            <a:ext cx="4617720" cy="7101163"/>
            <a:chOff x="970747" y="1812366"/>
            <a:chExt cx="4617720" cy="6842635"/>
          </a:xfrm>
        </p:grpSpPr>
        <p:sp>
          <p:nvSpPr>
            <p:cNvPr id="306" name="Rounded Rectangle 305"/>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7" name="TextBox 306"/>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308" name="Group 307"/>
          <p:cNvGrpSpPr/>
          <p:nvPr/>
        </p:nvGrpSpPr>
        <p:grpSpPr>
          <a:xfrm>
            <a:off x="5836877" y="420589"/>
            <a:ext cx="3811930" cy="757924"/>
            <a:chOff x="1408710" y="2470227"/>
            <a:chExt cx="3811930" cy="757924"/>
          </a:xfrm>
        </p:grpSpPr>
        <p:grpSp>
          <p:nvGrpSpPr>
            <p:cNvPr id="309" name="Group 308"/>
            <p:cNvGrpSpPr/>
            <p:nvPr/>
          </p:nvGrpSpPr>
          <p:grpSpPr>
            <a:xfrm>
              <a:off x="1454002" y="2489765"/>
              <a:ext cx="3766638" cy="738386"/>
              <a:chOff x="1454002" y="2489765"/>
              <a:chExt cx="3766638" cy="738386"/>
            </a:xfrm>
          </p:grpSpPr>
          <p:sp>
            <p:nvSpPr>
              <p:cNvPr id="311" name="Rectangle 310"/>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2" name="TextBox 311"/>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313" name="Rectangle 312"/>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14" name="Straight Connector 313"/>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15" name="Straight Connector 314"/>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16" name="TextBox 315"/>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317" name="Rectangle 316"/>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18" name="Straight Connector 317"/>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19" name="Straight Connector 318"/>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10" name="TextBox 309"/>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320" name="Group 319"/>
          <p:cNvGrpSpPr/>
          <p:nvPr/>
        </p:nvGrpSpPr>
        <p:grpSpPr>
          <a:xfrm>
            <a:off x="5989277" y="572989"/>
            <a:ext cx="3811930" cy="757924"/>
            <a:chOff x="1408710" y="2470227"/>
            <a:chExt cx="3811930" cy="757924"/>
          </a:xfrm>
        </p:grpSpPr>
        <p:grpSp>
          <p:nvGrpSpPr>
            <p:cNvPr id="321" name="Group 320"/>
            <p:cNvGrpSpPr/>
            <p:nvPr/>
          </p:nvGrpSpPr>
          <p:grpSpPr>
            <a:xfrm>
              <a:off x="1454002" y="2489765"/>
              <a:ext cx="3766638" cy="738386"/>
              <a:chOff x="1454002" y="2489765"/>
              <a:chExt cx="3766638" cy="738386"/>
            </a:xfrm>
          </p:grpSpPr>
          <p:sp>
            <p:nvSpPr>
              <p:cNvPr id="323" name="Rectangle 32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4" name="TextBox 323"/>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325" name="Rectangle 32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26" name="Straight Connector 32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27" name="Straight Connector 32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28" name="TextBox 327"/>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329" name="Rectangle 32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30" name="Straight Connector 32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31" name="Straight Connector 33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22" name="TextBox 321"/>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32" name="TextBox 331"/>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3" name="TextBox 332"/>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4" name="Rectangle 333"/>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338" name="Rectangle 337"/>
          <p:cNvSpPr/>
          <p:nvPr/>
        </p:nvSpPr>
        <p:spPr>
          <a:xfrm>
            <a:off x="157923" y="3490425"/>
            <a:ext cx="4934856" cy="2738923"/>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172" name="TextBox 171"/>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173" name="TextBox 172"/>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174" name="Picture 173"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4055845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Picture 453"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sp>
        <p:nvSpPr>
          <p:cNvPr id="2" name="Rectangle 1"/>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 name="TextBox 3"/>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1" name="Rectangle 60"/>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8369486" y="4478679"/>
            <a:ext cx="1323088" cy="444577"/>
            <a:chOff x="3345906" y="5212139"/>
            <a:chExt cx="1323088" cy="444577"/>
          </a:xfrm>
          <a:solidFill>
            <a:srgbClr val="E500E5"/>
          </a:solidFill>
        </p:grpSpPr>
        <p:grpSp>
          <p:nvGrpSpPr>
            <p:cNvPr id="70" name="Group 69"/>
            <p:cNvGrpSpPr/>
            <p:nvPr/>
          </p:nvGrpSpPr>
          <p:grpSpPr>
            <a:xfrm>
              <a:off x="3345906" y="5212139"/>
              <a:ext cx="109728" cy="440213"/>
              <a:chOff x="2739147" y="3155891"/>
              <a:chExt cx="109728" cy="440213"/>
            </a:xfrm>
            <a:grpFill/>
          </p:grpSpPr>
          <p:cxnSp>
            <p:nvCxnSpPr>
              <p:cNvPr id="169" name="Straight Connector 16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516915" y="5214282"/>
              <a:ext cx="109728" cy="440213"/>
              <a:chOff x="2739147" y="3155891"/>
              <a:chExt cx="109728" cy="440213"/>
            </a:xfrm>
            <a:grpFill/>
          </p:grpSpPr>
          <p:cxnSp>
            <p:nvCxnSpPr>
              <p:cNvPr id="156" name="Straight Connector 15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692152" y="5214321"/>
              <a:ext cx="109728" cy="440213"/>
              <a:chOff x="2739147" y="3155891"/>
              <a:chExt cx="109728" cy="440213"/>
            </a:xfrm>
            <a:grpFill/>
          </p:grpSpPr>
          <p:cxnSp>
            <p:nvCxnSpPr>
              <p:cNvPr id="143" name="Straight Connector 14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3863161" y="5216464"/>
              <a:ext cx="109728" cy="440213"/>
              <a:chOff x="2739147" y="3155891"/>
              <a:chExt cx="109728" cy="440213"/>
            </a:xfrm>
            <a:grpFill/>
          </p:grpSpPr>
          <p:cxnSp>
            <p:nvCxnSpPr>
              <p:cNvPr id="130" name="Straight Connector 12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035788" y="5212472"/>
              <a:ext cx="109728" cy="440213"/>
              <a:chOff x="2739147" y="3155891"/>
              <a:chExt cx="109728" cy="440213"/>
            </a:xfrm>
            <a:grpFill/>
          </p:grpSpPr>
          <p:cxnSp>
            <p:nvCxnSpPr>
              <p:cNvPr id="117" name="Straight Connector 11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4213605" y="5214360"/>
              <a:ext cx="109728" cy="440213"/>
              <a:chOff x="2739147" y="3155891"/>
              <a:chExt cx="109728" cy="440213"/>
            </a:xfrm>
            <a:grpFill/>
          </p:grpSpPr>
          <p:cxnSp>
            <p:nvCxnSpPr>
              <p:cNvPr id="104" name="Straight Connector 10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4381449" y="5214615"/>
              <a:ext cx="109728" cy="440213"/>
              <a:chOff x="2739147" y="3155891"/>
              <a:chExt cx="109728" cy="440213"/>
            </a:xfrm>
            <a:grpFill/>
          </p:grpSpPr>
          <p:cxnSp>
            <p:nvCxnSpPr>
              <p:cNvPr id="91" name="Straight Connector 9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4559266" y="5216503"/>
              <a:ext cx="109728" cy="440213"/>
              <a:chOff x="2739147" y="3155891"/>
              <a:chExt cx="109728" cy="440213"/>
            </a:xfrm>
            <a:grpFill/>
          </p:grpSpPr>
          <p:cxnSp>
            <p:nvCxnSpPr>
              <p:cNvPr id="78" name="Straight Connector 7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185" name="TextBox 184"/>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86" name="Right Brace 185"/>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7" name="TextBox 186"/>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88" name="Right Brace 187"/>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2" name="Group 191"/>
          <p:cNvGrpSpPr/>
          <p:nvPr/>
        </p:nvGrpSpPr>
        <p:grpSpPr>
          <a:xfrm>
            <a:off x="8885173" y="4118662"/>
            <a:ext cx="328530" cy="327936"/>
            <a:chOff x="3769977" y="3815082"/>
            <a:chExt cx="328530" cy="327936"/>
          </a:xfrm>
        </p:grpSpPr>
        <p:sp>
          <p:nvSpPr>
            <p:cNvPr id="193" name="TextBox 192"/>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194" name="TextBox 193"/>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195" name="Rounded Rectangle 194"/>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6" name="TextBox 195"/>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197" name="Rectangle 196"/>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8" name="Rectangle 197"/>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9" name="Rectangle 198"/>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0" name="Rectangle 199"/>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1" name="Rectangle 200"/>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2" name="Rectangle 201"/>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3" name="Rectangle 202"/>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4" name="Rectangle 203"/>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5" name="Rectangle 204"/>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6" name="TextBox 205"/>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07" name="TextBox 206"/>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288" name="Group 287"/>
          <p:cNvGrpSpPr/>
          <p:nvPr/>
        </p:nvGrpSpPr>
        <p:grpSpPr>
          <a:xfrm>
            <a:off x="5485782" y="2828079"/>
            <a:ext cx="4453128" cy="4290687"/>
            <a:chOff x="108173" y="2389043"/>
            <a:chExt cx="4453128" cy="4071372"/>
          </a:xfrm>
        </p:grpSpPr>
        <p:sp>
          <p:nvSpPr>
            <p:cNvPr id="289" name="Rounded Rectangle 288"/>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90" name="TextBox 289"/>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91" name="TextBox 290"/>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92" name="Rectangle 291"/>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3" name="Rectangle 292"/>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4" name="Rectangle 293"/>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5" name="Rectangle 294"/>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6" name="Rectangle 295"/>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7" name="Rectangle 296"/>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8" name="Rectangle 297"/>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9" name="Right Brace 298"/>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0" name="TextBox 299"/>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1" name="TextBox 300"/>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2" name="TextBox 301"/>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3" name="Rectangle 302"/>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4" name="Rectangle 303"/>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5" name="Rectangle 304"/>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6" name="Rectangle 305"/>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7" name="Rectangle 306"/>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8" name="Rectangle 307"/>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9" name="Rectangle 308"/>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0" name="Right Brace 309"/>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1" name="TextBox 310"/>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12" name="TextBox 311"/>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13" name="TextBox 312"/>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14" name="Bent Arrow 313"/>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5" name="Bent Arrow 314"/>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6" name="Rectangle 315"/>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17" name="Group 316"/>
          <p:cNvGrpSpPr/>
          <p:nvPr/>
        </p:nvGrpSpPr>
        <p:grpSpPr>
          <a:xfrm>
            <a:off x="7618778" y="4445301"/>
            <a:ext cx="549830" cy="457204"/>
            <a:chOff x="2241169" y="3786950"/>
            <a:chExt cx="549830" cy="457204"/>
          </a:xfrm>
          <a:solidFill>
            <a:srgbClr val="00CE00"/>
          </a:solidFill>
        </p:grpSpPr>
        <p:sp>
          <p:nvSpPr>
            <p:cNvPr id="318" name="Rectangle 317"/>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7660089" y="4465399"/>
            <a:ext cx="454819" cy="112204"/>
            <a:chOff x="2833085" y="4874324"/>
            <a:chExt cx="454819" cy="112204"/>
          </a:xfrm>
          <a:solidFill>
            <a:srgbClr val="00CE00"/>
          </a:solidFill>
        </p:grpSpPr>
        <p:cxnSp>
          <p:nvCxnSpPr>
            <p:cNvPr id="322" name="Straight Arrow Connector 32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7660089" y="4623705"/>
            <a:ext cx="454819" cy="112204"/>
            <a:chOff x="2833085" y="4874324"/>
            <a:chExt cx="454819" cy="112204"/>
          </a:xfrm>
          <a:solidFill>
            <a:srgbClr val="00CE00"/>
          </a:solidFill>
        </p:grpSpPr>
        <p:cxnSp>
          <p:nvCxnSpPr>
            <p:cNvPr id="336" name="Straight Arrow Connector 33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p:nvGrpSpPr>
        <p:grpSpPr>
          <a:xfrm>
            <a:off x="7660089" y="4770203"/>
            <a:ext cx="454819" cy="112204"/>
            <a:chOff x="2833085" y="4874324"/>
            <a:chExt cx="454819" cy="112204"/>
          </a:xfrm>
          <a:solidFill>
            <a:srgbClr val="00CE00"/>
          </a:solidFill>
        </p:grpSpPr>
        <p:cxnSp>
          <p:nvCxnSpPr>
            <p:cNvPr id="350" name="Straight Arrow Connector 34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3" name="Right Brace 362"/>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4" name="Right Brace 363"/>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5" name="Group 364"/>
          <p:cNvGrpSpPr/>
          <p:nvPr/>
        </p:nvGrpSpPr>
        <p:grpSpPr>
          <a:xfrm>
            <a:off x="7727305" y="4136059"/>
            <a:ext cx="304260" cy="327936"/>
            <a:chOff x="3769978" y="3815082"/>
            <a:chExt cx="304260" cy="327936"/>
          </a:xfrm>
        </p:grpSpPr>
        <p:sp>
          <p:nvSpPr>
            <p:cNvPr id="366" name="TextBox 365"/>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67" name="TextBox 366"/>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68" name="TextBox 367"/>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69" name="TextBox 368"/>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70" name="Rectangle 369"/>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372" name="TextBox 371"/>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73" name="TextBox 372"/>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374" name="Group 373"/>
          <p:cNvGrpSpPr/>
          <p:nvPr/>
        </p:nvGrpSpPr>
        <p:grpSpPr>
          <a:xfrm>
            <a:off x="5440062" y="1382335"/>
            <a:ext cx="4535424" cy="5776148"/>
            <a:chOff x="62453" y="1169884"/>
            <a:chExt cx="4535424" cy="5330247"/>
          </a:xfrm>
        </p:grpSpPr>
        <p:sp>
          <p:nvSpPr>
            <p:cNvPr id="375" name="Rounded Rectangle 374"/>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6" name="TextBox 375"/>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77" name="TextBox 376"/>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8" name="Right Brace 377"/>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9" name="TextBox 378"/>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80" name="Group 379"/>
          <p:cNvGrpSpPr/>
          <p:nvPr/>
        </p:nvGrpSpPr>
        <p:grpSpPr>
          <a:xfrm>
            <a:off x="5823242" y="1743629"/>
            <a:ext cx="3565318" cy="756597"/>
            <a:chOff x="1395075" y="3536539"/>
            <a:chExt cx="3565318" cy="756597"/>
          </a:xfrm>
        </p:grpSpPr>
        <p:sp>
          <p:nvSpPr>
            <p:cNvPr id="381" name="Rectangle 380"/>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2" name="Rectangle 381"/>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3" name="Rectangle 382"/>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4" name="Rectangle 383"/>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5" name="Rectangle 384"/>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6" name="Rectangle 385"/>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7" name="Rectangle 386"/>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8" name="Rectangle 387"/>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9" name="Rectangle 388"/>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0" name="TextBox 389"/>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91" name="TextBox 390"/>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92" name="TextBox 391"/>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93" name="Right Brace 392"/>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4" name="TextBox 393"/>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95" name="Group 394"/>
          <p:cNvGrpSpPr/>
          <p:nvPr/>
        </p:nvGrpSpPr>
        <p:grpSpPr>
          <a:xfrm>
            <a:off x="5975642" y="1896029"/>
            <a:ext cx="3565318" cy="756597"/>
            <a:chOff x="1395075" y="3536539"/>
            <a:chExt cx="3565318" cy="756597"/>
          </a:xfrm>
        </p:grpSpPr>
        <p:sp>
          <p:nvSpPr>
            <p:cNvPr id="396" name="Rectangle 39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7" name="Rectangle 39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Rectangle 39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0" name="Rectangle 39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1" name="Rectangle 40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2" name="Rectangle 40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Rectangle 40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4" name="Rectangle 40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5" name="TextBox 404"/>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6" name="TextBox 405"/>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7" name="TextBox 406"/>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08" name="Rectangle 407"/>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9" name="U-Turn Arrow 408"/>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0" name="TextBox 409"/>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11" name="TextBox 410"/>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2" name="U-Turn Arrow 411"/>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3" name="Rectangle 412"/>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TextBox 413"/>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415" name="TextBox 414"/>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16" name="TextBox 415"/>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7" name="TextBox 416"/>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18" name="Right Brace 417"/>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9" name="Right Brace 418"/>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0" name="TextBox 419"/>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21" name="TextBox 420"/>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422" name="Group 421"/>
          <p:cNvGrpSpPr/>
          <p:nvPr/>
        </p:nvGrpSpPr>
        <p:grpSpPr>
          <a:xfrm>
            <a:off x="5398914" y="98728"/>
            <a:ext cx="4617720" cy="7101163"/>
            <a:chOff x="970747" y="1812366"/>
            <a:chExt cx="4617720" cy="6842635"/>
          </a:xfrm>
        </p:grpSpPr>
        <p:sp>
          <p:nvSpPr>
            <p:cNvPr id="423" name="Rounded Rectangle 422"/>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4" name="TextBox 423"/>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425" name="Group 424"/>
          <p:cNvGrpSpPr/>
          <p:nvPr/>
        </p:nvGrpSpPr>
        <p:grpSpPr>
          <a:xfrm>
            <a:off x="5836877" y="420589"/>
            <a:ext cx="3811930" cy="757924"/>
            <a:chOff x="1408710" y="2470227"/>
            <a:chExt cx="3811930" cy="757924"/>
          </a:xfrm>
        </p:grpSpPr>
        <p:grpSp>
          <p:nvGrpSpPr>
            <p:cNvPr id="426" name="Group 425"/>
            <p:cNvGrpSpPr/>
            <p:nvPr/>
          </p:nvGrpSpPr>
          <p:grpSpPr>
            <a:xfrm>
              <a:off x="1454002" y="2489765"/>
              <a:ext cx="3766638" cy="738386"/>
              <a:chOff x="1454002" y="2489765"/>
              <a:chExt cx="3766638" cy="738386"/>
            </a:xfrm>
          </p:grpSpPr>
          <p:sp>
            <p:nvSpPr>
              <p:cNvPr id="428" name="Rectangle 427"/>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9" name="TextBox 428"/>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430" name="Rectangle 429"/>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1" name="Straight Connector 430"/>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2" name="Straight Connector 431"/>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33" name="TextBox 432"/>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434" name="Rectangle 433"/>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5" name="Straight Connector 434"/>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6" name="Straight Connector 435"/>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27" name="TextBox 426"/>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437" name="Group 436"/>
          <p:cNvGrpSpPr/>
          <p:nvPr/>
        </p:nvGrpSpPr>
        <p:grpSpPr>
          <a:xfrm>
            <a:off x="5989277" y="572989"/>
            <a:ext cx="3811930" cy="757924"/>
            <a:chOff x="1408710" y="2470227"/>
            <a:chExt cx="3811930" cy="757924"/>
          </a:xfrm>
        </p:grpSpPr>
        <p:grpSp>
          <p:nvGrpSpPr>
            <p:cNvPr id="438" name="Group 437"/>
            <p:cNvGrpSpPr/>
            <p:nvPr/>
          </p:nvGrpSpPr>
          <p:grpSpPr>
            <a:xfrm>
              <a:off x="1454002" y="2489765"/>
              <a:ext cx="3766638" cy="738386"/>
              <a:chOff x="1454002" y="2489765"/>
              <a:chExt cx="3766638" cy="738386"/>
            </a:xfrm>
          </p:grpSpPr>
          <p:sp>
            <p:nvSpPr>
              <p:cNvPr id="440" name="Rectangle 439"/>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1" name="TextBox 440"/>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442" name="Rectangle 441"/>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3" name="Straight Connector 442"/>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4" name="Straight Connector 443"/>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45" name="TextBox 444"/>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446" name="Rectangle 445"/>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7" name="Straight Connector 446"/>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8" name="Straight Connector 447"/>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39" name="TextBox 438"/>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49" name="TextBox 448"/>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50" name="TextBox 449"/>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51" name="Rectangle 450"/>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457" name="Rectangle 456"/>
          <p:cNvSpPr/>
          <p:nvPr/>
        </p:nvSpPr>
        <p:spPr>
          <a:xfrm>
            <a:off x="150624" y="4098925"/>
            <a:ext cx="4934856" cy="1927015"/>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458" name="TextBox 457"/>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459" name="TextBox 458"/>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60" name="Picture 459"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2778908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29"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sp>
        <p:nvSpPr>
          <p:cNvPr id="2" name="Right Brace 1"/>
          <p:cNvSpPr/>
          <p:nvPr/>
        </p:nvSpPr>
        <p:spPr>
          <a:xfrm rot="10800000">
            <a:off x="6852833" y="5466641"/>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6604204" y="542827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 name="Rectangle 3"/>
          <p:cNvSpPr>
            <a:spLocks/>
          </p:cNvSpPr>
          <p:nvPr/>
        </p:nvSpPr>
        <p:spPr>
          <a:xfrm>
            <a:off x="7624377" y="5460293"/>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 name="Rectangle 4"/>
          <p:cNvSpPr>
            <a:spLocks/>
          </p:cNvSpPr>
          <p:nvPr/>
        </p:nvSpPr>
        <p:spPr>
          <a:xfrm>
            <a:off x="7624377" y="5460193"/>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a:spLocks/>
          </p:cNvSpPr>
          <p:nvPr/>
        </p:nvSpPr>
        <p:spPr>
          <a:xfrm>
            <a:off x="7624377" y="5612597"/>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p:cNvSpPr>
          <p:nvPr/>
        </p:nvSpPr>
        <p:spPr>
          <a:xfrm>
            <a:off x="7624377" y="5764997"/>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665688" y="5480291"/>
            <a:ext cx="454819" cy="112204"/>
            <a:chOff x="2833085" y="4874324"/>
            <a:chExt cx="454819" cy="112204"/>
          </a:xfrm>
          <a:solidFill>
            <a:srgbClr val="00CE00"/>
          </a:solidFill>
        </p:grpSpPr>
        <p:cxnSp>
          <p:nvCxnSpPr>
            <p:cNvPr id="9" name="Straight Arrow Connector 8"/>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665688" y="5638597"/>
            <a:ext cx="454819" cy="112204"/>
            <a:chOff x="2833085" y="4874324"/>
            <a:chExt cx="454819" cy="112204"/>
          </a:xfrm>
          <a:solidFill>
            <a:srgbClr val="00CE00"/>
          </a:solidFill>
        </p:grpSpPr>
        <p:cxnSp>
          <p:nvCxnSpPr>
            <p:cNvPr id="23" name="Straight Arrow Connector 22"/>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7665688" y="5785095"/>
            <a:ext cx="454819" cy="112204"/>
            <a:chOff x="2833085" y="4874324"/>
            <a:chExt cx="454819" cy="112204"/>
          </a:xfrm>
          <a:solidFill>
            <a:srgbClr val="00CE00"/>
          </a:solidFill>
        </p:grpSpPr>
        <p:cxnSp>
          <p:nvCxnSpPr>
            <p:cNvPr id="37" name="Straight Arrow Connector 3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7175067" y="5497686"/>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1" name="Rectangle 50"/>
          <p:cNvSpPr/>
          <p:nvPr/>
        </p:nvSpPr>
        <p:spPr>
          <a:xfrm>
            <a:off x="8338464" y="5453602"/>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52" name="Group 51"/>
          <p:cNvGrpSpPr/>
          <p:nvPr/>
        </p:nvGrpSpPr>
        <p:grpSpPr>
          <a:xfrm>
            <a:off x="6933742" y="5461435"/>
            <a:ext cx="171773" cy="457204"/>
            <a:chOff x="2505575" y="6916545"/>
            <a:chExt cx="171773" cy="457204"/>
          </a:xfrm>
        </p:grpSpPr>
        <p:sp>
          <p:nvSpPr>
            <p:cNvPr id="53" name="Rectangle 52"/>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4" name="Rectangle 53"/>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5" name="Rectangle 54"/>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6" name="Rectangle 55"/>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57" name="Group 56"/>
          <p:cNvGrpSpPr/>
          <p:nvPr/>
        </p:nvGrpSpPr>
        <p:grpSpPr>
          <a:xfrm>
            <a:off x="8369486" y="5493659"/>
            <a:ext cx="109728" cy="440213"/>
            <a:chOff x="2739147" y="3155891"/>
            <a:chExt cx="109728" cy="440213"/>
          </a:xfrm>
          <a:solidFill>
            <a:srgbClr val="38B4FF"/>
          </a:solidFill>
        </p:grpSpPr>
        <p:cxnSp>
          <p:nvCxnSpPr>
            <p:cNvPr id="58" name="Straight Connector 5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71" name="Right Brace 70"/>
          <p:cNvSpPr/>
          <p:nvPr/>
        </p:nvSpPr>
        <p:spPr>
          <a:xfrm rot="16200000">
            <a:off x="6993810" y="5327327"/>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p:cNvSpPr txBox="1"/>
          <p:nvPr/>
        </p:nvSpPr>
        <p:spPr>
          <a:xfrm>
            <a:off x="6875483" y="519417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73" name="Right Brace 72"/>
          <p:cNvSpPr/>
          <p:nvPr/>
        </p:nvSpPr>
        <p:spPr>
          <a:xfrm>
            <a:off x="8547006" y="5458424"/>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p:cNvSpPr txBox="1"/>
          <p:nvPr/>
        </p:nvSpPr>
        <p:spPr>
          <a:xfrm>
            <a:off x="8540645" y="56110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75" name="Group 74"/>
          <p:cNvGrpSpPr/>
          <p:nvPr/>
        </p:nvGrpSpPr>
        <p:grpSpPr>
          <a:xfrm>
            <a:off x="5574868" y="5092254"/>
            <a:ext cx="4288536" cy="1944216"/>
            <a:chOff x="197259" y="4433903"/>
            <a:chExt cx="4288536" cy="1944216"/>
          </a:xfrm>
        </p:grpSpPr>
        <p:sp>
          <p:nvSpPr>
            <p:cNvPr id="76" name="Rounded Rectangle 75"/>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 name="TextBox 76"/>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78" name="Group 77"/>
          <p:cNvGrpSpPr/>
          <p:nvPr/>
        </p:nvGrpSpPr>
        <p:grpSpPr>
          <a:xfrm>
            <a:off x="7086142" y="5613835"/>
            <a:ext cx="171773" cy="457204"/>
            <a:chOff x="2505575" y="6916545"/>
            <a:chExt cx="171773" cy="457204"/>
          </a:xfrm>
        </p:grpSpPr>
        <p:sp>
          <p:nvSpPr>
            <p:cNvPr id="79" name="Rectangle 78"/>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0" name="Rectangle 79"/>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1" name="Rectangle 80"/>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2" name="Rectangle 81"/>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126" name="Group 125"/>
          <p:cNvGrpSpPr/>
          <p:nvPr/>
        </p:nvGrpSpPr>
        <p:grpSpPr>
          <a:xfrm>
            <a:off x="5622150" y="5495817"/>
            <a:ext cx="1414037" cy="988743"/>
            <a:chOff x="1193983" y="6950927"/>
            <a:chExt cx="1414037" cy="988743"/>
          </a:xfrm>
        </p:grpSpPr>
        <p:grpSp>
          <p:nvGrpSpPr>
            <p:cNvPr id="127" name="Group 126"/>
            <p:cNvGrpSpPr/>
            <p:nvPr/>
          </p:nvGrpSpPr>
          <p:grpSpPr>
            <a:xfrm>
              <a:off x="2282455" y="6950927"/>
              <a:ext cx="242029" cy="988743"/>
              <a:chOff x="2945471" y="5804829"/>
              <a:chExt cx="199029" cy="406401"/>
            </a:xfrm>
          </p:grpSpPr>
          <p:sp>
            <p:nvSpPr>
              <p:cNvPr id="130" name="Bent Arrow 129"/>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1" name="Bent Arrow 130"/>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28" name="Bent Arrow 127"/>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9" name="TextBox 128"/>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132" name="Rectangle 131"/>
          <p:cNvSpPr/>
          <p:nvPr/>
        </p:nvSpPr>
        <p:spPr>
          <a:xfrm>
            <a:off x="6718208" y="5875171"/>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4" name="Rectangle 133"/>
          <p:cNvSpPr>
            <a:spLocks/>
          </p:cNvSpPr>
          <p:nvPr/>
        </p:nvSpPr>
        <p:spPr>
          <a:xfrm>
            <a:off x="6936768" y="6357034"/>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5" name="Rectangle 134"/>
          <p:cNvSpPr/>
          <p:nvPr/>
        </p:nvSpPr>
        <p:spPr>
          <a:xfrm>
            <a:off x="6815044" y="6226008"/>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6" name="TextBox 135"/>
          <p:cNvSpPr txBox="1"/>
          <p:nvPr/>
        </p:nvSpPr>
        <p:spPr>
          <a:xfrm>
            <a:off x="5910605" y="6586507"/>
            <a:ext cx="585417" cy="230832"/>
          </a:xfrm>
          <a:prstGeom prst="rect">
            <a:avLst/>
          </a:prstGeom>
          <a:noFill/>
        </p:spPr>
        <p:txBody>
          <a:bodyPr wrap="none" rtlCol="0">
            <a:spAutoFit/>
          </a:bodyPr>
          <a:lstStyle/>
          <a:p>
            <a:r>
              <a:rPr lang="en-US" sz="900" dirty="0" smtClean="0"/>
              <a:t>L1 cache</a:t>
            </a:r>
            <a:endParaRPr lang="en-US" sz="900" dirty="0"/>
          </a:p>
        </p:txBody>
      </p:sp>
      <p:sp>
        <p:nvSpPr>
          <p:cNvPr id="137" name="Rectangle 136"/>
          <p:cNvSpPr/>
          <p:nvPr/>
        </p:nvSpPr>
        <p:spPr>
          <a:xfrm>
            <a:off x="5797887" y="6790971"/>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5911936" y="6711943"/>
            <a:ext cx="590226" cy="230832"/>
          </a:xfrm>
          <a:prstGeom prst="rect">
            <a:avLst/>
          </a:prstGeom>
          <a:noFill/>
        </p:spPr>
        <p:txBody>
          <a:bodyPr wrap="none" rtlCol="0">
            <a:spAutoFit/>
          </a:bodyPr>
          <a:lstStyle/>
          <a:p>
            <a:r>
              <a:rPr lang="en-US" sz="900" dirty="0" smtClean="0"/>
              <a:t>registers</a:t>
            </a:r>
            <a:endParaRPr lang="en-US" sz="900" dirty="0"/>
          </a:p>
        </p:txBody>
      </p:sp>
      <p:sp>
        <p:nvSpPr>
          <p:cNvPr id="139" name="Rectangle 138"/>
          <p:cNvSpPr/>
          <p:nvPr/>
        </p:nvSpPr>
        <p:spPr>
          <a:xfrm>
            <a:off x="5797887" y="6662955"/>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TextBox 96"/>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8" name="Rectangle 97"/>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9" name="Rectangle 98"/>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0" name="Rectangle 99"/>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1" name="Rectangle 100"/>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2" name="Rectangle 101"/>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3" name="Rectangle 102"/>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4" name="Rectangle 103"/>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5" name="Rectangle 104"/>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6" name="Rectangle 105"/>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7" name="Rectangle 106"/>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8369486" y="4478679"/>
            <a:ext cx="1323088" cy="444577"/>
            <a:chOff x="3345906" y="5212139"/>
            <a:chExt cx="1323088" cy="444577"/>
          </a:xfrm>
          <a:solidFill>
            <a:srgbClr val="E500E5"/>
          </a:solidFill>
        </p:grpSpPr>
        <p:grpSp>
          <p:nvGrpSpPr>
            <p:cNvPr id="116" name="Group 115"/>
            <p:cNvGrpSpPr/>
            <p:nvPr/>
          </p:nvGrpSpPr>
          <p:grpSpPr>
            <a:xfrm>
              <a:off x="3345906" y="5212139"/>
              <a:ext cx="109728" cy="440213"/>
              <a:chOff x="2739147" y="3155891"/>
              <a:chExt cx="109728" cy="440213"/>
            </a:xfrm>
            <a:grpFill/>
          </p:grpSpPr>
          <p:cxnSp>
            <p:nvCxnSpPr>
              <p:cNvPr id="228" name="Straight Connector 22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3516915" y="5214282"/>
              <a:ext cx="109728" cy="440213"/>
              <a:chOff x="2739147" y="3155891"/>
              <a:chExt cx="109728" cy="440213"/>
            </a:xfrm>
            <a:grpFill/>
          </p:grpSpPr>
          <p:cxnSp>
            <p:nvCxnSpPr>
              <p:cNvPr id="215" name="Straight Connector 21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692152" y="5214321"/>
              <a:ext cx="109728" cy="440213"/>
              <a:chOff x="2739147" y="3155891"/>
              <a:chExt cx="109728" cy="440213"/>
            </a:xfrm>
            <a:grpFill/>
          </p:grpSpPr>
          <p:cxnSp>
            <p:nvCxnSpPr>
              <p:cNvPr id="202" name="Straight Connector 20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3863161" y="5216464"/>
              <a:ext cx="109728" cy="440213"/>
              <a:chOff x="2739147" y="3155891"/>
              <a:chExt cx="109728" cy="440213"/>
            </a:xfrm>
            <a:grpFill/>
          </p:grpSpPr>
          <p:cxnSp>
            <p:nvCxnSpPr>
              <p:cNvPr id="189" name="Straight Connector 18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4035788" y="5212472"/>
              <a:ext cx="109728" cy="440213"/>
              <a:chOff x="2739147" y="3155891"/>
              <a:chExt cx="109728" cy="440213"/>
            </a:xfrm>
            <a:grpFill/>
          </p:grpSpPr>
          <p:cxnSp>
            <p:nvCxnSpPr>
              <p:cNvPr id="176" name="Straight Connector 17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4213605" y="5214360"/>
              <a:ext cx="109728" cy="440213"/>
              <a:chOff x="2739147" y="3155891"/>
              <a:chExt cx="109728" cy="440213"/>
            </a:xfrm>
            <a:grpFill/>
          </p:grpSpPr>
          <p:cxnSp>
            <p:nvCxnSpPr>
              <p:cNvPr id="163" name="Straight Connector 16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4381449" y="5214615"/>
              <a:ext cx="109728" cy="440213"/>
              <a:chOff x="2739147" y="3155891"/>
              <a:chExt cx="109728" cy="440213"/>
            </a:xfrm>
            <a:grpFill/>
          </p:grpSpPr>
          <p:cxnSp>
            <p:nvCxnSpPr>
              <p:cNvPr id="150" name="Straight Connector 14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4559266" y="5216503"/>
              <a:ext cx="109728" cy="440213"/>
              <a:chOff x="2739147" y="3155891"/>
              <a:chExt cx="109728" cy="440213"/>
            </a:xfrm>
            <a:grpFill/>
          </p:grpSpPr>
          <p:cxnSp>
            <p:nvCxnSpPr>
              <p:cNvPr id="124" name="Straight Connector 12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41" name="TextBox 240"/>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42" name="Right Brace 241"/>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3" name="TextBox 242"/>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44" name="Right Brace 243"/>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5" name="Group 244"/>
          <p:cNvGrpSpPr/>
          <p:nvPr/>
        </p:nvGrpSpPr>
        <p:grpSpPr>
          <a:xfrm>
            <a:off x="8885173" y="4118662"/>
            <a:ext cx="328530" cy="327936"/>
            <a:chOff x="3769977" y="3815082"/>
            <a:chExt cx="328530" cy="327936"/>
          </a:xfrm>
        </p:grpSpPr>
        <p:sp>
          <p:nvSpPr>
            <p:cNvPr id="246" name="TextBox 245"/>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47" name="TextBox 246"/>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48" name="Rounded Rectangle 247"/>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9" name="TextBox 248"/>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50" name="Rectangle 249"/>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1" name="Rectangle 250"/>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2" name="Rectangle 251"/>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3" name="Rectangle 252"/>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4" name="Rectangle 253"/>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5" name="Rectangle 254"/>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6" name="Rectangle 255"/>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7" name="Rectangle 256"/>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8" name="Rectangle 257"/>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9" name="TextBox 258"/>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0" name="TextBox 259"/>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261" name="Group 260"/>
          <p:cNvGrpSpPr/>
          <p:nvPr/>
        </p:nvGrpSpPr>
        <p:grpSpPr>
          <a:xfrm>
            <a:off x="5485782" y="2828079"/>
            <a:ext cx="4453128" cy="4290687"/>
            <a:chOff x="108173" y="2389043"/>
            <a:chExt cx="4453128" cy="4071372"/>
          </a:xfrm>
        </p:grpSpPr>
        <p:sp>
          <p:nvSpPr>
            <p:cNvPr id="262" name="Rounded Rectangle 261"/>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63" name="TextBox 262"/>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64" name="TextBox 263"/>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65" name="Rectangle 264"/>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6" name="Rectangle 265"/>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7" name="Rectangle 266"/>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8" name="Rectangle 267"/>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9" name="Rectangle 268"/>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0" name="Rectangle 269"/>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1" name="Rectangle 270"/>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2" name="Right Brace 271"/>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3" name="TextBox 272"/>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74" name="TextBox 273"/>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75" name="TextBox 274"/>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76" name="Rectangle 275"/>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7" name="Rectangle 276"/>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8" name="Rectangle 277"/>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9" name="Rectangle 278"/>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0" name="Rectangle 279"/>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1" name="Rectangle 280"/>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2" name="Rectangle 281"/>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3" name="Right Brace 282"/>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4" name="TextBox 283"/>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85" name="TextBox 284"/>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86" name="TextBox 285"/>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87" name="Bent Arrow 286"/>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8" name="Bent Arrow 287"/>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9" name="Rectangle 288"/>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90" name="Group 289"/>
          <p:cNvGrpSpPr/>
          <p:nvPr/>
        </p:nvGrpSpPr>
        <p:grpSpPr>
          <a:xfrm>
            <a:off x="7618778" y="4445301"/>
            <a:ext cx="549830" cy="457204"/>
            <a:chOff x="2241169" y="3786950"/>
            <a:chExt cx="549830" cy="457204"/>
          </a:xfrm>
          <a:solidFill>
            <a:srgbClr val="00CE00"/>
          </a:solidFill>
        </p:grpSpPr>
        <p:sp>
          <p:nvSpPr>
            <p:cNvPr id="291" name="Rectangle 290"/>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p:cNvGrpSpPr/>
          <p:nvPr/>
        </p:nvGrpSpPr>
        <p:grpSpPr>
          <a:xfrm>
            <a:off x="7660089" y="4465399"/>
            <a:ext cx="454819" cy="112204"/>
            <a:chOff x="2833085" y="4874324"/>
            <a:chExt cx="454819" cy="112204"/>
          </a:xfrm>
          <a:solidFill>
            <a:srgbClr val="00CE00"/>
          </a:solidFill>
        </p:grpSpPr>
        <p:cxnSp>
          <p:nvCxnSpPr>
            <p:cNvPr id="295" name="Straight Arrow Connector 29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8" name="Group 307"/>
          <p:cNvGrpSpPr/>
          <p:nvPr/>
        </p:nvGrpSpPr>
        <p:grpSpPr>
          <a:xfrm>
            <a:off x="7660089" y="4623705"/>
            <a:ext cx="454819" cy="112204"/>
            <a:chOff x="2833085" y="4874324"/>
            <a:chExt cx="454819" cy="112204"/>
          </a:xfrm>
          <a:solidFill>
            <a:srgbClr val="00CE00"/>
          </a:solidFill>
        </p:grpSpPr>
        <p:cxnSp>
          <p:nvCxnSpPr>
            <p:cNvPr id="309" name="Straight Arrow Connector 308"/>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2" name="Group 321"/>
          <p:cNvGrpSpPr/>
          <p:nvPr/>
        </p:nvGrpSpPr>
        <p:grpSpPr>
          <a:xfrm>
            <a:off x="7660089" y="4770203"/>
            <a:ext cx="454819" cy="112204"/>
            <a:chOff x="2833085" y="4874324"/>
            <a:chExt cx="454819" cy="112204"/>
          </a:xfrm>
          <a:solidFill>
            <a:srgbClr val="00CE00"/>
          </a:solidFill>
        </p:grpSpPr>
        <p:cxnSp>
          <p:nvCxnSpPr>
            <p:cNvPr id="323" name="Straight Arrow Connector 322"/>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6" name="Right Brace 335"/>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7" name="Right Brace 336"/>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8" name="Group 337"/>
          <p:cNvGrpSpPr/>
          <p:nvPr/>
        </p:nvGrpSpPr>
        <p:grpSpPr>
          <a:xfrm>
            <a:off x="7727305" y="4136059"/>
            <a:ext cx="304260" cy="327936"/>
            <a:chOff x="3769978" y="3815082"/>
            <a:chExt cx="304260" cy="327936"/>
          </a:xfrm>
        </p:grpSpPr>
        <p:sp>
          <p:nvSpPr>
            <p:cNvPr id="339" name="TextBox 338"/>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40" name="TextBox 339"/>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41" name="TextBox 340"/>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42" name="TextBox 341"/>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43" name="Rectangle 342"/>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TextBox 343"/>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345" name="TextBox 344"/>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46" name="TextBox 345"/>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347" name="Group 346"/>
          <p:cNvGrpSpPr/>
          <p:nvPr/>
        </p:nvGrpSpPr>
        <p:grpSpPr>
          <a:xfrm>
            <a:off x="5440062" y="1382335"/>
            <a:ext cx="4535424" cy="5776148"/>
            <a:chOff x="62453" y="1169884"/>
            <a:chExt cx="4535424" cy="5330247"/>
          </a:xfrm>
        </p:grpSpPr>
        <p:sp>
          <p:nvSpPr>
            <p:cNvPr id="348" name="Rounded Rectangle 347"/>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49" name="TextBox 348"/>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50" name="TextBox 349"/>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51" name="Right Brace 350"/>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TextBox 351"/>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53" name="Group 352"/>
          <p:cNvGrpSpPr/>
          <p:nvPr/>
        </p:nvGrpSpPr>
        <p:grpSpPr>
          <a:xfrm>
            <a:off x="5823242" y="1743629"/>
            <a:ext cx="3565318" cy="756597"/>
            <a:chOff x="1395075" y="3536539"/>
            <a:chExt cx="3565318" cy="756597"/>
          </a:xfrm>
        </p:grpSpPr>
        <p:sp>
          <p:nvSpPr>
            <p:cNvPr id="354" name="Rectangle 353"/>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5" name="Rectangle 354"/>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6" name="Rectangle 355"/>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7" name="Rectangle 356"/>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8" name="Rectangle 357"/>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9" name="Rectangle 358"/>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0" name="Rectangle 359"/>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1" name="Rectangle 360"/>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2" name="Rectangle 361"/>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3" name="TextBox 362"/>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4" name="TextBox 363"/>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5" name="TextBox 364"/>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66" name="Right Brace 365"/>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7" name="TextBox 366"/>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68" name="Group 367"/>
          <p:cNvGrpSpPr/>
          <p:nvPr/>
        </p:nvGrpSpPr>
        <p:grpSpPr>
          <a:xfrm>
            <a:off x="5975642" y="1896029"/>
            <a:ext cx="3565318" cy="756597"/>
            <a:chOff x="1395075" y="3536539"/>
            <a:chExt cx="3565318" cy="756597"/>
          </a:xfrm>
        </p:grpSpPr>
        <p:sp>
          <p:nvSpPr>
            <p:cNvPr id="369" name="Rectangle 368"/>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0" name="Rectangle 369"/>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1" name="Rectangle 370"/>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2" name="Rectangle 371"/>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3" name="Rectangle 372"/>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4" name="Rectangle 373"/>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5" name="Rectangle 374"/>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6" name="Rectangle 375"/>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7" name="Rectangle 376"/>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8" name="TextBox 377"/>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79" name="TextBox 378"/>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0" name="TextBox 379"/>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1" name="Rectangle 380"/>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2" name="U-Turn Arrow 381"/>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3" name="TextBox 382"/>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84" name="TextBox 383"/>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85" name="U-Turn Arrow 384"/>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6" name="Rectangle 385"/>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TextBox 386"/>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388" name="TextBox 387"/>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89" name="TextBox 388"/>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90" name="TextBox 389"/>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91" name="Right Brace 390"/>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2" name="Right Brace 391"/>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3" name="TextBox 392"/>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4" name="TextBox 393"/>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95" name="Group 394"/>
          <p:cNvGrpSpPr/>
          <p:nvPr/>
        </p:nvGrpSpPr>
        <p:grpSpPr>
          <a:xfrm>
            <a:off x="5398914" y="98728"/>
            <a:ext cx="4617720" cy="7101163"/>
            <a:chOff x="970747" y="1812366"/>
            <a:chExt cx="4617720" cy="6842635"/>
          </a:xfrm>
        </p:grpSpPr>
        <p:sp>
          <p:nvSpPr>
            <p:cNvPr id="396" name="Rounded Rectangle 395"/>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7" name="TextBox 396"/>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398" name="Group 397"/>
          <p:cNvGrpSpPr/>
          <p:nvPr/>
        </p:nvGrpSpPr>
        <p:grpSpPr>
          <a:xfrm>
            <a:off x="5836877" y="420589"/>
            <a:ext cx="3811930" cy="757924"/>
            <a:chOff x="1408710" y="2470227"/>
            <a:chExt cx="3811930" cy="757924"/>
          </a:xfrm>
        </p:grpSpPr>
        <p:grpSp>
          <p:nvGrpSpPr>
            <p:cNvPr id="399" name="Group 398"/>
            <p:cNvGrpSpPr/>
            <p:nvPr/>
          </p:nvGrpSpPr>
          <p:grpSpPr>
            <a:xfrm>
              <a:off x="1454002" y="2489765"/>
              <a:ext cx="3766638" cy="738386"/>
              <a:chOff x="1454002" y="2489765"/>
              <a:chExt cx="3766638" cy="738386"/>
            </a:xfrm>
          </p:grpSpPr>
          <p:sp>
            <p:nvSpPr>
              <p:cNvPr id="401" name="Rectangle 400"/>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2" name="TextBox 401"/>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403" name="Rectangle 402"/>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04" name="Straight Connector 403"/>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05" name="Straight Connector 404"/>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06" name="TextBox 405"/>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407" name="Rectangle 406"/>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08" name="Straight Connector 407"/>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09" name="Straight Connector 408"/>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00" name="TextBox 399"/>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410" name="Group 409"/>
          <p:cNvGrpSpPr/>
          <p:nvPr/>
        </p:nvGrpSpPr>
        <p:grpSpPr>
          <a:xfrm>
            <a:off x="5989277" y="572989"/>
            <a:ext cx="3811930" cy="757924"/>
            <a:chOff x="1408710" y="2470227"/>
            <a:chExt cx="3811930" cy="757924"/>
          </a:xfrm>
        </p:grpSpPr>
        <p:grpSp>
          <p:nvGrpSpPr>
            <p:cNvPr id="411" name="Group 410"/>
            <p:cNvGrpSpPr/>
            <p:nvPr/>
          </p:nvGrpSpPr>
          <p:grpSpPr>
            <a:xfrm>
              <a:off x="1454002" y="2489765"/>
              <a:ext cx="3766638" cy="738386"/>
              <a:chOff x="1454002" y="2489765"/>
              <a:chExt cx="3766638" cy="738386"/>
            </a:xfrm>
          </p:grpSpPr>
          <p:sp>
            <p:nvSpPr>
              <p:cNvPr id="413" name="Rectangle 41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4" name="TextBox 413"/>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415" name="Rectangle 41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16" name="Straight Connector 41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17" name="Straight Connector 41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18" name="TextBox 417"/>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419" name="Rectangle 41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0" name="Straight Connector 41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21" name="Straight Connector 42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12" name="TextBox 411"/>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22" name="TextBox 421"/>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23" name="TextBox 422"/>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24" name="Rectangle 423"/>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TextBox 424"/>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428" name="Rectangle 427"/>
          <p:cNvSpPr/>
          <p:nvPr/>
        </p:nvSpPr>
        <p:spPr>
          <a:xfrm>
            <a:off x="150624" y="4485231"/>
            <a:ext cx="4934856" cy="1342197"/>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431" name="TextBox 430"/>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432" name="TextBox 431"/>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33" name="Picture 432"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3605431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26320" y="6273123"/>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7131333" y="643323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7623544" y="6357034"/>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7623544"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813313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808728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7669457"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771672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776363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780907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785598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790095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794786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804168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799477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8340427" y="6357034"/>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7620241" y="6542700"/>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8537719" y="6362150"/>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526104" y="6569505"/>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8340422" y="6403755"/>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5616143" y="6145879"/>
            <a:ext cx="4206240" cy="85039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7386899" y="6030464"/>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ight Brace 33"/>
          <p:cNvSpPr/>
          <p:nvPr/>
        </p:nvSpPr>
        <p:spPr>
          <a:xfrm rot="10800000">
            <a:off x="6852833" y="5466641"/>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604204" y="542827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6" name="Rectangle 35"/>
          <p:cNvSpPr>
            <a:spLocks/>
          </p:cNvSpPr>
          <p:nvPr/>
        </p:nvSpPr>
        <p:spPr>
          <a:xfrm>
            <a:off x="7624377" y="5460293"/>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 name="Rectangle 36"/>
          <p:cNvSpPr>
            <a:spLocks/>
          </p:cNvSpPr>
          <p:nvPr/>
        </p:nvSpPr>
        <p:spPr>
          <a:xfrm>
            <a:off x="7624377" y="5460193"/>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7624377" y="5612597"/>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7624377" y="5764997"/>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7665688" y="5480291"/>
            <a:ext cx="454819" cy="112204"/>
            <a:chOff x="2833085" y="4874324"/>
            <a:chExt cx="454819" cy="112204"/>
          </a:xfrm>
          <a:solidFill>
            <a:srgbClr val="00CE00"/>
          </a:solidFill>
        </p:grpSpPr>
        <p:cxnSp>
          <p:nvCxnSpPr>
            <p:cNvPr id="41" name="Straight Arrow Connector 4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7665688" y="5638597"/>
            <a:ext cx="454819" cy="112204"/>
            <a:chOff x="2833085" y="4874324"/>
            <a:chExt cx="454819" cy="112204"/>
          </a:xfrm>
          <a:solidFill>
            <a:srgbClr val="00CE00"/>
          </a:solidFill>
        </p:grpSpPr>
        <p:cxnSp>
          <p:nvCxnSpPr>
            <p:cNvPr id="57" name="Straight Arrow Connector 5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665688" y="5785095"/>
            <a:ext cx="454819" cy="112204"/>
            <a:chOff x="2833085" y="4874324"/>
            <a:chExt cx="454819" cy="112204"/>
          </a:xfrm>
          <a:solidFill>
            <a:srgbClr val="00CE00"/>
          </a:solidFill>
        </p:grpSpPr>
        <p:cxnSp>
          <p:nvCxnSpPr>
            <p:cNvPr id="71" name="Straight Arrow Connector 7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7175067" y="5497686"/>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85" name="Rectangle 84"/>
          <p:cNvSpPr/>
          <p:nvPr/>
        </p:nvSpPr>
        <p:spPr>
          <a:xfrm>
            <a:off x="8338464" y="5453602"/>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86" name="Group 85"/>
          <p:cNvGrpSpPr/>
          <p:nvPr/>
        </p:nvGrpSpPr>
        <p:grpSpPr>
          <a:xfrm>
            <a:off x="6933742" y="5461435"/>
            <a:ext cx="171773" cy="457204"/>
            <a:chOff x="2505575" y="6916545"/>
            <a:chExt cx="171773" cy="457204"/>
          </a:xfrm>
        </p:grpSpPr>
        <p:sp>
          <p:nvSpPr>
            <p:cNvPr id="87" name="Rectangle 86"/>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8" name="Rectangle 87"/>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9" name="Rectangle 88"/>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0" name="Rectangle 89"/>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1" name="Group 90"/>
          <p:cNvGrpSpPr/>
          <p:nvPr/>
        </p:nvGrpSpPr>
        <p:grpSpPr>
          <a:xfrm>
            <a:off x="8369486" y="5493659"/>
            <a:ext cx="109728" cy="440213"/>
            <a:chOff x="2739147" y="3155891"/>
            <a:chExt cx="109728" cy="440213"/>
          </a:xfrm>
          <a:solidFill>
            <a:srgbClr val="38B4FF"/>
          </a:solidFill>
        </p:grpSpPr>
        <p:cxnSp>
          <p:nvCxnSpPr>
            <p:cNvPr id="92" name="Straight Connector 9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05" name="Right Brace 104"/>
          <p:cNvSpPr/>
          <p:nvPr/>
        </p:nvSpPr>
        <p:spPr>
          <a:xfrm rot="16200000">
            <a:off x="6993810" y="5327327"/>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6875483" y="519417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07" name="Right Brace 106"/>
          <p:cNvSpPr/>
          <p:nvPr/>
        </p:nvSpPr>
        <p:spPr>
          <a:xfrm>
            <a:off x="8547006" y="5458424"/>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p:cNvSpPr txBox="1"/>
          <p:nvPr/>
        </p:nvSpPr>
        <p:spPr>
          <a:xfrm>
            <a:off x="8540645" y="56110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09" name="Group 108"/>
          <p:cNvGrpSpPr/>
          <p:nvPr/>
        </p:nvGrpSpPr>
        <p:grpSpPr>
          <a:xfrm>
            <a:off x="5574868" y="5092254"/>
            <a:ext cx="4288536" cy="1944216"/>
            <a:chOff x="197259" y="4433903"/>
            <a:chExt cx="4288536" cy="1944216"/>
          </a:xfrm>
        </p:grpSpPr>
        <p:sp>
          <p:nvSpPr>
            <p:cNvPr id="110" name="Rounded Rectangle 109"/>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1" name="TextBox 110"/>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112" name="Group 111"/>
          <p:cNvGrpSpPr/>
          <p:nvPr/>
        </p:nvGrpSpPr>
        <p:grpSpPr>
          <a:xfrm>
            <a:off x="7086142" y="5613835"/>
            <a:ext cx="171773" cy="457204"/>
            <a:chOff x="2505575" y="6916545"/>
            <a:chExt cx="171773" cy="457204"/>
          </a:xfrm>
        </p:grpSpPr>
        <p:sp>
          <p:nvSpPr>
            <p:cNvPr id="113" name="Rectangle 112"/>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4" name="Rectangle 113"/>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5" name="Rectangle 114"/>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6" name="Rectangle 115"/>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117" name="Group 116"/>
          <p:cNvGrpSpPr/>
          <p:nvPr/>
        </p:nvGrpSpPr>
        <p:grpSpPr>
          <a:xfrm>
            <a:off x="5622150" y="5495817"/>
            <a:ext cx="1414037" cy="988743"/>
            <a:chOff x="1193983" y="6950927"/>
            <a:chExt cx="1414037" cy="988743"/>
          </a:xfrm>
        </p:grpSpPr>
        <p:grpSp>
          <p:nvGrpSpPr>
            <p:cNvPr id="118" name="Group 117"/>
            <p:cNvGrpSpPr/>
            <p:nvPr/>
          </p:nvGrpSpPr>
          <p:grpSpPr>
            <a:xfrm>
              <a:off x="2282455" y="6950927"/>
              <a:ext cx="242029" cy="988743"/>
              <a:chOff x="2945471" y="5804829"/>
              <a:chExt cx="199029" cy="406401"/>
            </a:xfrm>
          </p:grpSpPr>
          <p:sp>
            <p:nvSpPr>
              <p:cNvPr id="121" name="Bent Arrow 120"/>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2" name="Bent Arrow 121"/>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9" name="Bent Arrow 118"/>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TextBox 119"/>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123" name="Rectangle 122"/>
          <p:cNvSpPr/>
          <p:nvPr/>
        </p:nvSpPr>
        <p:spPr>
          <a:xfrm>
            <a:off x="6718208" y="5875171"/>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4" name="Rectangle 123"/>
          <p:cNvSpPr>
            <a:spLocks/>
          </p:cNvSpPr>
          <p:nvPr/>
        </p:nvSpPr>
        <p:spPr>
          <a:xfrm>
            <a:off x="6936768" y="6357034"/>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5" name="Rectangle 124"/>
          <p:cNvSpPr/>
          <p:nvPr/>
        </p:nvSpPr>
        <p:spPr>
          <a:xfrm>
            <a:off x="6815044" y="6226008"/>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6" name="TextBox 125"/>
          <p:cNvSpPr txBox="1"/>
          <p:nvPr/>
        </p:nvSpPr>
        <p:spPr>
          <a:xfrm>
            <a:off x="5910605" y="6586507"/>
            <a:ext cx="585417" cy="230832"/>
          </a:xfrm>
          <a:prstGeom prst="rect">
            <a:avLst/>
          </a:prstGeom>
          <a:noFill/>
        </p:spPr>
        <p:txBody>
          <a:bodyPr wrap="none" rtlCol="0">
            <a:spAutoFit/>
          </a:bodyPr>
          <a:lstStyle/>
          <a:p>
            <a:r>
              <a:rPr lang="en-US" sz="900" dirty="0" smtClean="0"/>
              <a:t>L1 cache</a:t>
            </a:r>
            <a:endParaRPr lang="en-US" sz="900" dirty="0"/>
          </a:p>
        </p:txBody>
      </p:sp>
      <p:sp>
        <p:nvSpPr>
          <p:cNvPr id="127" name="Rectangle 126"/>
          <p:cNvSpPr/>
          <p:nvPr/>
        </p:nvSpPr>
        <p:spPr>
          <a:xfrm>
            <a:off x="5797887" y="6790971"/>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911936" y="6711943"/>
            <a:ext cx="590226" cy="230832"/>
          </a:xfrm>
          <a:prstGeom prst="rect">
            <a:avLst/>
          </a:prstGeom>
          <a:noFill/>
        </p:spPr>
        <p:txBody>
          <a:bodyPr wrap="none" rtlCol="0">
            <a:spAutoFit/>
          </a:bodyPr>
          <a:lstStyle/>
          <a:p>
            <a:r>
              <a:rPr lang="en-US" sz="900" dirty="0" smtClean="0"/>
              <a:t>registers</a:t>
            </a:r>
            <a:endParaRPr lang="en-US" sz="900" dirty="0"/>
          </a:p>
        </p:txBody>
      </p:sp>
      <p:sp>
        <p:nvSpPr>
          <p:cNvPr id="129" name="Rectangle 128"/>
          <p:cNvSpPr/>
          <p:nvPr/>
        </p:nvSpPr>
        <p:spPr>
          <a:xfrm>
            <a:off x="5797887" y="6662955"/>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TextBox 130"/>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32" name="Rectangle 131"/>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5" name="Rectangle 134"/>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6" name="Rectangle 135"/>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7" name="Rectangle 136"/>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8" name="Rectangle 137"/>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9" name="Rectangle 138"/>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0" name="Rectangle 139"/>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1" name="Rectangle 140"/>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8369486" y="4478679"/>
            <a:ext cx="1323088" cy="444577"/>
            <a:chOff x="3345906" y="5212139"/>
            <a:chExt cx="1323088" cy="444577"/>
          </a:xfrm>
          <a:solidFill>
            <a:srgbClr val="E500E5"/>
          </a:solidFill>
        </p:grpSpPr>
        <p:grpSp>
          <p:nvGrpSpPr>
            <p:cNvPr id="150" name="Group 149"/>
            <p:cNvGrpSpPr/>
            <p:nvPr/>
          </p:nvGrpSpPr>
          <p:grpSpPr>
            <a:xfrm>
              <a:off x="3345906" y="5212139"/>
              <a:ext cx="109728" cy="440213"/>
              <a:chOff x="2739147" y="3155891"/>
              <a:chExt cx="109728" cy="440213"/>
            </a:xfrm>
            <a:grpFill/>
          </p:grpSpPr>
          <p:cxnSp>
            <p:nvCxnSpPr>
              <p:cNvPr id="249" name="Straight Connector 24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3516915" y="5214282"/>
              <a:ext cx="109728" cy="440213"/>
              <a:chOff x="2739147" y="3155891"/>
              <a:chExt cx="109728" cy="440213"/>
            </a:xfrm>
            <a:grpFill/>
          </p:grpSpPr>
          <p:cxnSp>
            <p:nvCxnSpPr>
              <p:cNvPr id="236" name="Straight Connector 23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3692152" y="5214321"/>
              <a:ext cx="109728" cy="440213"/>
              <a:chOff x="2739147" y="3155891"/>
              <a:chExt cx="109728" cy="440213"/>
            </a:xfrm>
            <a:grpFill/>
          </p:grpSpPr>
          <p:cxnSp>
            <p:nvCxnSpPr>
              <p:cNvPr id="223" name="Straight Connector 22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3863161" y="5216464"/>
              <a:ext cx="109728" cy="440213"/>
              <a:chOff x="2739147" y="3155891"/>
              <a:chExt cx="109728" cy="440213"/>
            </a:xfrm>
            <a:grpFill/>
          </p:grpSpPr>
          <p:cxnSp>
            <p:nvCxnSpPr>
              <p:cNvPr id="210" name="Straight Connector 20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4035788" y="5212472"/>
              <a:ext cx="109728" cy="440213"/>
              <a:chOff x="2739147" y="3155891"/>
              <a:chExt cx="109728" cy="440213"/>
            </a:xfrm>
            <a:grpFill/>
          </p:grpSpPr>
          <p:cxnSp>
            <p:nvCxnSpPr>
              <p:cNvPr id="197" name="Straight Connector 19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4213605" y="5214360"/>
              <a:ext cx="109728" cy="440213"/>
              <a:chOff x="2739147" y="3155891"/>
              <a:chExt cx="109728" cy="440213"/>
            </a:xfrm>
            <a:grpFill/>
          </p:grpSpPr>
          <p:cxnSp>
            <p:nvCxnSpPr>
              <p:cNvPr id="184" name="Straight Connector 18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4381449" y="5214615"/>
              <a:ext cx="109728" cy="440213"/>
              <a:chOff x="2739147" y="3155891"/>
              <a:chExt cx="109728" cy="440213"/>
            </a:xfrm>
            <a:grpFill/>
          </p:grpSpPr>
          <p:cxnSp>
            <p:nvCxnSpPr>
              <p:cNvPr id="171" name="Straight Connector 17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4559266" y="5216503"/>
              <a:ext cx="109728" cy="440213"/>
              <a:chOff x="2739147" y="3155891"/>
              <a:chExt cx="109728" cy="440213"/>
            </a:xfrm>
            <a:grpFill/>
          </p:grpSpPr>
          <p:cxnSp>
            <p:nvCxnSpPr>
              <p:cNvPr id="158" name="Straight Connector 15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62" name="TextBox 261"/>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3" name="Right Brace 262"/>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TextBox 263"/>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5" name="Right Brace 264"/>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6" name="Group 265"/>
          <p:cNvGrpSpPr/>
          <p:nvPr/>
        </p:nvGrpSpPr>
        <p:grpSpPr>
          <a:xfrm>
            <a:off x="8885173" y="4118662"/>
            <a:ext cx="328530" cy="327936"/>
            <a:chOff x="3769977" y="3815082"/>
            <a:chExt cx="328530" cy="327936"/>
          </a:xfrm>
        </p:grpSpPr>
        <p:sp>
          <p:nvSpPr>
            <p:cNvPr id="267" name="TextBox 266"/>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8" name="TextBox 267"/>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9" name="Rounded Rectangle 268"/>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0" name="TextBox 269"/>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71" name="Rectangle 270"/>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2" name="Rectangle 271"/>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3" name="Rectangle 272"/>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4" name="Rectangle 273"/>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5" name="Rectangle 274"/>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6" name="Rectangle 275"/>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7" name="Rectangle 276"/>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8" name="Rectangle 277"/>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9" name="Rectangle 278"/>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0" name="TextBox 279"/>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81" name="TextBox 280"/>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282" name="Group 281"/>
          <p:cNvGrpSpPr/>
          <p:nvPr/>
        </p:nvGrpSpPr>
        <p:grpSpPr>
          <a:xfrm>
            <a:off x="5485782" y="2828079"/>
            <a:ext cx="4453128" cy="4290687"/>
            <a:chOff x="108173" y="2389043"/>
            <a:chExt cx="4453128" cy="4071372"/>
          </a:xfrm>
        </p:grpSpPr>
        <p:sp>
          <p:nvSpPr>
            <p:cNvPr id="283" name="Rounded Rectangle 282"/>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84" name="TextBox 283"/>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85" name="TextBox 284"/>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86" name="Rectangle 285"/>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7" name="Rectangle 286"/>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8" name="Rectangle 287"/>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9" name="Rectangle 288"/>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0" name="Rectangle 289"/>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1" name="Rectangle 290"/>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2" name="Rectangle 291"/>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3" name="Right Brace 292"/>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TextBox 293"/>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95" name="TextBox 294"/>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96" name="TextBox 295"/>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97" name="Rectangle 296"/>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8" name="Rectangle 297"/>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9" name="Rectangle 298"/>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0" name="Rectangle 299"/>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1" name="Rectangle 300"/>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2" name="Rectangle 301"/>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3" name="Rectangle 302"/>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4" name="Right Brace 303"/>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TextBox 304"/>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6" name="TextBox 305"/>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7" name="TextBox 306"/>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8" name="Bent Arrow 307"/>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 name="Bent Arrow 308"/>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0" name="Rectangle 309"/>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11" name="Group 310"/>
          <p:cNvGrpSpPr/>
          <p:nvPr/>
        </p:nvGrpSpPr>
        <p:grpSpPr>
          <a:xfrm>
            <a:off x="7618778" y="4445301"/>
            <a:ext cx="549830" cy="457204"/>
            <a:chOff x="2241169" y="3786950"/>
            <a:chExt cx="549830" cy="457204"/>
          </a:xfrm>
          <a:solidFill>
            <a:srgbClr val="00CE00"/>
          </a:solidFill>
        </p:grpSpPr>
        <p:sp>
          <p:nvSpPr>
            <p:cNvPr id="312" name="Rectangle 311"/>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5" name="Group 314"/>
          <p:cNvGrpSpPr/>
          <p:nvPr/>
        </p:nvGrpSpPr>
        <p:grpSpPr>
          <a:xfrm>
            <a:off x="7660089" y="4465399"/>
            <a:ext cx="454819" cy="112204"/>
            <a:chOff x="2833085" y="4874324"/>
            <a:chExt cx="454819" cy="112204"/>
          </a:xfrm>
          <a:solidFill>
            <a:srgbClr val="00CE00"/>
          </a:solidFill>
        </p:grpSpPr>
        <p:cxnSp>
          <p:nvCxnSpPr>
            <p:cNvPr id="316" name="Straight Arrow Connector 31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9" name="Group 328"/>
          <p:cNvGrpSpPr/>
          <p:nvPr/>
        </p:nvGrpSpPr>
        <p:grpSpPr>
          <a:xfrm>
            <a:off x="7660089" y="4623705"/>
            <a:ext cx="454819" cy="112204"/>
            <a:chOff x="2833085" y="4874324"/>
            <a:chExt cx="454819" cy="112204"/>
          </a:xfrm>
          <a:solidFill>
            <a:srgbClr val="00CE00"/>
          </a:solidFill>
        </p:grpSpPr>
        <p:cxnSp>
          <p:nvCxnSpPr>
            <p:cNvPr id="330" name="Straight Arrow Connector 32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3" name="Group 342"/>
          <p:cNvGrpSpPr/>
          <p:nvPr/>
        </p:nvGrpSpPr>
        <p:grpSpPr>
          <a:xfrm>
            <a:off x="7660089" y="4770203"/>
            <a:ext cx="454819" cy="112204"/>
            <a:chOff x="2833085" y="4874324"/>
            <a:chExt cx="454819" cy="112204"/>
          </a:xfrm>
          <a:solidFill>
            <a:srgbClr val="00CE00"/>
          </a:solidFill>
        </p:grpSpPr>
        <p:cxnSp>
          <p:nvCxnSpPr>
            <p:cNvPr id="344" name="Straight Arrow Connector 34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7" name="Right Brace 356"/>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Right Brace 357"/>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9" name="Group 358"/>
          <p:cNvGrpSpPr/>
          <p:nvPr/>
        </p:nvGrpSpPr>
        <p:grpSpPr>
          <a:xfrm>
            <a:off x="7727305" y="4136059"/>
            <a:ext cx="304260" cy="327936"/>
            <a:chOff x="3769978" y="3815082"/>
            <a:chExt cx="304260" cy="327936"/>
          </a:xfrm>
        </p:grpSpPr>
        <p:sp>
          <p:nvSpPr>
            <p:cNvPr id="360" name="TextBox 359"/>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61" name="TextBox 3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62" name="TextBox 361"/>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63" name="TextBox 362"/>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64" name="Rectangle 363"/>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TextBox 364"/>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366" name="TextBox 365"/>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67" name="TextBox 366"/>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368" name="Group 367"/>
          <p:cNvGrpSpPr/>
          <p:nvPr/>
        </p:nvGrpSpPr>
        <p:grpSpPr>
          <a:xfrm>
            <a:off x="5440062" y="1382335"/>
            <a:ext cx="4535424" cy="5776148"/>
            <a:chOff x="62453" y="1169884"/>
            <a:chExt cx="4535424" cy="5330247"/>
          </a:xfrm>
        </p:grpSpPr>
        <p:sp>
          <p:nvSpPr>
            <p:cNvPr id="369" name="Rounded Rectangle 368"/>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0" name="TextBox 369"/>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71" name="TextBox 370"/>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2" name="Right Brace 371"/>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3" name="TextBox 372"/>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4" name="Group 373"/>
          <p:cNvGrpSpPr/>
          <p:nvPr/>
        </p:nvGrpSpPr>
        <p:grpSpPr>
          <a:xfrm>
            <a:off x="5823242" y="1743629"/>
            <a:ext cx="3565318" cy="756597"/>
            <a:chOff x="1395075" y="3536539"/>
            <a:chExt cx="3565318" cy="756597"/>
          </a:xfrm>
        </p:grpSpPr>
        <p:sp>
          <p:nvSpPr>
            <p:cNvPr id="375" name="Rectangle 374"/>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6" name="Rectangle 375"/>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7" name="Rectangle 376"/>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8" name="Rectangle 377"/>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9" name="Rectangle 378"/>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0" name="Rectangle 379"/>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Rectangle 380"/>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2" name="Rectangle 381"/>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3" name="Rectangle 382"/>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4" name="TextBox 383"/>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5" name="TextBox 384"/>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6" name="TextBox 385"/>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7" name="Right Brace 386"/>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TextBox 387"/>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89" name="Group 388"/>
          <p:cNvGrpSpPr/>
          <p:nvPr/>
        </p:nvGrpSpPr>
        <p:grpSpPr>
          <a:xfrm>
            <a:off x="5975642" y="1896029"/>
            <a:ext cx="3565318" cy="756597"/>
            <a:chOff x="1395075" y="3536539"/>
            <a:chExt cx="3565318" cy="756597"/>
          </a:xfrm>
        </p:grpSpPr>
        <p:sp>
          <p:nvSpPr>
            <p:cNvPr id="390" name="Rectangle 389"/>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1" name="Rectangle 390"/>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2" name="Rectangle 391"/>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3" name="Rectangle 392"/>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4" name="Rectangle 393"/>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5" name="Rectangle 394"/>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6" name="Rectangle 395"/>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7" name="Rectangle 396"/>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TextBox 398"/>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0" name="TextBox 399"/>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1" name="TextBox 400"/>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02" name="Rectangle 401"/>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U-Turn Arrow 402"/>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4" name="TextBox 403"/>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05" name="TextBox 404"/>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06" name="U-Turn Arrow 405"/>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7" name="Rectangle 406"/>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409" name="TextBox 408"/>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10" name="TextBox 409"/>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1" name="TextBox 410"/>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12" name="Right Brace 411"/>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Right Brace 412"/>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 name="TextBox 413"/>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15" name="TextBox 414"/>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416" name="Group 415"/>
          <p:cNvGrpSpPr/>
          <p:nvPr/>
        </p:nvGrpSpPr>
        <p:grpSpPr>
          <a:xfrm>
            <a:off x="5398914" y="98728"/>
            <a:ext cx="4617720" cy="7101163"/>
            <a:chOff x="970747" y="1812366"/>
            <a:chExt cx="4617720" cy="6842635"/>
          </a:xfrm>
        </p:grpSpPr>
        <p:sp>
          <p:nvSpPr>
            <p:cNvPr id="417" name="Rounded Rectangle 416"/>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8" name="TextBox 417"/>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419" name="Group 418"/>
          <p:cNvGrpSpPr/>
          <p:nvPr/>
        </p:nvGrpSpPr>
        <p:grpSpPr>
          <a:xfrm>
            <a:off x="5836877" y="420589"/>
            <a:ext cx="3811930" cy="757924"/>
            <a:chOff x="1408710" y="2470227"/>
            <a:chExt cx="3811930" cy="757924"/>
          </a:xfrm>
        </p:grpSpPr>
        <p:grpSp>
          <p:nvGrpSpPr>
            <p:cNvPr id="420" name="Group 419"/>
            <p:cNvGrpSpPr/>
            <p:nvPr/>
          </p:nvGrpSpPr>
          <p:grpSpPr>
            <a:xfrm>
              <a:off x="1454002" y="2489765"/>
              <a:ext cx="3766638" cy="738386"/>
              <a:chOff x="1454002" y="2489765"/>
              <a:chExt cx="3766638" cy="738386"/>
            </a:xfrm>
          </p:grpSpPr>
          <p:sp>
            <p:nvSpPr>
              <p:cNvPr id="422" name="Rectangle 421"/>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3" name="TextBox 422"/>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424" name="Rectangle 423"/>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5" name="Straight Connector 424"/>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26" name="Straight Connector 425"/>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27" name="TextBox 426"/>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428" name="Rectangle 427"/>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9" name="Straight Connector 428"/>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0" name="Straight Connector 429"/>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21" name="TextBox 420"/>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431" name="Group 430"/>
          <p:cNvGrpSpPr/>
          <p:nvPr/>
        </p:nvGrpSpPr>
        <p:grpSpPr>
          <a:xfrm>
            <a:off x="5989277" y="572989"/>
            <a:ext cx="3811930" cy="757924"/>
            <a:chOff x="1408710" y="2470227"/>
            <a:chExt cx="3811930" cy="757924"/>
          </a:xfrm>
        </p:grpSpPr>
        <p:grpSp>
          <p:nvGrpSpPr>
            <p:cNvPr id="432" name="Group 431"/>
            <p:cNvGrpSpPr/>
            <p:nvPr/>
          </p:nvGrpSpPr>
          <p:grpSpPr>
            <a:xfrm>
              <a:off x="1454002" y="2489765"/>
              <a:ext cx="3766638" cy="738386"/>
              <a:chOff x="1454002" y="2489765"/>
              <a:chExt cx="3766638" cy="738386"/>
            </a:xfrm>
          </p:grpSpPr>
          <p:sp>
            <p:nvSpPr>
              <p:cNvPr id="434" name="Rectangle 433"/>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5" name="TextBox 434"/>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436" name="Rectangle 435"/>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7" name="Straight Connector 436"/>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8" name="Straight Connector 437"/>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39" name="TextBox 438"/>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440" name="Rectangle 439"/>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1" name="Straight Connector 440"/>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2" name="Straight Connector 441"/>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33" name="TextBox 432"/>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43" name="TextBox 442"/>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4" name="TextBox 443"/>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5" name="Rectangle 444"/>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TextBox 445"/>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pic>
        <p:nvPicPr>
          <p:cNvPr id="449" name="Picture 448"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sp>
        <p:nvSpPr>
          <p:cNvPr id="450" name="TextBox 449"/>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451" name="TextBox 450"/>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52" name="Picture 451"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1826464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449" descr="Screen Shot 2016-04-21 at 10.31.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5" y="1612459"/>
            <a:ext cx="4992696" cy="5271077"/>
          </a:xfrm>
          <a:prstGeom prst="rect">
            <a:avLst/>
          </a:prstGeom>
        </p:spPr>
      </p:pic>
      <p:sp>
        <p:nvSpPr>
          <p:cNvPr id="2" name="TextBox 1"/>
          <p:cNvSpPr txBox="1"/>
          <p:nvPr/>
        </p:nvSpPr>
        <p:spPr>
          <a:xfrm>
            <a:off x="8526320" y="6273123"/>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7131333" y="643323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7623544" y="6357034"/>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7623544"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813313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808728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7669457"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771672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776363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780907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785598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790095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794786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804168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799477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8340427" y="6357034"/>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7620241" y="6542700"/>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8537719" y="6362150"/>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526104" y="6569505"/>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8340422" y="6403755"/>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5616143" y="6145879"/>
            <a:ext cx="4206240" cy="85039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7386899" y="6030464"/>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ight Brace 33"/>
          <p:cNvSpPr/>
          <p:nvPr/>
        </p:nvSpPr>
        <p:spPr>
          <a:xfrm rot="10800000">
            <a:off x="6852833" y="5466641"/>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604204" y="542827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6" name="Rectangle 35"/>
          <p:cNvSpPr>
            <a:spLocks/>
          </p:cNvSpPr>
          <p:nvPr/>
        </p:nvSpPr>
        <p:spPr>
          <a:xfrm>
            <a:off x="7624377" y="5460293"/>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 name="Rectangle 36"/>
          <p:cNvSpPr>
            <a:spLocks/>
          </p:cNvSpPr>
          <p:nvPr/>
        </p:nvSpPr>
        <p:spPr>
          <a:xfrm>
            <a:off x="7624377" y="5460193"/>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7624377" y="5612597"/>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7624377" y="5764997"/>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7665688" y="5480291"/>
            <a:ext cx="454819" cy="112204"/>
            <a:chOff x="2833085" y="4874324"/>
            <a:chExt cx="454819" cy="112204"/>
          </a:xfrm>
          <a:solidFill>
            <a:srgbClr val="00CE00"/>
          </a:solidFill>
        </p:grpSpPr>
        <p:cxnSp>
          <p:nvCxnSpPr>
            <p:cNvPr id="41" name="Straight Arrow Connector 4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7665688" y="5638597"/>
            <a:ext cx="454819" cy="112204"/>
            <a:chOff x="2833085" y="4874324"/>
            <a:chExt cx="454819" cy="112204"/>
          </a:xfrm>
          <a:solidFill>
            <a:srgbClr val="00CE00"/>
          </a:solidFill>
        </p:grpSpPr>
        <p:cxnSp>
          <p:nvCxnSpPr>
            <p:cNvPr id="57" name="Straight Arrow Connector 5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665688" y="5785095"/>
            <a:ext cx="454819" cy="112204"/>
            <a:chOff x="2833085" y="4874324"/>
            <a:chExt cx="454819" cy="112204"/>
          </a:xfrm>
          <a:solidFill>
            <a:srgbClr val="00CE00"/>
          </a:solidFill>
        </p:grpSpPr>
        <p:cxnSp>
          <p:nvCxnSpPr>
            <p:cNvPr id="71" name="Straight Arrow Connector 7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7175067" y="5497686"/>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85" name="Rectangle 84"/>
          <p:cNvSpPr/>
          <p:nvPr/>
        </p:nvSpPr>
        <p:spPr>
          <a:xfrm>
            <a:off x="8338464" y="5453602"/>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86" name="Group 85"/>
          <p:cNvGrpSpPr/>
          <p:nvPr/>
        </p:nvGrpSpPr>
        <p:grpSpPr>
          <a:xfrm>
            <a:off x="6933742" y="5461435"/>
            <a:ext cx="171773" cy="457204"/>
            <a:chOff x="2505575" y="6916545"/>
            <a:chExt cx="171773" cy="457204"/>
          </a:xfrm>
        </p:grpSpPr>
        <p:sp>
          <p:nvSpPr>
            <p:cNvPr id="87" name="Rectangle 86"/>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8" name="Rectangle 87"/>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9" name="Rectangle 88"/>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0" name="Rectangle 89"/>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1" name="Group 90"/>
          <p:cNvGrpSpPr/>
          <p:nvPr/>
        </p:nvGrpSpPr>
        <p:grpSpPr>
          <a:xfrm>
            <a:off x="8369486" y="5493659"/>
            <a:ext cx="109728" cy="440213"/>
            <a:chOff x="2739147" y="3155891"/>
            <a:chExt cx="109728" cy="440213"/>
          </a:xfrm>
          <a:solidFill>
            <a:srgbClr val="38B4FF"/>
          </a:solidFill>
        </p:grpSpPr>
        <p:cxnSp>
          <p:nvCxnSpPr>
            <p:cNvPr id="92" name="Straight Connector 9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05" name="Right Brace 104"/>
          <p:cNvSpPr/>
          <p:nvPr/>
        </p:nvSpPr>
        <p:spPr>
          <a:xfrm rot="16200000">
            <a:off x="6993810" y="5327327"/>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6875483" y="519417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07" name="Right Brace 106"/>
          <p:cNvSpPr/>
          <p:nvPr/>
        </p:nvSpPr>
        <p:spPr>
          <a:xfrm>
            <a:off x="8547006" y="5458424"/>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TextBox 107"/>
          <p:cNvSpPr txBox="1"/>
          <p:nvPr/>
        </p:nvSpPr>
        <p:spPr>
          <a:xfrm>
            <a:off x="8540645" y="56110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09" name="Group 108"/>
          <p:cNvGrpSpPr/>
          <p:nvPr/>
        </p:nvGrpSpPr>
        <p:grpSpPr>
          <a:xfrm>
            <a:off x="5574868" y="5092254"/>
            <a:ext cx="4288536" cy="1944216"/>
            <a:chOff x="197259" y="4433903"/>
            <a:chExt cx="4288536" cy="1944216"/>
          </a:xfrm>
        </p:grpSpPr>
        <p:sp>
          <p:nvSpPr>
            <p:cNvPr id="110" name="Rounded Rectangle 109"/>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1" name="TextBox 110"/>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112" name="Group 111"/>
          <p:cNvGrpSpPr/>
          <p:nvPr/>
        </p:nvGrpSpPr>
        <p:grpSpPr>
          <a:xfrm>
            <a:off x="7086142" y="5613835"/>
            <a:ext cx="171773" cy="457204"/>
            <a:chOff x="2505575" y="6916545"/>
            <a:chExt cx="171773" cy="457204"/>
          </a:xfrm>
        </p:grpSpPr>
        <p:sp>
          <p:nvSpPr>
            <p:cNvPr id="113" name="Rectangle 112"/>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4" name="Rectangle 113"/>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5" name="Rectangle 114"/>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6" name="Rectangle 115"/>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117" name="Group 116"/>
          <p:cNvGrpSpPr/>
          <p:nvPr/>
        </p:nvGrpSpPr>
        <p:grpSpPr>
          <a:xfrm>
            <a:off x="5622150" y="5495817"/>
            <a:ext cx="1414037" cy="988743"/>
            <a:chOff x="1193983" y="6950927"/>
            <a:chExt cx="1414037" cy="988743"/>
          </a:xfrm>
        </p:grpSpPr>
        <p:grpSp>
          <p:nvGrpSpPr>
            <p:cNvPr id="118" name="Group 117"/>
            <p:cNvGrpSpPr/>
            <p:nvPr/>
          </p:nvGrpSpPr>
          <p:grpSpPr>
            <a:xfrm>
              <a:off x="2282455" y="6950927"/>
              <a:ext cx="242029" cy="988743"/>
              <a:chOff x="2945471" y="5804829"/>
              <a:chExt cx="199029" cy="406401"/>
            </a:xfrm>
          </p:grpSpPr>
          <p:sp>
            <p:nvSpPr>
              <p:cNvPr id="121" name="Bent Arrow 120"/>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2" name="Bent Arrow 121"/>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9" name="Bent Arrow 118"/>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TextBox 119"/>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123" name="Rectangle 122"/>
          <p:cNvSpPr/>
          <p:nvPr/>
        </p:nvSpPr>
        <p:spPr>
          <a:xfrm>
            <a:off x="6718208" y="5875171"/>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4" name="Rectangle 123"/>
          <p:cNvSpPr>
            <a:spLocks/>
          </p:cNvSpPr>
          <p:nvPr/>
        </p:nvSpPr>
        <p:spPr>
          <a:xfrm>
            <a:off x="6936768" y="6357034"/>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5" name="Rectangle 124"/>
          <p:cNvSpPr/>
          <p:nvPr/>
        </p:nvSpPr>
        <p:spPr>
          <a:xfrm>
            <a:off x="6815044" y="6226008"/>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6" name="TextBox 125"/>
          <p:cNvSpPr txBox="1"/>
          <p:nvPr/>
        </p:nvSpPr>
        <p:spPr>
          <a:xfrm>
            <a:off x="5910605" y="6586507"/>
            <a:ext cx="585417" cy="230832"/>
          </a:xfrm>
          <a:prstGeom prst="rect">
            <a:avLst/>
          </a:prstGeom>
          <a:noFill/>
        </p:spPr>
        <p:txBody>
          <a:bodyPr wrap="none" rtlCol="0">
            <a:spAutoFit/>
          </a:bodyPr>
          <a:lstStyle/>
          <a:p>
            <a:r>
              <a:rPr lang="en-US" sz="900" dirty="0" smtClean="0"/>
              <a:t>L1 cache</a:t>
            </a:r>
            <a:endParaRPr lang="en-US" sz="900" dirty="0"/>
          </a:p>
        </p:txBody>
      </p:sp>
      <p:sp>
        <p:nvSpPr>
          <p:cNvPr id="127" name="Rectangle 126"/>
          <p:cNvSpPr/>
          <p:nvPr/>
        </p:nvSpPr>
        <p:spPr>
          <a:xfrm>
            <a:off x="5797887" y="6790971"/>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911936" y="6711943"/>
            <a:ext cx="590226" cy="230832"/>
          </a:xfrm>
          <a:prstGeom prst="rect">
            <a:avLst/>
          </a:prstGeom>
          <a:noFill/>
        </p:spPr>
        <p:txBody>
          <a:bodyPr wrap="none" rtlCol="0">
            <a:spAutoFit/>
          </a:bodyPr>
          <a:lstStyle/>
          <a:p>
            <a:r>
              <a:rPr lang="en-US" sz="900" dirty="0" smtClean="0"/>
              <a:t>registers</a:t>
            </a:r>
            <a:endParaRPr lang="en-US" sz="900" dirty="0"/>
          </a:p>
        </p:txBody>
      </p:sp>
      <p:sp>
        <p:nvSpPr>
          <p:cNvPr id="129" name="Rectangle 128"/>
          <p:cNvSpPr/>
          <p:nvPr/>
        </p:nvSpPr>
        <p:spPr>
          <a:xfrm>
            <a:off x="5797887" y="6662955"/>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TextBox 130"/>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32" name="Rectangle 131"/>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5" name="Rectangle 134"/>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6" name="Rectangle 135"/>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7" name="Rectangle 136"/>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8" name="Rectangle 137"/>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9" name="Rectangle 138"/>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0" name="Rectangle 139"/>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1" name="Rectangle 140"/>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8369486" y="4478679"/>
            <a:ext cx="1323088" cy="444577"/>
            <a:chOff x="3345906" y="5212139"/>
            <a:chExt cx="1323088" cy="444577"/>
          </a:xfrm>
          <a:solidFill>
            <a:srgbClr val="E500E5"/>
          </a:solidFill>
        </p:grpSpPr>
        <p:grpSp>
          <p:nvGrpSpPr>
            <p:cNvPr id="150" name="Group 149"/>
            <p:cNvGrpSpPr/>
            <p:nvPr/>
          </p:nvGrpSpPr>
          <p:grpSpPr>
            <a:xfrm>
              <a:off x="3345906" y="5212139"/>
              <a:ext cx="109728" cy="440213"/>
              <a:chOff x="2739147" y="3155891"/>
              <a:chExt cx="109728" cy="440213"/>
            </a:xfrm>
            <a:grpFill/>
          </p:grpSpPr>
          <p:cxnSp>
            <p:nvCxnSpPr>
              <p:cNvPr id="249" name="Straight Connector 24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3516915" y="5214282"/>
              <a:ext cx="109728" cy="440213"/>
              <a:chOff x="2739147" y="3155891"/>
              <a:chExt cx="109728" cy="440213"/>
            </a:xfrm>
            <a:grpFill/>
          </p:grpSpPr>
          <p:cxnSp>
            <p:nvCxnSpPr>
              <p:cNvPr id="236" name="Straight Connector 23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3692152" y="5214321"/>
              <a:ext cx="109728" cy="440213"/>
              <a:chOff x="2739147" y="3155891"/>
              <a:chExt cx="109728" cy="440213"/>
            </a:xfrm>
            <a:grpFill/>
          </p:grpSpPr>
          <p:cxnSp>
            <p:nvCxnSpPr>
              <p:cNvPr id="223" name="Straight Connector 22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3863161" y="5216464"/>
              <a:ext cx="109728" cy="440213"/>
              <a:chOff x="2739147" y="3155891"/>
              <a:chExt cx="109728" cy="440213"/>
            </a:xfrm>
            <a:grpFill/>
          </p:grpSpPr>
          <p:cxnSp>
            <p:nvCxnSpPr>
              <p:cNvPr id="210" name="Straight Connector 20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4035788" y="5212472"/>
              <a:ext cx="109728" cy="440213"/>
              <a:chOff x="2739147" y="3155891"/>
              <a:chExt cx="109728" cy="440213"/>
            </a:xfrm>
            <a:grpFill/>
          </p:grpSpPr>
          <p:cxnSp>
            <p:nvCxnSpPr>
              <p:cNvPr id="197" name="Straight Connector 19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4213605" y="5214360"/>
              <a:ext cx="109728" cy="440213"/>
              <a:chOff x="2739147" y="3155891"/>
              <a:chExt cx="109728" cy="440213"/>
            </a:xfrm>
            <a:grpFill/>
          </p:grpSpPr>
          <p:cxnSp>
            <p:nvCxnSpPr>
              <p:cNvPr id="184" name="Straight Connector 18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4381449" y="5214615"/>
              <a:ext cx="109728" cy="440213"/>
              <a:chOff x="2739147" y="3155891"/>
              <a:chExt cx="109728" cy="440213"/>
            </a:xfrm>
            <a:grpFill/>
          </p:grpSpPr>
          <p:cxnSp>
            <p:nvCxnSpPr>
              <p:cNvPr id="171" name="Straight Connector 17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4559266" y="5216503"/>
              <a:ext cx="109728" cy="440213"/>
              <a:chOff x="2739147" y="3155891"/>
              <a:chExt cx="109728" cy="440213"/>
            </a:xfrm>
            <a:grpFill/>
          </p:grpSpPr>
          <p:cxnSp>
            <p:nvCxnSpPr>
              <p:cNvPr id="158" name="Straight Connector 15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62" name="TextBox 261"/>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3" name="Right Brace 262"/>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4" name="TextBox 263"/>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5" name="Right Brace 264"/>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6" name="Group 265"/>
          <p:cNvGrpSpPr/>
          <p:nvPr/>
        </p:nvGrpSpPr>
        <p:grpSpPr>
          <a:xfrm>
            <a:off x="8885173" y="4118662"/>
            <a:ext cx="328530" cy="327936"/>
            <a:chOff x="3769977" y="3815082"/>
            <a:chExt cx="328530" cy="327936"/>
          </a:xfrm>
        </p:grpSpPr>
        <p:sp>
          <p:nvSpPr>
            <p:cNvPr id="267" name="TextBox 266"/>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8" name="TextBox 267"/>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9" name="Rounded Rectangle 268"/>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0" name="TextBox 269"/>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71" name="Rectangle 270"/>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2" name="Rectangle 271"/>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3" name="Rectangle 272"/>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4" name="Rectangle 273"/>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5" name="Rectangle 274"/>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6" name="Rectangle 275"/>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7" name="Rectangle 276"/>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8" name="Rectangle 277"/>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9" name="Rectangle 278"/>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0" name="TextBox 279"/>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81" name="TextBox 280"/>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282" name="Group 281"/>
          <p:cNvGrpSpPr/>
          <p:nvPr/>
        </p:nvGrpSpPr>
        <p:grpSpPr>
          <a:xfrm>
            <a:off x="5485782" y="2828079"/>
            <a:ext cx="4453128" cy="4290687"/>
            <a:chOff x="108173" y="2389043"/>
            <a:chExt cx="4453128" cy="4071372"/>
          </a:xfrm>
        </p:grpSpPr>
        <p:sp>
          <p:nvSpPr>
            <p:cNvPr id="283" name="Rounded Rectangle 282"/>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84" name="TextBox 283"/>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85" name="TextBox 284"/>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86" name="Rectangle 285"/>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7" name="Rectangle 286"/>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8" name="Rectangle 287"/>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9" name="Rectangle 288"/>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0" name="Rectangle 289"/>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1" name="Rectangle 290"/>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2" name="Rectangle 291"/>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3" name="Right Brace 292"/>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4" name="TextBox 293"/>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95" name="TextBox 294"/>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96" name="TextBox 295"/>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97" name="Rectangle 296"/>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8" name="Rectangle 297"/>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9" name="Rectangle 298"/>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0" name="Rectangle 299"/>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1" name="Rectangle 300"/>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2" name="Rectangle 301"/>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3" name="Rectangle 302"/>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4" name="Right Brace 303"/>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5" name="TextBox 304"/>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06" name="TextBox 305"/>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7" name="TextBox 306"/>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8" name="Bent Arrow 307"/>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9" name="Bent Arrow 308"/>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0" name="Rectangle 309"/>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11" name="Group 310"/>
          <p:cNvGrpSpPr/>
          <p:nvPr/>
        </p:nvGrpSpPr>
        <p:grpSpPr>
          <a:xfrm>
            <a:off x="7618778" y="4445301"/>
            <a:ext cx="549830" cy="457204"/>
            <a:chOff x="2241169" y="3786950"/>
            <a:chExt cx="549830" cy="457204"/>
          </a:xfrm>
          <a:solidFill>
            <a:srgbClr val="00CE00"/>
          </a:solidFill>
        </p:grpSpPr>
        <p:sp>
          <p:nvSpPr>
            <p:cNvPr id="312" name="Rectangle 311"/>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5" name="Group 314"/>
          <p:cNvGrpSpPr/>
          <p:nvPr/>
        </p:nvGrpSpPr>
        <p:grpSpPr>
          <a:xfrm>
            <a:off x="7660089" y="4465399"/>
            <a:ext cx="454819" cy="112204"/>
            <a:chOff x="2833085" y="4874324"/>
            <a:chExt cx="454819" cy="112204"/>
          </a:xfrm>
          <a:solidFill>
            <a:srgbClr val="00CE00"/>
          </a:solidFill>
        </p:grpSpPr>
        <p:cxnSp>
          <p:nvCxnSpPr>
            <p:cNvPr id="316" name="Straight Arrow Connector 31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9" name="Group 328"/>
          <p:cNvGrpSpPr/>
          <p:nvPr/>
        </p:nvGrpSpPr>
        <p:grpSpPr>
          <a:xfrm>
            <a:off x="7660089" y="4623705"/>
            <a:ext cx="454819" cy="112204"/>
            <a:chOff x="2833085" y="4874324"/>
            <a:chExt cx="454819" cy="112204"/>
          </a:xfrm>
          <a:solidFill>
            <a:srgbClr val="00CE00"/>
          </a:solidFill>
        </p:grpSpPr>
        <p:cxnSp>
          <p:nvCxnSpPr>
            <p:cNvPr id="330" name="Straight Arrow Connector 32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3" name="Group 342"/>
          <p:cNvGrpSpPr/>
          <p:nvPr/>
        </p:nvGrpSpPr>
        <p:grpSpPr>
          <a:xfrm>
            <a:off x="7660089" y="4770203"/>
            <a:ext cx="454819" cy="112204"/>
            <a:chOff x="2833085" y="4874324"/>
            <a:chExt cx="454819" cy="112204"/>
          </a:xfrm>
          <a:solidFill>
            <a:srgbClr val="00CE00"/>
          </a:solidFill>
        </p:grpSpPr>
        <p:cxnSp>
          <p:nvCxnSpPr>
            <p:cNvPr id="344" name="Straight Arrow Connector 34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7" name="Right Brace 356"/>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8" name="Right Brace 357"/>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9" name="Group 358"/>
          <p:cNvGrpSpPr/>
          <p:nvPr/>
        </p:nvGrpSpPr>
        <p:grpSpPr>
          <a:xfrm>
            <a:off x="7727305" y="4136059"/>
            <a:ext cx="304260" cy="327936"/>
            <a:chOff x="3769978" y="3815082"/>
            <a:chExt cx="304260" cy="327936"/>
          </a:xfrm>
        </p:grpSpPr>
        <p:sp>
          <p:nvSpPr>
            <p:cNvPr id="360" name="TextBox 359"/>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61" name="TextBox 3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62" name="TextBox 361"/>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63" name="TextBox 362"/>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64" name="Rectangle 363"/>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TextBox 364"/>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366" name="TextBox 365"/>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67" name="TextBox 366"/>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368" name="Group 367"/>
          <p:cNvGrpSpPr/>
          <p:nvPr/>
        </p:nvGrpSpPr>
        <p:grpSpPr>
          <a:xfrm>
            <a:off x="5440062" y="1382335"/>
            <a:ext cx="4535424" cy="5776148"/>
            <a:chOff x="62453" y="1169884"/>
            <a:chExt cx="4535424" cy="5330247"/>
          </a:xfrm>
        </p:grpSpPr>
        <p:sp>
          <p:nvSpPr>
            <p:cNvPr id="369" name="Rounded Rectangle 368"/>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0" name="TextBox 369"/>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71" name="TextBox 370"/>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2" name="Right Brace 371"/>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3" name="TextBox 372"/>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4" name="Group 373"/>
          <p:cNvGrpSpPr/>
          <p:nvPr/>
        </p:nvGrpSpPr>
        <p:grpSpPr>
          <a:xfrm>
            <a:off x="5823242" y="1743629"/>
            <a:ext cx="3565318" cy="756597"/>
            <a:chOff x="1395075" y="3536539"/>
            <a:chExt cx="3565318" cy="756597"/>
          </a:xfrm>
        </p:grpSpPr>
        <p:sp>
          <p:nvSpPr>
            <p:cNvPr id="375" name="Rectangle 374"/>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6" name="Rectangle 375"/>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7" name="Rectangle 376"/>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8" name="Rectangle 377"/>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9" name="Rectangle 378"/>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0" name="Rectangle 379"/>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Rectangle 380"/>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2" name="Rectangle 381"/>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3" name="Rectangle 382"/>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4" name="TextBox 383"/>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5" name="TextBox 384"/>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6" name="TextBox 385"/>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7" name="Right Brace 386"/>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8" name="TextBox 387"/>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89" name="Group 388"/>
          <p:cNvGrpSpPr/>
          <p:nvPr/>
        </p:nvGrpSpPr>
        <p:grpSpPr>
          <a:xfrm>
            <a:off x="5975642" y="1896029"/>
            <a:ext cx="3565318" cy="756597"/>
            <a:chOff x="1395075" y="3536539"/>
            <a:chExt cx="3565318" cy="756597"/>
          </a:xfrm>
        </p:grpSpPr>
        <p:sp>
          <p:nvSpPr>
            <p:cNvPr id="390" name="Rectangle 389"/>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1" name="Rectangle 390"/>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2" name="Rectangle 391"/>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3" name="Rectangle 392"/>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4" name="Rectangle 393"/>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5" name="Rectangle 394"/>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6" name="Rectangle 395"/>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7" name="Rectangle 396"/>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TextBox 398"/>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0" name="TextBox 399"/>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1" name="TextBox 400"/>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02" name="Rectangle 401"/>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U-Turn Arrow 402"/>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4" name="TextBox 403"/>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05" name="TextBox 404"/>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06" name="U-Turn Arrow 405"/>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7" name="Rectangle 406"/>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409" name="TextBox 408"/>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10" name="TextBox 409"/>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1" name="TextBox 410"/>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12" name="Right Brace 411"/>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Right Brace 412"/>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4" name="TextBox 413"/>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15" name="TextBox 414"/>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416" name="Group 415"/>
          <p:cNvGrpSpPr/>
          <p:nvPr/>
        </p:nvGrpSpPr>
        <p:grpSpPr>
          <a:xfrm>
            <a:off x="5398914" y="98728"/>
            <a:ext cx="4617720" cy="7101163"/>
            <a:chOff x="970747" y="1812366"/>
            <a:chExt cx="4617720" cy="6842635"/>
          </a:xfrm>
        </p:grpSpPr>
        <p:sp>
          <p:nvSpPr>
            <p:cNvPr id="417" name="Rounded Rectangle 416"/>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8" name="TextBox 417"/>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419" name="Group 418"/>
          <p:cNvGrpSpPr/>
          <p:nvPr/>
        </p:nvGrpSpPr>
        <p:grpSpPr>
          <a:xfrm>
            <a:off x="5836877" y="420589"/>
            <a:ext cx="3811930" cy="757924"/>
            <a:chOff x="1408710" y="2470227"/>
            <a:chExt cx="3811930" cy="757924"/>
          </a:xfrm>
        </p:grpSpPr>
        <p:grpSp>
          <p:nvGrpSpPr>
            <p:cNvPr id="420" name="Group 419"/>
            <p:cNvGrpSpPr/>
            <p:nvPr/>
          </p:nvGrpSpPr>
          <p:grpSpPr>
            <a:xfrm>
              <a:off x="1454002" y="2489765"/>
              <a:ext cx="3766638" cy="738386"/>
              <a:chOff x="1454002" y="2489765"/>
              <a:chExt cx="3766638" cy="738386"/>
            </a:xfrm>
          </p:grpSpPr>
          <p:sp>
            <p:nvSpPr>
              <p:cNvPr id="422" name="Rectangle 421"/>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3" name="TextBox 422"/>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424" name="Rectangle 423"/>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5" name="Straight Connector 424"/>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26" name="Straight Connector 425"/>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27" name="TextBox 426"/>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428" name="Rectangle 427"/>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9" name="Straight Connector 428"/>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0" name="Straight Connector 429"/>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21" name="TextBox 420"/>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431" name="Group 430"/>
          <p:cNvGrpSpPr/>
          <p:nvPr/>
        </p:nvGrpSpPr>
        <p:grpSpPr>
          <a:xfrm>
            <a:off x="5989277" y="572989"/>
            <a:ext cx="3811930" cy="757924"/>
            <a:chOff x="1408710" y="2470227"/>
            <a:chExt cx="3811930" cy="757924"/>
          </a:xfrm>
        </p:grpSpPr>
        <p:grpSp>
          <p:nvGrpSpPr>
            <p:cNvPr id="432" name="Group 431"/>
            <p:cNvGrpSpPr/>
            <p:nvPr/>
          </p:nvGrpSpPr>
          <p:grpSpPr>
            <a:xfrm>
              <a:off x="1454002" y="2489765"/>
              <a:ext cx="3766638" cy="738386"/>
              <a:chOff x="1454002" y="2489765"/>
              <a:chExt cx="3766638" cy="738386"/>
            </a:xfrm>
          </p:grpSpPr>
          <p:sp>
            <p:nvSpPr>
              <p:cNvPr id="434" name="Rectangle 433"/>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5" name="TextBox 434"/>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436" name="Rectangle 435"/>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7" name="Straight Connector 436"/>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8" name="Straight Connector 437"/>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39" name="TextBox 438"/>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440" name="Rectangle 439"/>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1" name="Straight Connector 440"/>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2" name="Straight Connector 441"/>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33" name="TextBox 432"/>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43" name="TextBox 442"/>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4" name="TextBox 443"/>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5" name="Rectangle 444"/>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TextBox 445"/>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449" name="Rectangle 448"/>
          <p:cNvSpPr/>
          <p:nvPr/>
        </p:nvSpPr>
        <p:spPr>
          <a:xfrm>
            <a:off x="1688280" y="4493698"/>
            <a:ext cx="3387478" cy="134219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451" name="TextBox 450"/>
          <p:cNvSpPr txBox="1"/>
          <p:nvPr/>
        </p:nvSpPr>
        <p:spPr>
          <a:xfrm>
            <a:off x="99948" y="20219"/>
            <a:ext cx="5407731"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452" name="TextBox 451"/>
          <p:cNvSpPr txBox="1"/>
          <p:nvPr/>
        </p:nvSpPr>
        <p:spPr>
          <a:xfrm>
            <a:off x="260388" y="6832443"/>
            <a:ext cx="5069629" cy="1015663"/>
          </a:xfrm>
          <a:prstGeom prst="rect">
            <a:avLst/>
          </a:prstGeom>
          <a:noFill/>
        </p:spPr>
        <p:txBody>
          <a:bodyPr wrap="square" rtlCol="0">
            <a:spAutoFit/>
          </a:bodyPr>
          <a:lstStyle/>
          <a:p>
            <a:r>
              <a:rPr lang="en-US" sz="1200" dirty="0" smtClean="0">
                <a:latin typeface="Times"/>
                <a:cs typeface="Times"/>
              </a:rPr>
              <a:t>*</a:t>
            </a:r>
            <a:r>
              <a:rPr lang="en-US" sz="1200" b="1" dirty="0" smtClean="0">
                <a:latin typeface="Times"/>
                <a:cs typeface="Times"/>
              </a:rPr>
              <a:t>Jianyu </a:t>
            </a:r>
            <a:r>
              <a:rPr lang="en-US" sz="1200" b="1" dirty="0">
                <a:latin typeface="Times"/>
                <a:cs typeface="Times"/>
              </a:rPr>
              <a:t>Huang</a:t>
            </a:r>
            <a:r>
              <a:rPr lang="en-US" sz="1200" dirty="0">
                <a:latin typeface="Times"/>
                <a:cs typeface="Times"/>
              </a:rPr>
              <a:t>, Tyler Smith, Greg Henry, and Robert van de </a:t>
            </a:r>
            <a:r>
              <a:rPr lang="en-US" sz="1200" dirty="0" err="1">
                <a:latin typeface="Times"/>
                <a:cs typeface="Times"/>
              </a:rPr>
              <a:t>Geijn</a:t>
            </a:r>
            <a:r>
              <a:rPr lang="en-US" sz="1200" dirty="0">
                <a:latin typeface="Times"/>
                <a:cs typeface="Times"/>
              </a:rPr>
              <a:t>. “</a:t>
            </a:r>
            <a:r>
              <a:rPr lang="en-US" sz="1200" dirty="0" err="1">
                <a:latin typeface="Times"/>
                <a:cs typeface="Times"/>
              </a:rPr>
              <a:t>Strassen’s</a:t>
            </a:r>
            <a:r>
              <a:rPr lang="en-US" sz="1200" dirty="0">
                <a:latin typeface="Times"/>
                <a:cs typeface="Times"/>
              </a:rPr>
              <a:t> Algorithm Reloaded.” In submission to </a:t>
            </a:r>
            <a:r>
              <a:rPr lang="en-US" sz="1200" i="1" dirty="0">
                <a:latin typeface="Times"/>
                <a:cs typeface="Times"/>
              </a:rPr>
              <a:t>SC’16</a:t>
            </a:r>
            <a:r>
              <a:rPr lang="en-US" sz="1200" dirty="0">
                <a:latin typeface="Times"/>
                <a:cs typeface="Times"/>
              </a:rPr>
              <a:t>. </a:t>
            </a:r>
          </a:p>
          <a:p>
            <a:endParaRPr lang="en-US" sz="1200" dirty="0">
              <a:latin typeface="Times"/>
              <a:cs typeface="Times"/>
            </a:endParaRPr>
          </a:p>
          <a:p>
            <a:r>
              <a:rPr lang="en-US" sz="1200" dirty="0">
                <a:latin typeface="Times"/>
                <a:cs typeface="Times"/>
              </a:rPr>
              <a:t> </a:t>
            </a:r>
          </a:p>
          <a:p>
            <a:endParaRPr lang="en-US" sz="1200" dirty="0">
              <a:latin typeface="Times"/>
              <a:cs typeface="Times"/>
            </a:endParaRPr>
          </a:p>
        </p:txBody>
      </p:sp>
      <p:pic>
        <p:nvPicPr>
          <p:cNvPr id="453" name="Picture 452" descr="direct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66" y="523461"/>
            <a:ext cx="3381619" cy="1064479"/>
          </a:xfrm>
          <a:prstGeom prst="rect">
            <a:avLst/>
          </a:prstGeom>
        </p:spPr>
      </p:pic>
    </p:spTree>
    <p:extLst>
      <p:ext uri="{BB962C8B-B14F-4D97-AF65-F5344CB8AC3E}">
        <p14:creationId xmlns:p14="http://schemas.microsoft.com/office/powerpoint/2010/main" val="369981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4825" y="6275346"/>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1769838" y="643545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2262049" y="6359257"/>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2262049"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277163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272578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2307962"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235523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240214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244757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249448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253945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258636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268018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263327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2978932" y="6359257"/>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2258746" y="6544923"/>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3176224" y="6364373"/>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164609" y="6571728"/>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2978927" y="6405978"/>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254648" y="6148102"/>
            <a:ext cx="4206240" cy="850392"/>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2025404" y="6032687"/>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ectangle 33"/>
          <p:cNvSpPr>
            <a:spLocks/>
          </p:cNvSpPr>
          <p:nvPr/>
        </p:nvSpPr>
        <p:spPr>
          <a:xfrm>
            <a:off x="1575273" y="6359257"/>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5" name="Group 34"/>
          <p:cNvGrpSpPr/>
          <p:nvPr/>
        </p:nvGrpSpPr>
        <p:grpSpPr>
          <a:xfrm>
            <a:off x="524650" y="5498040"/>
            <a:ext cx="1160055" cy="988743"/>
            <a:chOff x="1457978" y="6950927"/>
            <a:chExt cx="1160055" cy="988743"/>
          </a:xfrm>
        </p:grpSpPr>
        <p:grpSp>
          <p:nvGrpSpPr>
            <p:cNvPr id="36" name="Group 35"/>
            <p:cNvGrpSpPr/>
            <p:nvPr/>
          </p:nvGrpSpPr>
          <p:grpSpPr>
            <a:xfrm>
              <a:off x="2282455" y="6950927"/>
              <a:ext cx="242029" cy="988743"/>
              <a:chOff x="2945471" y="5804829"/>
              <a:chExt cx="199029" cy="406401"/>
            </a:xfrm>
          </p:grpSpPr>
          <p:sp>
            <p:nvSpPr>
              <p:cNvPr id="38" name="Bent Arrow 37"/>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ent Arrow 38"/>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p:cNvSpPr txBox="1"/>
            <p:nvPr/>
          </p:nvSpPr>
          <p:spPr>
            <a:xfrm>
              <a:off x="1457978"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40" name="Rectangle 39"/>
          <p:cNvSpPr/>
          <p:nvPr/>
        </p:nvSpPr>
        <p:spPr>
          <a:xfrm>
            <a:off x="1356713" y="5877394"/>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ight Brace 40"/>
          <p:cNvSpPr/>
          <p:nvPr/>
        </p:nvSpPr>
        <p:spPr>
          <a:xfrm rot="10800000">
            <a:off x="1263018" y="5468864"/>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1014389" y="543049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5" name="Rectangle 44"/>
          <p:cNvSpPr>
            <a:spLocks/>
          </p:cNvSpPr>
          <p:nvPr/>
        </p:nvSpPr>
        <p:spPr>
          <a:xfrm>
            <a:off x="2262882" y="546251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6" name="Rectangle 45"/>
          <p:cNvSpPr>
            <a:spLocks/>
          </p:cNvSpPr>
          <p:nvPr/>
        </p:nvSpPr>
        <p:spPr>
          <a:xfrm>
            <a:off x="2262882" y="5462416"/>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a:spLocks/>
          </p:cNvSpPr>
          <p:nvPr/>
        </p:nvSpPr>
        <p:spPr>
          <a:xfrm>
            <a:off x="2262882" y="5614820"/>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p:cNvSpPr>
          <p:nvPr/>
        </p:nvSpPr>
        <p:spPr>
          <a:xfrm>
            <a:off x="2262882" y="5767220"/>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304193" y="5482514"/>
            <a:ext cx="454819" cy="112204"/>
            <a:chOff x="2833085" y="4874324"/>
            <a:chExt cx="454819" cy="112204"/>
          </a:xfrm>
          <a:solidFill>
            <a:srgbClr val="00CE00"/>
          </a:solidFill>
        </p:grpSpPr>
        <p:cxnSp>
          <p:nvCxnSpPr>
            <p:cNvPr id="50" name="Straight Arrow Connector 4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304193" y="5640820"/>
            <a:ext cx="454819" cy="112204"/>
            <a:chOff x="2833085" y="4874324"/>
            <a:chExt cx="454819" cy="112204"/>
          </a:xfrm>
          <a:solidFill>
            <a:srgbClr val="00CE00"/>
          </a:solidFill>
        </p:grpSpPr>
        <p:cxnSp>
          <p:nvCxnSpPr>
            <p:cNvPr id="64" name="Straight Arrow Connector 6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2304193" y="5787318"/>
            <a:ext cx="454819" cy="112204"/>
            <a:chOff x="2833085" y="4874324"/>
            <a:chExt cx="454819" cy="112204"/>
          </a:xfrm>
          <a:solidFill>
            <a:srgbClr val="00CE00"/>
          </a:solidFill>
        </p:grpSpPr>
        <p:cxnSp>
          <p:nvCxnSpPr>
            <p:cNvPr id="78" name="Straight Arrow Connector 7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813572" y="549990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2" name="Rectangle 91"/>
          <p:cNvSpPr/>
          <p:nvPr/>
        </p:nvSpPr>
        <p:spPr>
          <a:xfrm>
            <a:off x="2976969" y="5455825"/>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93" name="Group 92"/>
          <p:cNvGrpSpPr/>
          <p:nvPr/>
        </p:nvGrpSpPr>
        <p:grpSpPr>
          <a:xfrm>
            <a:off x="1572247" y="5463658"/>
            <a:ext cx="171773" cy="457204"/>
            <a:chOff x="2505575" y="6916545"/>
            <a:chExt cx="171773" cy="457204"/>
          </a:xfrm>
        </p:grpSpPr>
        <p:sp>
          <p:nvSpPr>
            <p:cNvPr id="94" name="Rectangle 9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8" name="Group 97"/>
          <p:cNvGrpSpPr/>
          <p:nvPr/>
        </p:nvGrpSpPr>
        <p:grpSpPr>
          <a:xfrm>
            <a:off x="3007991" y="5495882"/>
            <a:ext cx="109728" cy="440213"/>
            <a:chOff x="2739147" y="3155891"/>
            <a:chExt cx="109728" cy="440213"/>
          </a:xfrm>
          <a:solidFill>
            <a:srgbClr val="38B4FF"/>
          </a:solidFill>
        </p:grpSpPr>
        <p:cxnSp>
          <p:nvCxnSpPr>
            <p:cNvPr id="99" name="Straight Connector 9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ight Brace 111"/>
          <p:cNvSpPr/>
          <p:nvPr/>
        </p:nvSpPr>
        <p:spPr>
          <a:xfrm rot="16200000">
            <a:off x="1632315" y="5329550"/>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p:cNvSpPr txBox="1"/>
          <p:nvPr/>
        </p:nvSpPr>
        <p:spPr>
          <a:xfrm>
            <a:off x="1513988" y="5196402"/>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14" name="Right Brace 113"/>
          <p:cNvSpPr/>
          <p:nvPr/>
        </p:nvSpPr>
        <p:spPr>
          <a:xfrm>
            <a:off x="3185511" y="5460647"/>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3179150" y="56132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6" name="Group 115"/>
          <p:cNvGrpSpPr/>
          <p:nvPr/>
        </p:nvGrpSpPr>
        <p:grpSpPr>
          <a:xfrm>
            <a:off x="213373" y="5094477"/>
            <a:ext cx="4288536" cy="1944216"/>
            <a:chOff x="197259" y="4433903"/>
            <a:chExt cx="4288536" cy="1944216"/>
          </a:xfrm>
        </p:grpSpPr>
        <p:sp>
          <p:nvSpPr>
            <p:cNvPr id="117" name="Rounded Rectangle 116"/>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TextBox 117"/>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sp>
        <p:nvSpPr>
          <p:cNvPr id="119" name="Rectangle 118"/>
          <p:cNvSpPr/>
          <p:nvPr/>
        </p:nvSpPr>
        <p:spPr>
          <a:xfrm>
            <a:off x="436392" y="6665178"/>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549110" y="6588730"/>
            <a:ext cx="585417" cy="230832"/>
          </a:xfrm>
          <a:prstGeom prst="rect">
            <a:avLst/>
          </a:prstGeom>
          <a:noFill/>
        </p:spPr>
        <p:txBody>
          <a:bodyPr wrap="none" rtlCol="0">
            <a:spAutoFit/>
          </a:bodyPr>
          <a:lstStyle/>
          <a:p>
            <a:r>
              <a:rPr lang="en-US" sz="900" dirty="0" smtClean="0"/>
              <a:t>L1 cache</a:t>
            </a:r>
            <a:endParaRPr lang="en-US" sz="900" dirty="0"/>
          </a:p>
        </p:txBody>
      </p:sp>
      <p:sp>
        <p:nvSpPr>
          <p:cNvPr id="121" name="Rectangle 120"/>
          <p:cNvSpPr/>
          <p:nvPr/>
        </p:nvSpPr>
        <p:spPr>
          <a:xfrm>
            <a:off x="436392" y="6793194"/>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550441" y="6714166"/>
            <a:ext cx="590226" cy="230832"/>
          </a:xfrm>
          <a:prstGeom prst="rect">
            <a:avLst/>
          </a:prstGeom>
          <a:noFill/>
        </p:spPr>
        <p:txBody>
          <a:bodyPr wrap="none" rtlCol="0">
            <a:spAutoFit/>
          </a:bodyPr>
          <a:lstStyle/>
          <a:p>
            <a:r>
              <a:rPr lang="en-US" sz="900" dirty="0" smtClean="0"/>
              <a:t>registers</a:t>
            </a:r>
            <a:endParaRPr lang="en-US" sz="900" dirty="0"/>
          </a:p>
        </p:txBody>
      </p:sp>
      <p:sp>
        <p:nvSpPr>
          <p:cNvPr id="123" name="Rectangle 122"/>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4" name="TextBox 123"/>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25" name="Rectangle 124"/>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6" name="Rectangle 125"/>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7" name="Rectangle 126"/>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8" name="Rectangle 127"/>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9" name="Rectangle 128"/>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0" name="Rectangle 129"/>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Rectangle 130"/>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2" name="Rectangle 131"/>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p:cNvGrpSpPr/>
          <p:nvPr/>
        </p:nvGrpSpPr>
        <p:grpSpPr>
          <a:xfrm>
            <a:off x="3007991" y="4480902"/>
            <a:ext cx="1323088" cy="444577"/>
            <a:chOff x="3345906" y="5212139"/>
            <a:chExt cx="1323088" cy="444577"/>
          </a:xfrm>
          <a:solidFill>
            <a:srgbClr val="E500E5"/>
          </a:solidFill>
        </p:grpSpPr>
        <p:grpSp>
          <p:nvGrpSpPr>
            <p:cNvPr id="143" name="Group 142"/>
            <p:cNvGrpSpPr/>
            <p:nvPr/>
          </p:nvGrpSpPr>
          <p:grpSpPr>
            <a:xfrm>
              <a:off x="3345906" y="5212139"/>
              <a:ext cx="109728" cy="440213"/>
              <a:chOff x="2739147" y="3155891"/>
              <a:chExt cx="109728" cy="440213"/>
            </a:xfrm>
            <a:grpFill/>
          </p:grpSpPr>
          <p:cxnSp>
            <p:nvCxnSpPr>
              <p:cNvPr id="242" name="Straight Connector 24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3516915" y="5214282"/>
              <a:ext cx="109728" cy="440213"/>
              <a:chOff x="2739147" y="3155891"/>
              <a:chExt cx="109728" cy="440213"/>
            </a:xfrm>
            <a:grpFill/>
          </p:grpSpPr>
          <p:cxnSp>
            <p:nvCxnSpPr>
              <p:cNvPr id="229" name="Straight Connector 22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3692152" y="5214321"/>
              <a:ext cx="109728" cy="440213"/>
              <a:chOff x="2739147" y="3155891"/>
              <a:chExt cx="109728" cy="440213"/>
            </a:xfrm>
            <a:grpFill/>
          </p:grpSpPr>
          <p:cxnSp>
            <p:nvCxnSpPr>
              <p:cNvPr id="216" name="Straight Connector 21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863161" y="5216464"/>
              <a:ext cx="109728" cy="440213"/>
              <a:chOff x="2739147" y="3155891"/>
              <a:chExt cx="109728" cy="440213"/>
            </a:xfrm>
            <a:grpFill/>
          </p:grpSpPr>
          <p:cxnSp>
            <p:nvCxnSpPr>
              <p:cNvPr id="203" name="Straight Connector 20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4035788" y="5212472"/>
              <a:ext cx="109728" cy="440213"/>
              <a:chOff x="2739147" y="3155891"/>
              <a:chExt cx="109728" cy="440213"/>
            </a:xfrm>
            <a:grpFill/>
          </p:grpSpPr>
          <p:cxnSp>
            <p:nvCxnSpPr>
              <p:cNvPr id="190" name="Straight Connector 18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4213605" y="5214360"/>
              <a:ext cx="109728" cy="440213"/>
              <a:chOff x="2739147" y="3155891"/>
              <a:chExt cx="109728" cy="440213"/>
            </a:xfrm>
            <a:grpFill/>
          </p:grpSpPr>
          <p:cxnSp>
            <p:nvCxnSpPr>
              <p:cNvPr id="177" name="Straight Connector 17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4381449" y="5214615"/>
              <a:ext cx="109728" cy="440213"/>
              <a:chOff x="2739147" y="3155891"/>
              <a:chExt cx="109728" cy="440213"/>
            </a:xfrm>
            <a:grpFill/>
          </p:grpSpPr>
          <p:cxnSp>
            <p:nvCxnSpPr>
              <p:cNvPr id="164" name="Straight Connector 16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559266" y="5216503"/>
              <a:ext cx="109728" cy="440213"/>
              <a:chOff x="2739147" y="3155891"/>
              <a:chExt cx="109728" cy="440213"/>
            </a:xfrm>
            <a:grpFill/>
          </p:grpSpPr>
          <p:cxnSp>
            <p:nvCxnSpPr>
              <p:cNvPr id="151" name="Straight Connector 15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55" name="TextBox 254"/>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6" name="Right Brace 255"/>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TextBox 256"/>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8" name="Right Brace 257"/>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9" name="Group 258"/>
          <p:cNvGrpSpPr/>
          <p:nvPr/>
        </p:nvGrpSpPr>
        <p:grpSpPr>
          <a:xfrm>
            <a:off x="3523678" y="4120885"/>
            <a:ext cx="328530" cy="327936"/>
            <a:chOff x="3769977" y="3815082"/>
            <a:chExt cx="328530" cy="327936"/>
          </a:xfrm>
        </p:grpSpPr>
        <p:sp>
          <p:nvSpPr>
            <p:cNvPr id="260" name="TextBox 259"/>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1" name="TextBox 2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2" name="Rounded Rectangle 261"/>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3" name="TextBox 262"/>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64" name="TextBox 263"/>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5" name="TextBox 264"/>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66" name="Rectangle 265"/>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67" name="Group 266"/>
          <p:cNvGrpSpPr/>
          <p:nvPr/>
        </p:nvGrpSpPr>
        <p:grpSpPr>
          <a:xfrm>
            <a:off x="2257283" y="4447524"/>
            <a:ext cx="549830" cy="457204"/>
            <a:chOff x="2241169" y="3786950"/>
            <a:chExt cx="549830" cy="457204"/>
          </a:xfrm>
          <a:solidFill>
            <a:srgbClr val="00CE00"/>
          </a:solidFill>
        </p:grpSpPr>
        <p:sp>
          <p:nvSpPr>
            <p:cNvPr id="268" name="Rectangle 267"/>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p:cNvGrpSpPr/>
          <p:nvPr/>
        </p:nvGrpSpPr>
        <p:grpSpPr>
          <a:xfrm>
            <a:off x="2298594" y="4467622"/>
            <a:ext cx="454819" cy="112204"/>
            <a:chOff x="2833085" y="4874324"/>
            <a:chExt cx="454819" cy="112204"/>
          </a:xfrm>
          <a:solidFill>
            <a:srgbClr val="00CE00"/>
          </a:solidFill>
        </p:grpSpPr>
        <p:cxnSp>
          <p:nvCxnSpPr>
            <p:cNvPr id="272" name="Straight Arrow Connector 27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a:off x="2298594" y="4625928"/>
            <a:ext cx="454819" cy="112204"/>
            <a:chOff x="2833085" y="4874324"/>
            <a:chExt cx="454819" cy="112204"/>
          </a:xfrm>
          <a:solidFill>
            <a:srgbClr val="00CE00"/>
          </a:solidFill>
        </p:grpSpPr>
        <p:cxnSp>
          <p:nvCxnSpPr>
            <p:cNvPr id="286" name="Straight Arrow Connector 28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2298594" y="4772426"/>
            <a:ext cx="454819" cy="112204"/>
            <a:chOff x="2833085" y="4874324"/>
            <a:chExt cx="454819" cy="112204"/>
          </a:xfrm>
          <a:solidFill>
            <a:srgbClr val="00CE00"/>
          </a:solidFill>
        </p:grpSpPr>
        <p:cxnSp>
          <p:nvCxnSpPr>
            <p:cNvPr id="300" name="Straight Arrow Connector 29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3" name="Right Brace 312"/>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Right Brace 313"/>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5" name="TextBox 314"/>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16" name="Group 315"/>
          <p:cNvGrpSpPr/>
          <p:nvPr/>
        </p:nvGrpSpPr>
        <p:grpSpPr>
          <a:xfrm>
            <a:off x="2676633" y="3638082"/>
            <a:ext cx="1160055" cy="329003"/>
            <a:chOff x="3114037" y="3161131"/>
            <a:chExt cx="912891" cy="329003"/>
          </a:xfrm>
        </p:grpSpPr>
        <p:sp>
          <p:nvSpPr>
            <p:cNvPr id="317" name="TextBox 316"/>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18" name="TextBox 317"/>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319" name="Group 318"/>
          <p:cNvGrpSpPr/>
          <p:nvPr/>
        </p:nvGrpSpPr>
        <p:grpSpPr>
          <a:xfrm>
            <a:off x="2365810" y="4138282"/>
            <a:ext cx="304260" cy="327936"/>
            <a:chOff x="3769978" y="3815082"/>
            <a:chExt cx="304260" cy="327936"/>
          </a:xfrm>
        </p:grpSpPr>
        <p:sp>
          <p:nvSpPr>
            <p:cNvPr id="320" name="TextBox 319"/>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21" name="TextBox 32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22" name="Bent Arrow 321"/>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3" name="Group 322"/>
          <p:cNvGrpSpPr/>
          <p:nvPr/>
        </p:nvGrpSpPr>
        <p:grpSpPr>
          <a:xfrm>
            <a:off x="124287" y="2830298"/>
            <a:ext cx="4453128" cy="4290681"/>
            <a:chOff x="108173" y="2389043"/>
            <a:chExt cx="4453128" cy="4071372"/>
          </a:xfrm>
        </p:grpSpPr>
        <p:sp>
          <p:nvSpPr>
            <p:cNvPr id="324" name="Rounded Rectangle 323"/>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325" name="TextBox 324"/>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326" name="TextBox 325"/>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27" name="Rectangle 326"/>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8" name="Rectangle 327"/>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9" name="Rectangle 328"/>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0" name="Rectangle 329"/>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1" name="Rectangle 330"/>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2" name="Rectangle 331"/>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3" name="Rectangle 332"/>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4" name="Right Brace 333"/>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TextBox 334"/>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6" name="TextBox 335"/>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7" name="TextBox 336"/>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8" name="Right Brace 337"/>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9" name="TextBox 338"/>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40" name="Rectangle 339"/>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342" name="Rectangle 341"/>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43" name="Group 342"/>
          <p:cNvGrpSpPr/>
          <p:nvPr/>
        </p:nvGrpSpPr>
        <p:grpSpPr>
          <a:xfrm>
            <a:off x="3338334" y="2644887"/>
            <a:ext cx="1399563" cy="339776"/>
            <a:chOff x="4164839" y="3012055"/>
            <a:chExt cx="1399563" cy="339776"/>
          </a:xfrm>
        </p:grpSpPr>
        <p:sp>
          <p:nvSpPr>
            <p:cNvPr id="344" name="TextBox 343"/>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5" name="TextBox 344"/>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46" name="TextBox 345"/>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7" name="TextBox 346"/>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48" name="U-Turn Arrow 347"/>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9" name="Group 348"/>
          <p:cNvGrpSpPr/>
          <p:nvPr/>
        </p:nvGrpSpPr>
        <p:grpSpPr>
          <a:xfrm>
            <a:off x="78567" y="1384558"/>
            <a:ext cx="4535424" cy="5776148"/>
            <a:chOff x="62453" y="1169884"/>
            <a:chExt cx="4535424" cy="5330247"/>
          </a:xfrm>
        </p:grpSpPr>
        <p:sp>
          <p:nvSpPr>
            <p:cNvPr id="350" name="Rounded Rectangle 349"/>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1" name="TextBox 350"/>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52" name="TextBox 351"/>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53" name="Right Brace 352"/>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TextBox 353"/>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55" name="Group 354"/>
          <p:cNvGrpSpPr/>
          <p:nvPr/>
        </p:nvGrpSpPr>
        <p:grpSpPr>
          <a:xfrm>
            <a:off x="461747" y="1745852"/>
            <a:ext cx="3565318" cy="756597"/>
            <a:chOff x="1395075" y="3536539"/>
            <a:chExt cx="3565318" cy="756597"/>
          </a:xfrm>
        </p:grpSpPr>
        <p:sp>
          <p:nvSpPr>
            <p:cNvPr id="356" name="Rectangle 35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7" name="Rectangle 35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8" name="Rectangle 35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9" name="Rectangle 35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0" name="Rectangle 35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1" name="Rectangle 36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2" name="Rectangle 36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3" name="Rectangle 36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4" name="Rectangle 36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5" name="TextBox 364"/>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6" name="TextBox 365"/>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7" name="TextBox 366"/>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68" name="Right Brace 367"/>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9" name="TextBox 368"/>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0" name="Rectangle 369"/>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372" name="TextBox 371"/>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3" name="Right Brace 372"/>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Right Brace 373"/>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TextBox 374"/>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6" name="TextBox 375"/>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7" name="Group 376"/>
          <p:cNvGrpSpPr/>
          <p:nvPr/>
        </p:nvGrpSpPr>
        <p:grpSpPr>
          <a:xfrm>
            <a:off x="475382" y="422812"/>
            <a:ext cx="3811930" cy="757924"/>
            <a:chOff x="1408710" y="2470227"/>
            <a:chExt cx="3811930" cy="757924"/>
          </a:xfrm>
        </p:grpSpPr>
        <p:grpSp>
          <p:nvGrpSpPr>
            <p:cNvPr id="378" name="Group 377"/>
            <p:cNvGrpSpPr/>
            <p:nvPr/>
          </p:nvGrpSpPr>
          <p:grpSpPr>
            <a:xfrm>
              <a:off x="1454002" y="2489765"/>
              <a:ext cx="3766638" cy="738386"/>
              <a:chOff x="1454002" y="2489765"/>
              <a:chExt cx="3766638" cy="738386"/>
            </a:xfrm>
          </p:grpSpPr>
          <p:sp>
            <p:nvSpPr>
              <p:cNvPr id="380" name="Rectangle 379"/>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TextBox 380"/>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382" name="Rectangle 381"/>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3" name="Straight Connector 382"/>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4" name="Straight Connector 383"/>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85" name="TextBox 384"/>
              <p:cNvSpPr txBox="1"/>
              <p:nvPr/>
            </p:nvSpPr>
            <p:spPr>
              <a:xfrm>
                <a:off x="4140707" y="2489765"/>
                <a:ext cx="27564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B</a:t>
                </a:r>
                <a:endParaRPr lang="en-US" sz="1000" dirty="0">
                  <a:latin typeface="Arial" panose="020B0604020202020204" pitchFamily="34" charset="0"/>
                  <a:cs typeface="Arial" panose="020B0604020202020204" pitchFamily="34" charset="0"/>
                </a:endParaRPr>
              </a:p>
            </p:txBody>
          </p:sp>
          <p:sp>
            <p:nvSpPr>
              <p:cNvPr id="386" name="Rectangle 385"/>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7" name="Straight Connector 386"/>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8" name="Straight Connector 387"/>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79" name="TextBox 378"/>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9" name="TextBox 388"/>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0" name="TextBox 389"/>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1" name="Rectangle 390"/>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TextBox 391"/>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393" name="Rounded Rectangle 392"/>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4" name="TextBox 393"/>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sp>
        <p:nvSpPr>
          <p:cNvPr id="395" name="TextBox 394"/>
          <p:cNvSpPr txBox="1"/>
          <p:nvPr/>
        </p:nvSpPr>
        <p:spPr>
          <a:xfrm>
            <a:off x="8526320" y="6273123"/>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96" name="TextBox 395"/>
          <p:cNvSpPr txBox="1"/>
          <p:nvPr/>
        </p:nvSpPr>
        <p:spPr>
          <a:xfrm>
            <a:off x="7131333" y="643323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97" name="Rectangle 396"/>
          <p:cNvSpPr>
            <a:spLocks/>
          </p:cNvSpPr>
          <p:nvPr/>
        </p:nvSpPr>
        <p:spPr>
          <a:xfrm>
            <a:off x="7623544" y="6357034"/>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a:spLocks/>
          </p:cNvSpPr>
          <p:nvPr/>
        </p:nvSpPr>
        <p:spPr>
          <a:xfrm>
            <a:off x="7623544"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Rectangle 398"/>
          <p:cNvSpPr>
            <a:spLocks/>
          </p:cNvSpPr>
          <p:nvPr/>
        </p:nvSpPr>
        <p:spPr>
          <a:xfrm>
            <a:off x="813313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0" name="Rectangle 399"/>
          <p:cNvSpPr>
            <a:spLocks/>
          </p:cNvSpPr>
          <p:nvPr/>
        </p:nvSpPr>
        <p:spPr>
          <a:xfrm>
            <a:off x="808728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1" name="Rectangle 400"/>
          <p:cNvSpPr>
            <a:spLocks/>
          </p:cNvSpPr>
          <p:nvPr/>
        </p:nvSpPr>
        <p:spPr>
          <a:xfrm>
            <a:off x="7669457"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2" name="Rectangle 401"/>
          <p:cNvSpPr>
            <a:spLocks/>
          </p:cNvSpPr>
          <p:nvPr/>
        </p:nvSpPr>
        <p:spPr>
          <a:xfrm>
            <a:off x="771672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Rectangle 402"/>
          <p:cNvSpPr>
            <a:spLocks/>
          </p:cNvSpPr>
          <p:nvPr/>
        </p:nvSpPr>
        <p:spPr>
          <a:xfrm>
            <a:off x="776363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4" name="Rectangle 403"/>
          <p:cNvSpPr>
            <a:spLocks/>
          </p:cNvSpPr>
          <p:nvPr/>
        </p:nvSpPr>
        <p:spPr>
          <a:xfrm>
            <a:off x="780907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5" name="Rectangle 404"/>
          <p:cNvSpPr>
            <a:spLocks/>
          </p:cNvSpPr>
          <p:nvPr/>
        </p:nvSpPr>
        <p:spPr>
          <a:xfrm>
            <a:off x="785598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6" name="Rectangle 405"/>
          <p:cNvSpPr>
            <a:spLocks/>
          </p:cNvSpPr>
          <p:nvPr/>
        </p:nvSpPr>
        <p:spPr>
          <a:xfrm>
            <a:off x="790095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7" name="Rectangle 406"/>
          <p:cNvSpPr>
            <a:spLocks/>
          </p:cNvSpPr>
          <p:nvPr/>
        </p:nvSpPr>
        <p:spPr>
          <a:xfrm>
            <a:off x="794786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8" name="Rectangle 407"/>
          <p:cNvSpPr>
            <a:spLocks/>
          </p:cNvSpPr>
          <p:nvPr/>
        </p:nvSpPr>
        <p:spPr>
          <a:xfrm>
            <a:off x="804168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9" name="Rectangle 408"/>
          <p:cNvSpPr>
            <a:spLocks/>
          </p:cNvSpPr>
          <p:nvPr/>
        </p:nvSpPr>
        <p:spPr>
          <a:xfrm>
            <a:off x="799477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0" name="Rectangle 409"/>
          <p:cNvSpPr>
            <a:spLocks/>
          </p:cNvSpPr>
          <p:nvPr/>
        </p:nvSpPr>
        <p:spPr>
          <a:xfrm>
            <a:off x="8340427" y="6357034"/>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1" name="Right Brace 410"/>
          <p:cNvSpPr/>
          <p:nvPr/>
        </p:nvSpPr>
        <p:spPr>
          <a:xfrm rot="5400000">
            <a:off x="7620241" y="6542700"/>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Right Brace 411"/>
          <p:cNvSpPr/>
          <p:nvPr/>
        </p:nvSpPr>
        <p:spPr>
          <a:xfrm>
            <a:off x="8537719" y="6362150"/>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TextBox 412"/>
          <p:cNvSpPr txBox="1"/>
          <p:nvPr/>
        </p:nvSpPr>
        <p:spPr>
          <a:xfrm>
            <a:off x="7526104" y="6569505"/>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414" name="Group 413"/>
          <p:cNvGrpSpPr/>
          <p:nvPr/>
        </p:nvGrpSpPr>
        <p:grpSpPr>
          <a:xfrm>
            <a:off x="8340422" y="6403755"/>
            <a:ext cx="171778" cy="460830"/>
            <a:chOff x="2962813" y="5745404"/>
            <a:chExt cx="171778" cy="460830"/>
          </a:xfrm>
          <a:solidFill>
            <a:srgbClr val="38B4FF"/>
          </a:solidFill>
        </p:grpSpPr>
        <p:sp>
          <p:nvSpPr>
            <p:cNvPr id="415" name="Rectangle 414"/>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6" name="Rectangle 415"/>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7" name="Rectangle 416"/>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8" name="Rectangle 417"/>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9" name="Rectangle 418"/>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0" name="Rectangle 419"/>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1" name="Rectangle 420"/>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2" name="Rectangle 421"/>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3" name="Rectangle 422"/>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4" name="Rectangle 423"/>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25" name="Rounded Rectangle 424"/>
          <p:cNvSpPr/>
          <p:nvPr/>
        </p:nvSpPr>
        <p:spPr>
          <a:xfrm>
            <a:off x="5616143" y="6145879"/>
            <a:ext cx="4206240" cy="85039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6" name="TextBox 425"/>
          <p:cNvSpPr txBox="1"/>
          <p:nvPr/>
        </p:nvSpPr>
        <p:spPr>
          <a:xfrm>
            <a:off x="7386899" y="6030464"/>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427" name="Right Brace 426"/>
          <p:cNvSpPr/>
          <p:nvPr/>
        </p:nvSpPr>
        <p:spPr>
          <a:xfrm rot="10800000">
            <a:off x="6852833" y="5466641"/>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TextBox 427"/>
          <p:cNvSpPr txBox="1"/>
          <p:nvPr/>
        </p:nvSpPr>
        <p:spPr>
          <a:xfrm>
            <a:off x="6604204" y="542827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29" name="Rectangle 428"/>
          <p:cNvSpPr>
            <a:spLocks/>
          </p:cNvSpPr>
          <p:nvPr/>
        </p:nvSpPr>
        <p:spPr>
          <a:xfrm>
            <a:off x="7624377" y="5460293"/>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0" name="Rectangle 429"/>
          <p:cNvSpPr>
            <a:spLocks/>
          </p:cNvSpPr>
          <p:nvPr/>
        </p:nvSpPr>
        <p:spPr>
          <a:xfrm>
            <a:off x="7624377" y="5460193"/>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a:spLocks/>
          </p:cNvSpPr>
          <p:nvPr/>
        </p:nvSpPr>
        <p:spPr>
          <a:xfrm>
            <a:off x="7624377" y="5612597"/>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a:spLocks/>
          </p:cNvSpPr>
          <p:nvPr/>
        </p:nvSpPr>
        <p:spPr>
          <a:xfrm>
            <a:off x="7624377" y="5764997"/>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3" name="Group 432"/>
          <p:cNvGrpSpPr/>
          <p:nvPr/>
        </p:nvGrpSpPr>
        <p:grpSpPr>
          <a:xfrm>
            <a:off x="7665688" y="5480291"/>
            <a:ext cx="454819" cy="112204"/>
            <a:chOff x="2833085" y="4874324"/>
            <a:chExt cx="454819" cy="112204"/>
          </a:xfrm>
          <a:solidFill>
            <a:srgbClr val="00CE00"/>
          </a:solidFill>
        </p:grpSpPr>
        <p:cxnSp>
          <p:nvCxnSpPr>
            <p:cNvPr id="434" name="Straight Arrow Connector 43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7" name="Group 446"/>
          <p:cNvGrpSpPr/>
          <p:nvPr/>
        </p:nvGrpSpPr>
        <p:grpSpPr>
          <a:xfrm>
            <a:off x="7665688" y="5638597"/>
            <a:ext cx="454819" cy="112204"/>
            <a:chOff x="2833085" y="4874324"/>
            <a:chExt cx="454819" cy="112204"/>
          </a:xfrm>
          <a:solidFill>
            <a:srgbClr val="00CE00"/>
          </a:solidFill>
        </p:grpSpPr>
        <p:cxnSp>
          <p:nvCxnSpPr>
            <p:cNvPr id="448" name="Straight Arrow Connector 44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1" name="Group 460"/>
          <p:cNvGrpSpPr/>
          <p:nvPr/>
        </p:nvGrpSpPr>
        <p:grpSpPr>
          <a:xfrm>
            <a:off x="7665688" y="5785095"/>
            <a:ext cx="454819" cy="112204"/>
            <a:chOff x="2833085" y="4874324"/>
            <a:chExt cx="454819" cy="112204"/>
          </a:xfrm>
          <a:solidFill>
            <a:srgbClr val="00CE00"/>
          </a:solidFill>
        </p:grpSpPr>
        <p:cxnSp>
          <p:nvCxnSpPr>
            <p:cNvPr id="462" name="Straight Arrow Connector 46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5" name="TextBox 474"/>
          <p:cNvSpPr txBox="1"/>
          <p:nvPr/>
        </p:nvSpPr>
        <p:spPr>
          <a:xfrm>
            <a:off x="7175067" y="5497686"/>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76" name="Rectangle 475"/>
          <p:cNvSpPr/>
          <p:nvPr/>
        </p:nvSpPr>
        <p:spPr>
          <a:xfrm>
            <a:off x="8338464" y="5453602"/>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477" name="Group 476"/>
          <p:cNvGrpSpPr/>
          <p:nvPr/>
        </p:nvGrpSpPr>
        <p:grpSpPr>
          <a:xfrm>
            <a:off x="6933742" y="5461435"/>
            <a:ext cx="171773" cy="457204"/>
            <a:chOff x="2505575" y="6916545"/>
            <a:chExt cx="171773" cy="457204"/>
          </a:xfrm>
        </p:grpSpPr>
        <p:sp>
          <p:nvSpPr>
            <p:cNvPr id="478" name="Rectangle 477"/>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79" name="Rectangle 478"/>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80" name="Rectangle 479"/>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81" name="Rectangle 480"/>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482" name="Group 481"/>
          <p:cNvGrpSpPr/>
          <p:nvPr/>
        </p:nvGrpSpPr>
        <p:grpSpPr>
          <a:xfrm>
            <a:off x="8369486" y="5493659"/>
            <a:ext cx="109728" cy="440213"/>
            <a:chOff x="2739147" y="3155891"/>
            <a:chExt cx="109728" cy="440213"/>
          </a:xfrm>
          <a:solidFill>
            <a:srgbClr val="38B4FF"/>
          </a:solidFill>
        </p:grpSpPr>
        <p:cxnSp>
          <p:nvCxnSpPr>
            <p:cNvPr id="483" name="Straight Connector 48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96" name="Right Brace 495"/>
          <p:cNvSpPr/>
          <p:nvPr/>
        </p:nvSpPr>
        <p:spPr>
          <a:xfrm rot="16200000">
            <a:off x="6993810" y="5327327"/>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7" name="TextBox 496"/>
          <p:cNvSpPr txBox="1"/>
          <p:nvPr/>
        </p:nvSpPr>
        <p:spPr>
          <a:xfrm>
            <a:off x="6875483" y="519417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498" name="Right Brace 497"/>
          <p:cNvSpPr/>
          <p:nvPr/>
        </p:nvSpPr>
        <p:spPr>
          <a:xfrm>
            <a:off x="8547006" y="5458424"/>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TextBox 498"/>
          <p:cNvSpPr txBox="1"/>
          <p:nvPr/>
        </p:nvSpPr>
        <p:spPr>
          <a:xfrm>
            <a:off x="8540645" y="56110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500" name="Group 499"/>
          <p:cNvGrpSpPr/>
          <p:nvPr/>
        </p:nvGrpSpPr>
        <p:grpSpPr>
          <a:xfrm>
            <a:off x="5574868" y="5092254"/>
            <a:ext cx="4288536" cy="1944216"/>
            <a:chOff x="197259" y="4433903"/>
            <a:chExt cx="4288536" cy="1944216"/>
          </a:xfrm>
        </p:grpSpPr>
        <p:sp>
          <p:nvSpPr>
            <p:cNvPr id="501" name="Rounded Rectangle 500"/>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2" name="TextBox 501"/>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503" name="Group 502"/>
          <p:cNvGrpSpPr/>
          <p:nvPr/>
        </p:nvGrpSpPr>
        <p:grpSpPr>
          <a:xfrm>
            <a:off x="7086142" y="5613835"/>
            <a:ext cx="171773" cy="457204"/>
            <a:chOff x="2505575" y="6916545"/>
            <a:chExt cx="171773" cy="457204"/>
          </a:xfrm>
        </p:grpSpPr>
        <p:sp>
          <p:nvSpPr>
            <p:cNvPr id="504" name="Rectangle 50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5" name="Rectangle 50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6" name="Rectangle 50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7" name="Rectangle 50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508" name="Group 507"/>
          <p:cNvGrpSpPr/>
          <p:nvPr/>
        </p:nvGrpSpPr>
        <p:grpSpPr>
          <a:xfrm>
            <a:off x="5622150" y="5495817"/>
            <a:ext cx="1414037" cy="988743"/>
            <a:chOff x="1193983" y="6950927"/>
            <a:chExt cx="1414037" cy="988743"/>
          </a:xfrm>
        </p:grpSpPr>
        <p:grpSp>
          <p:nvGrpSpPr>
            <p:cNvPr id="509" name="Group 508"/>
            <p:cNvGrpSpPr/>
            <p:nvPr/>
          </p:nvGrpSpPr>
          <p:grpSpPr>
            <a:xfrm>
              <a:off x="2282455" y="6950927"/>
              <a:ext cx="242029" cy="988743"/>
              <a:chOff x="2945471" y="5804829"/>
              <a:chExt cx="199029" cy="406401"/>
            </a:xfrm>
          </p:grpSpPr>
          <p:sp>
            <p:nvSpPr>
              <p:cNvPr id="512" name="Bent Arrow 511"/>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Bent Arrow 512"/>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0" name="Bent Arrow 509"/>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1" name="TextBox 510"/>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514" name="Rectangle 513"/>
          <p:cNvSpPr/>
          <p:nvPr/>
        </p:nvSpPr>
        <p:spPr>
          <a:xfrm>
            <a:off x="6718208" y="5875171"/>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5" name="Rectangle 514"/>
          <p:cNvSpPr>
            <a:spLocks/>
          </p:cNvSpPr>
          <p:nvPr/>
        </p:nvSpPr>
        <p:spPr>
          <a:xfrm>
            <a:off x="6936768" y="6357034"/>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16" name="Rectangle 515"/>
          <p:cNvSpPr/>
          <p:nvPr/>
        </p:nvSpPr>
        <p:spPr>
          <a:xfrm>
            <a:off x="6815044" y="6226008"/>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7" name="TextBox 516"/>
          <p:cNvSpPr txBox="1"/>
          <p:nvPr/>
        </p:nvSpPr>
        <p:spPr>
          <a:xfrm>
            <a:off x="5910605" y="6586507"/>
            <a:ext cx="585417" cy="230832"/>
          </a:xfrm>
          <a:prstGeom prst="rect">
            <a:avLst/>
          </a:prstGeom>
          <a:noFill/>
        </p:spPr>
        <p:txBody>
          <a:bodyPr wrap="none" rtlCol="0">
            <a:spAutoFit/>
          </a:bodyPr>
          <a:lstStyle/>
          <a:p>
            <a:r>
              <a:rPr lang="en-US" sz="900" dirty="0" smtClean="0"/>
              <a:t>L1 cache</a:t>
            </a:r>
            <a:endParaRPr lang="en-US" sz="900" dirty="0"/>
          </a:p>
        </p:txBody>
      </p:sp>
      <p:sp>
        <p:nvSpPr>
          <p:cNvPr id="518" name="Rectangle 517"/>
          <p:cNvSpPr/>
          <p:nvPr/>
        </p:nvSpPr>
        <p:spPr>
          <a:xfrm>
            <a:off x="5797887" y="6790971"/>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TextBox 518"/>
          <p:cNvSpPr txBox="1"/>
          <p:nvPr/>
        </p:nvSpPr>
        <p:spPr>
          <a:xfrm>
            <a:off x="5911936" y="6711943"/>
            <a:ext cx="590226" cy="230832"/>
          </a:xfrm>
          <a:prstGeom prst="rect">
            <a:avLst/>
          </a:prstGeom>
          <a:noFill/>
        </p:spPr>
        <p:txBody>
          <a:bodyPr wrap="none" rtlCol="0">
            <a:spAutoFit/>
          </a:bodyPr>
          <a:lstStyle/>
          <a:p>
            <a:r>
              <a:rPr lang="en-US" sz="900" dirty="0" smtClean="0"/>
              <a:t>registers</a:t>
            </a:r>
            <a:endParaRPr lang="en-US" sz="900" dirty="0"/>
          </a:p>
        </p:txBody>
      </p:sp>
      <p:sp>
        <p:nvSpPr>
          <p:cNvPr id="520" name="Rectangle 519"/>
          <p:cNvSpPr/>
          <p:nvPr/>
        </p:nvSpPr>
        <p:spPr>
          <a:xfrm>
            <a:off x="5797887" y="6662955"/>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2" name="TextBox 521"/>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23" name="Rectangle 522"/>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4" name="Rectangle 523"/>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5" name="Rectangle 524"/>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6" name="Rectangle 525"/>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7" name="Rectangle 526"/>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8" name="Rectangle 527"/>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9" name="Rectangle 528"/>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0" name="Rectangle 529"/>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1" name="Rectangle 530"/>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2" name="Rectangle 531"/>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p:cNvGrpSpPr/>
          <p:nvPr/>
        </p:nvGrpSpPr>
        <p:grpSpPr>
          <a:xfrm>
            <a:off x="8369486" y="4478679"/>
            <a:ext cx="1323088" cy="444577"/>
            <a:chOff x="3345906" y="5212139"/>
            <a:chExt cx="1323088" cy="444577"/>
          </a:xfrm>
          <a:solidFill>
            <a:srgbClr val="E500E5"/>
          </a:solidFill>
        </p:grpSpPr>
        <p:grpSp>
          <p:nvGrpSpPr>
            <p:cNvPr id="541" name="Group 540"/>
            <p:cNvGrpSpPr/>
            <p:nvPr/>
          </p:nvGrpSpPr>
          <p:grpSpPr>
            <a:xfrm>
              <a:off x="3345906" y="5212139"/>
              <a:ext cx="109728" cy="440213"/>
              <a:chOff x="2739147" y="3155891"/>
              <a:chExt cx="109728" cy="440213"/>
            </a:xfrm>
            <a:grpFill/>
          </p:grpSpPr>
          <p:cxnSp>
            <p:nvCxnSpPr>
              <p:cNvPr id="640" name="Straight Connector 63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2" name="Group 541"/>
            <p:cNvGrpSpPr/>
            <p:nvPr/>
          </p:nvGrpSpPr>
          <p:grpSpPr>
            <a:xfrm>
              <a:off x="3516915" y="5214282"/>
              <a:ext cx="109728" cy="440213"/>
              <a:chOff x="2739147" y="3155891"/>
              <a:chExt cx="109728" cy="440213"/>
            </a:xfrm>
            <a:grpFill/>
          </p:grpSpPr>
          <p:cxnSp>
            <p:nvCxnSpPr>
              <p:cNvPr id="627" name="Straight Connector 62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9" name="Straight Arrow Connector 63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3" name="Group 542"/>
            <p:cNvGrpSpPr/>
            <p:nvPr/>
          </p:nvGrpSpPr>
          <p:grpSpPr>
            <a:xfrm>
              <a:off x="3692152" y="5214321"/>
              <a:ext cx="109728" cy="440213"/>
              <a:chOff x="2739147" y="3155891"/>
              <a:chExt cx="109728" cy="440213"/>
            </a:xfrm>
            <a:grpFill/>
          </p:grpSpPr>
          <p:cxnSp>
            <p:nvCxnSpPr>
              <p:cNvPr id="614" name="Straight Connector 61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Arrow Connector 62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4" name="Group 543"/>
            <p:cNvGrpSpPr/>
            <p:nvPr/>
          </p:nvGrpSpPr>
          <p:grpSpPr>
            <a:xfrm>
              <a:off x="3863161" y="5216464"/>
              <a:ext cx="109728" cy="440213"/>
              <a:chOff x="2739147" y="3155891"/>
              <a:chExt cx="109728" cy="440213"/>
            </a:xfrm>
            <a:grpFill/>
          </p:grpSpPr>
          <p:cxnSp>
            <p:nvCxnSpPr>
              <p:cNvPr id="601" name="Straight Connector 60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Arrow Connector 61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5" name="Group 544"/>
            <p:cNvGrpSpPr/>
            <p:nvPr/>
          </p:nvGrpSpPr>
          <p:grpSpPr>
            <a:xfrm>
              <a:off x="4035788" y="5212472"/>
              <a:ext cx="109728" cy="440213"/>
              <a:chOff x="2739147" y="3155891"/>
              <a:chExt cx="109728" cy="440213"/>
            </a:xfrm>
            <a:grpFill/>
          </p:grpSpPr>
          <p:cxnSp>
            <p:nvCxnSpPr>
              <p:cNvPr id="588" name="Straight Connector 58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Arrow Connector 59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6" name="Group 545"/>
            <p:cNvGrpSpPr/>
            <p:nvPr/>
          </p:nvGrpSpPr>
          <p:grpSpPr>
            <a:xfrm>
              <a:off x="4213605" y="5214360"/>
              <a:ext cx="109728" cy="440213"/>
              <a:chOff x="2739147" y="3155891"/>
              <a:chExt cx="109728" cy="440213"/>
            </a:xfrm>
            <a:grpFill/>
          </p:grpSpPr>
          <p:cxnSp>
            <p:nvCxnSpPr>
              <p:cNvPr id="575" name="Straight Connector 57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Arrow Connector 58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7" name="Group 546"/>
            <p:cNvGrpSpPr/>
            <p:nvPr/>
          </p:nvGrpSpPr>
          <p:grpSpPr>
            <a:xfrm>
              <a:off x="4381449" y="5214615"/>
              <a:ext cx="109728" cy="440213"/>
              <a:chOff x="2739147" y="3155891"/>
              <a:chExt cx="109728" cy="440213"/>
            </a:xfrm>
            <a:grpFill/>
          </p:grpSpPr>
          <p:cxnSp>
            <p:nvCxnSpPr>
              <p:cNvPr id="562" name="Straight Connector 56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4" name="Straight Arrow Connector 57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8" name="Group 547"/>
            <p:cNvGrpSpPr/>
            <p:nvPr/>
          </p:nvGrpSpPr>
          <p:grpSpPr>
            <a:xfrm>
              <a:off x="4559266" y="5216503"/>
              <a:ext cx="109728" cy="440213"/>
              <a:chOff x="2739147" y="3155891"/>
              <a:chExt cx="109728" cy="440213"/>
            </a:xfrm>
            <a:grpFill/>
          </p:grpSpPr>
          <p:cxnSp>
            <p:nvCxnSpPr>
              <p:cNvPr id="549" name="Straight Connector 54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Arrow Connector 56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653" name="TextBox 652"/>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654" name="Right Brace 653"/>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5" name="TextBox 654"/>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656" name="Right Brace 655"/>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7" name="Group 656"/>
          <p:cNvGrpSpPr/>
          <p:nvPr/>
        </p:nvGrpSpPr>
        <p:grpSpPr>
          <a:xfrm>
            <a:off x="8885173" y="4118662"/>
            <a:ext cx="328530" cy="327936"/>
            <a:chOff x="3769977" y="3815082"/>
            <a:chExt cx="328530" cy="327936"/>
          </a:xfrm>
        </p:grpSpPr>
        <p:sp>
          <p:nvSpPr>
            <p:cNvPr id="658" name="TextBox 657"/>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659" name="TextBox 658"/>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660" name="Rounded Rectangle 659"/>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1" name="TextBox 660"/>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662" name="Rectangle 661"/>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3" name="Rectangle 662"/>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4" name="Rectangle 663"/>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5" name="Rectangle 664"/>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6" name="Rectangle 665"/>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7" name="Rectangle 666"/>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8" name="Rectangle 667"/>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9" name="Rectangle 668"/>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0" name="Rectangle 669"/>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1" name="TextBox 670"/>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72" name="TextBox 671"/>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673" name="Group 672"/>
          <p:cNvGrpSpPr/>
          <p:nvPr/>
        </p:nvGrpSpPr>
        <p:grpSpPr>
          <a:xfrm>
            <a:off x="5485782" y="2828079"/>
            <a:ext cx="4453128" cy="4290687"/>
            <a:chOff x="108173" y="2389043"/>
            <a:chExt cx="4453128" cy="4071372"/>
          </a:xfrm>
        </p:grpSpPr>
        <p:sp>
          <p:nvSpPr>
            <p:cNvPr id="674" name="Rounded Rectangle 673"/>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675" name="TextBox 674"/>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676" name="TextBox 675"/>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77" name="Rectangle 676"/>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8" name="Rectangle 677"/>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9" name="Rectangle 678"/>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0" name="Rectangle 679"/>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1" name="Rectangle 680"/>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2" name="Rectangle 681"/>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3" name="Rectangle 682"/>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4" name="Right Brace 683"/>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5" name="TextBox 684"/>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86" name="TextBox 685"/>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87" name="TextBox 686"/>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88" name="Rectangle 687"/>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9" name="Rectangle 688"/>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0" name="Rectangle 689"/>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1" name="Rectangle 690"/>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2" name="Rectangle 691"/>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3" name="Rectangle 692"/>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4" name="Rectangle 693"/>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5" name="Right Brace 694"/>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 name="TextBox 695"/>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97" name="TextBox 696"/>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98" name="TextBox 697"/>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99" name="Bent Arrow 698"/>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0" name="Bent Arrow 699"/>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1" name="Rectangle 700"/>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702" name="Group 701"/>
          <p:cNvGrpSpPr/>
          <p:nvPr/>
        </p:nvGrpSpPr>
        <p:grpSpPr>
          <a:xfrm>
            <a:off x="7618778" y="4445301"/>
            <a:ext cx="549830" cy="457204"/>
            <a:chOff x="2241169" y="3786950"/>
            <a:chExt cx="549830" cy="457204"/>
          </a:xfrm>
          <a:solidFill>
            <a:srgbClr val="00CE00"/>
          </a:solidFill>
        </p:grpSpPr>
        <p:sp>
          <p:nvSpPr>
            <p:cNvPr id="703" name="Rectangle 702"/>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704"/>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6" name="Group 705"/>
          <p:cNvGrpSpPr/>
          <p:nvPr/>
        </p:nvGrpSpPr>
        <p:grpSpPr>
          <a:xfrm>
            <a:off x="7660089" y="4465399"/>
            <a:ext cx="454819" cy="112204"/>
            <a:chOff x="2833085" y="4874324"/>
            <a:chExt cx="454819" cy="112204"/>
          </a:xfrm>
          <a:solidFill>
            <a:srgbClr val="00CE00"/>
          </a:solidFill>
        </p:grpSpPr>
        <p:cxnSp>
          <p:nvCxnSpPr>
            <p:cNvPr id="707" name="Straight Arrow Connector 70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9" name="Straight Connector 71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0" name="Group 719"/>
          <p:cNvGrpSpPr/>
          <p:nvPr/>
        </p:nvGrpSpPr>
        <p:grpSpPr>
          <a:xfrm>
            <a:off x="7660089" y="4623705"/>
            <a:ext cx="454819" cy="112204"/>
            <a:chOff x="2833085" y="4874324"/>
            <a:chExt cx="454819" cy="112204"/>
          </a:xfrm>
          <a:solidFill>
            <a:srgbClr val="00CE00"/>
          </a:solidFill>
        </p:grpSpPr>
        <p:cxnSp>
          <p:nvCxnSpPr>
            <p:cNvPr id="721" name="Straight Arrow Connector 72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5" name="Straight Connector 72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7" name="Straight Connector 72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3" name="Straight Connector 73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4" name="Group 733"/>
          <p:cNvGrpSpPr/>
          <p:nvPr/>
        </p:nvGrpSpPr>
        <p:grpSpPr>
          <a:xfrm>
            <a:off x="7660089" y="4770203"/>
            <a:ext cx="454819" cy="112204"/>
            <a:chOff x="2833085" y="4874324"/>
            <a:chExt cx="454819" cy="112204"/>
          </a:xfrm>
          <a:solidFill>
            <a:srgbClr val="00CE00"/>
          </a:solidFill>
        </p:grpSpPr>
        <p:cxnSp>
          <p:nvCxnSpPr>
            <p:cNvPr id="735" name="Straight Arrow Connector 73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36" name="Straight Connector 73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8" name="Right Brace 747"/>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9" name="Right Brace 748"/>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0" name="Group 749"/>
          <p:cNvGrpSpPr/>
          <p:nvPr/>
        </p:nvGrpSpPr>
        <p:grpSpPr>
          <a:xfrm>
            <a:off x="7727305" y="4136059"/>
            <a:ext cx="304260" cy="327936"/>
            <a:chOff x="3769978" y="3815082"/>
            <a:chExt cx="304260" cy="327936"/>
          </a:xfrm>
        </p:grpSpPr>
        <p:sp>
          <p:nvSpPr>
            <p:cNvPr id="751" name="TextBox 750"/>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752" name="TextBox 751"/>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753" name="TextBox 752"/>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754" name="TextBox 753"/>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755" name="Rectangle 754"/>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757" name="TextBox 756"/>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758" name="TextBox 757"/>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759" name="Group 758"/>
          <p:cNvGrpSpPr/>
          <p:nvPr/>
        </p:nvGrpSpPr>
        <p:grpSpPr>
          <a:xfrm>
            <a:off x="5440062" y="1382335"/>
            <a:ext cx="4535424" cy="5776148"/>
            <a:chOff x="62453" y="1169884"/>
            <a:chExt cx="4535424" cy="5330247"/>
          </a:xfrm>
        </p:grpSpPr>
        <p:sp>
          <p:nvSpPr>
            <p:cNvPr id="760" name="Rounded Rectangle 759"/>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1" name="TextBox 760"/>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762" name="TextBox 761"/>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763" name="Right Brace 762"/>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4" name="TextBox 763"/>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765" name="Group 764"/>
          <p:cNvGrpSpPr/>
          <p:nvPr/>
        </p:nvGrpSpPr>
        <p:grpSpPr>
          <a:xfrm>
            <a:off x="5823242" y="1743629"/>
            <a:ext cx="3565318" cy="756597"/>
            <a:chOff x="1395075" y="3536539"/>
            <a:chExt cx="3565318" cy="756597"/>
          </a:xfrm>
        </p:grpSpPr>
        <p:sp>
          <p:nvSpPr>
            <p:cNvPr id="766" name="Rectangle 76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7" name="Rectangle 76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8" name="Rectangle 76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9" name="Rectangle 76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0" name="Rectangle 76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1" name="Rectangle 77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2" name="Rectangle 77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3" name="Rectangle 77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4" name="Rectangle 77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5" name="TextBox 774"/>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76" name="TextBox 775"/>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77" name="TextBox 776"/>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778" name="Right Brace 777"/>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9" name="TextBox 778"/>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780" name="Group 779"/>
          <p:cNvGrpSpPr/>
          <p:nvPr/>
        </p:nvGrpSpPr>
        <p:grpSpPr>
          <a:xfrm>
            <a:off x="5975642" y="1896029"/>
            <a:ext cx="3565318" cy="756597"/>
            <a:chOff x="1395075" y="3536539"/>
            <a:chExt cx="3565318" cy="756597"/>
          </a:xfrm>
        </p:grpSpPr>
        <p:sp>
          <p:nvSpPr>
            <p:cNvPr id="781" name="Rectangle 780"/>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2" name="Rectangle 781"/>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3" name="Rectangle 782"/>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4" name="Rectangle 783"/>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5" name="Rectangle 784"/>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6" name="Rectangle 785"/>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7" name="Rectangle 786"/>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8" name="Rectangle 787"/>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9" name="Rectangle 788"/>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90" name="TextBox 789"/>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91" name="TextBox 790"/>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92" name="TextBox 791"/>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793" name="Rectangle 792"/>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94" name="U-Turn Arrow 793"/>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5" name="TextBox 794"/>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796" name="TextBox 795"/>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797" name="U-Turn Arrow 796"/>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8" name="Rectangle 797"/>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800" name="TextBox 799"/>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801" name="TextBox 800"/>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802" name="TextBox 801"/>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803" name="Right Brace 802"/>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4" name="Right Brace 803"/>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5" name="TextBox 804"/>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06" name="TextBox 805"/>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807" name="Group 806"/>
          <p:cNvGrpSpPr/>
          <p:nvPr/>
        </p:nvGrpSpPr>
        <p:grpSpPr>
          <a:xfrm>
            <a:off x="5398914" y="98728"/>
            <a:ext cx="4617720" cy="7101163"/>
            <a:chOff x="970747" y="1812366"/>
            <a:chExt cx="4617720" cy="6842635"/>
          </a:xfrm>
        </p:grpSpPr>
        <p:sp>
          <p:nvSpPr>
            <p:cNvPr id="808" name="Rounded Rectangle 807"/>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09" name="TextBox 808"/>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810" name="Group 809"/>
          <p:cNvGrpSpPr/>
          <p:nvPr/>
        </p:nvGrpSpPr>
        <p:grpSpPr>
          <a:xfrm>
            <a:off x="5836877" y="420589"/>
            <a:ext cx="3811930" cy="757924"/>
            <a:chOff x="1408710" y="2470227"/>
            <a:chExt cx="3811930" cy="757924"/>
          </a:xfrm>
        </p:grpSpPr>
        <p:grpSp>
          <p:nvGrpSpPr>
            <p:cNvPr id="811" name="Group 810"/>
            <p:cNvGrpSpPr/>
            <p:nvPr/>
          </p:nvGrpSpPr>
          <p:grpSpPr>
            <a:xfrm>
              <a:off x="1454002" y="2489765"/>
              <a:ext cx="3766638" cy="738386"/>
              <a:chOff x="1454002" y="2489765"/>
              <a:chExt cx="3766638" cy="738386"/>
            </a:xfrm>
          </p:grpSpPr>
          <p:sp>
            <p:nvSpPr>
              <p:cNvPr id="813" name="Rectangle 81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14" name="TextBox 813"/>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815" name="Rectangle 81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16" name="Straight Connector 81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17" name="Straight Connector 81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818" name="TextBox 817"/>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819" name="Rectangle 81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20" name="Straight Connector 81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21" name="Straight Connector 82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812" name="TextBox 811"/>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822" name="Group 821"/>
          <p:cNvGrpSpPr/>
          <p:nvPr/>
        </p:nvGrpSpPr>
        <p:grpSpPr>
          <a:xfrm>
            <a:off x="5989277" y="572989"/>
            <a:ext cx="3811930" cy="757924"/>
            <a:chOff x="1408710" y="2470227"/>
            <a:chExt cx="3811930" cy="757924"/>
          </a:xfrm>
        </p:grpSpPr>
        <p:grpSp>
          <p:nvGrpSpPr>
            <p:cNvPr id="823" name="Group 822"/>
            <p:cNvGrpSpPr/>
            <p:nvPr/>
          </p:nvGrpSpPr>
          <p:grpSpPr>
            <a:xfrm>
              <a:off x="1454002" y="2489765"/>
              <a:ext cx="3766638" cy="738386"/>
              <a:chOff x="1454002" y="2489765"/>
              <a:chExt cx="3766638" cy="738386"/>
            </a:xfrm>
          </p:grpSpPr>
          <p:sp>
            <p:nvSpPr>
              <p:cNvPr id="825" name="Rectangle 824"/>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26" name="TextBox 825"/>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827" name="Rectangle 826"/>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28" name="Straight Connector 827"/>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29" name="Straight Connector 828"/>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830" name="TextBox 829"/>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831" name="Rectangle 830"/>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32" name="Straight Connector 831"/>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33" name="Straight Connector 832"/>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824" name="TextBox 823"/>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834" name="TextBox 833"/>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35" name="TextBox 834"/>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36" name="Rectangle 835"/>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TextBox 836"/>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838" name="Oval 837"/>
          <p:cNvSpPr/>
          <p:nvPr/>
        </p:nvSpPr>
        <p:spPr>
          <a:xfrm>
            <a:off x="8455605" y="2622147"/>
            <a:ext cx="956238" cy="828119"/>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839" name="Oval 838"/>
          <p:cNvSpPr/>
          <p:nvPr/>
        </p:nvSpPr>
        <p:spPr>
          <a:xfrm>
            <a:off x="7494268" y="3450266"/>
            <a:ext cx="824522" cy="1546987"/>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840" name="Oval 839"/>
          <p:cNvSpPr/>
          <p:nvPr/>
        </p:nvSpPr>
        <p:spPr>
          <a:xfrm>
            <a:off x="6665695" y="5209893"/>
            <a:ext cx="709018" cy="144316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Tree>
    <p:extLst>
      <p:ext uri="{BB962C8B-B14F-4D97-AF65-F5344CB8AC3E}">
        <p14:creationId xmlns:p14="http://schemas.microsoft.com/office/powerpoint/2010/main" val="35453173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 grpId="0" animBg="1"/>
      <p:bldP spid="839" grpId="0" animBg="1"/>
      <p:bldP spid="8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Two-level </a:t>
            </a:r>
            <a:r>
              <a:rPr lang="en-US" dirty="0" err="1" smtClean="0"/>
              <a:t>Strassen’s</a:t>
            </a:r>
            <a:r>
              <a:rPr lang="en-US" dirty="0" smtClean="0"/>
              <a:t> Algorithm Reloaded</a:t>
            </a:r>
            <a:endParaRPr lang="en-US" dirty="0"/>
          </a:p>
        </p:txBody>
      </p:sp>
      <p:pic>
        <p:nvPicPr>
          <p:cNvPr id="3" name="Picture 2" descr="Screen Shot 2016-04-24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43" y="2707165"/>
            <a:ext cx="9568158" cy="2501099"/>
          </a:xfrm>
          <a:prstGeom prst="rect">
            <a:avLst/>
          </a:prstGeom>
        </p:spPr>
      </p:pic>
    </p:spTree>
    <p:extLst>
      <p:ext uri="{BB962C8B-B14F-4D97-AF65-F5344CB8AC3E}">
        <p14:creationId xmlns:p14="http://schemas.microsoft.com/office/powerpoint/2010/main" val="2424776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6-05-06 at 2.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17" y="1616301"/>
            <a:ext cx="9003943" cy="3799937"/>
          </a:xfrm>
          <a:prstGeom prst="rect">
            <a:avLst/>
          </a:prstGeom>
        </p:spPr>
      </p:pic>
      <p:sp>
        <p:nvSpPr>
          <p:cNvPr id="2" name="Title 1"/>
          <p:cNvSpPr>
            <a:spLocks noGrp="1"/>
          </p:cNvSpPr>
          <p:nvPr>
            <p:ph type="title"/>
          </p:nvPr>
        </p:nvSpPr>
        <p:spPr/>
        <p:txBody>
          <a:bodyPr>
            <a:normAutofit fontScale="90000"/>
          </a:bodyPr>
          <a:lstStyle/>
          <a:p>
            <a:r>
              <a:rPr lang="en-US" dirty="0"/>
              <a:t>Two-level </a:t>
            </a:r>
            <a:r>
              <a:rPr lang="en-US" dirty="0" err="1"/>
              <a:t>Strassen’s</a:t>
            </a:r>
            <a:r>
              <a:rPr lang="en-US" dirty="0"/>
              <a:t> Algorithm </a:t>
            </a:r>
            <a:r>
              <a:rPr lang="en-US" dirty="0" smtClean="0"/>
              <a:t>Reloaded (Continue)</a:t>
            </a:r>
            <a:endParaRPr lang="en-US" dirty="0"/>
          </a:p>
        </p:txBody>
      </p:sp>
      <p:sp>
        <p:nvSpPr>
          <p:cNvPr id="5" name="TextBox 4"/>
          <p:cNvSpPr txBox="1"/>
          <p:nvPr/>
        </p:nvSpPr>
        <p:spPr>
          <a:xfrm>
            <a:off x="409243" y="6562513"/>
            <a:ext cx="9900699" cy="543738"/>
          </a:xfrm>
          <a:prstGeom prst="rect">
            <a:avLst/>
          </a:prstGeom>
          <a:noFill/>
        </p:spPr>
        <p:txBody>
          <a:bodyPr wrap="square" rtlCol="0">
            <a:spAutoFit/>
          </a:bodyPr>
          <a:lstStyle/>
          <a:p>
            <a:r>
              <a:rPr lang="en-US" sz="1100" i="1" dirty="0" smtClean="0">
                <a:solidFill>
                  <a:srgbClr val="0000FF"/>
                </a:solidFill>
                <a:latin typeface="Cambria Math"/>
                <a:cs typeface="Cambria Math"/>
              </a:rPr>
              <a:t>      M</a:t>
            </a:r>
            <a:r>
              <a:rPr lang="en-US" sz="1100" dirty="0" smtClean="0">
                <a:solidFill>
                  <a:srgbClr val="0000FF"/>
                </a:solidFill>
                <a:latin typeface="Cambria Math"/>
                <a:cs typeface="Cambria Math"/>
              </a:rPr>
              <a:t> := </a:t>
            </a:r>
            <a:r>
              <a:rPr lang="en-US" sz="1100" dirty="0" smtClean="0">
                <a:solidFill>
                  <a:srgbClr val="0000FF"/>
                </a:solidFill>
                <a:latin typeface="Symbol" charset="2"/>
                <a:cs typeface="Symbol" charset="2"/>
              </a:rPr>
              <a:t>a</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X</a:t>
            </a:r>
            <a:r>
              <a:rPr lang="en-US" sz="1100" baseline="-25000" dirty="0">
                <a:solidFill>
                  <a:srgbClr val="0000FF"/>
                </a:solidFill>
                <a:latin typeface="Cambria Math"/>
                <a:cs typeface="Cambria Math"/>
              </a:rPr>
              <a:t>0</a:t>
            </a:r>
            <a:r>
              <a:rPr lang="en-US" sz="1100" dirty="0" smtClean="0">
                <a:solidFill>
                  <a:srgbClr val="0000FF"/>
                </a:solidFill>
                <a:latin typeface="Cambria Math"/>
                <a:cs typeface="Cambria Math"/>
              </a:rPr>
              <a:t>+</a:t>
            </a:r>
            <a:r>
              <a:rPr lang="en-US" sz="1100" dirty="0" smtClean="0">
                <a:solidFill>
                  <a:srgbClr val="0000FF"/>
                </a:solidFill>
                <a:latin typeface="Symbol" charset="2"/>
                <a:cs typeface="Symbol" charset="2"/>
              </a:rPr>
              <a:t>d</a:t>
            </a:r>
            <a:r>
              <a:rPr lang="en-US" sz="1100" baseline="-25000" dirty="0" smtClean="0">
                <a:solidFill>
                  <a:srgbClr val="0000FF"/>
                </a:solidFill>
                <a:latin typeface="Cambria Math"/>
                <a:cs typeface="Cambria Math"/>
              </a:rPr>
              <a:t>1</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1</a:t>
            </a:r>
            <a:r>
              <a:rPr lang="en-US" sz="1100" dirty="0">
                <a:solidFill>
                  <a:srgbClr val="0000FF"/>
                </a:solidFill>
                <a:latin typeface="Cambria Math"/>
                <a:cs typeface="Cambria Math"/>
              </a:rPr>
              <a:t>+</a:t>
            </a:r>
            <a:r>
              <a:rPr lang="en-US" sz="1100" dirty="0" smtClean="0">
                <a:solidFill>
                  <a:srgbClr val="0000FF"/>
                </a:solidFill>
                <a:latin typeface="Symbol" charset="2"/>
                <a:cs typeface="Symbol" charset="2"/>
              </a:rPr>
              <a:t>d</a:t>
            </a:r>
            <a:r>
              <a:rPr lang="en-US" sz="1100" baseline="-25000" dirty="0" smtClean="0">
                <a:solidFill>
                  <a:srgbClr val="0000FF"/>
                </a:solidFill>
                <a:latin typeface="Cambria Math"/>
                <a:cs typeface="Cambria Math"/>
              </a:rPr>
              <a:t>2</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a:t>
            </a:r>
            <a:r>
              <a:rPr lang="en-US" sz="1100" dirty="0" smtClean="0">
                <a:solidFill>
                  <a:srgbClr val="0000FF"/>
                </a:solidFill>
                <a:latin typeface="Symbol" charset="2"/>
                <a:cs typeface="Symbol" charset="2"/>
              </a:rPr>
              <a:t>d</a:t>
            </a:r>
            <a:r>
              <a:rPr lang="en-US" sz="1100" baseline="-25000" dirty="0" smtClean="0">
                <a:solidFill>
                  <a:srgbClr val="0000FF"/>
                </a:solidFill>
                <a:latin typeface="Cambria Math"/>
                <a:cs typeface="Cambria Math"/>
              </a:rPr>
              <a:t>3</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V</a:t>
            </a:r>
            <a:r>
              <a:rPr lang="en-US" sz="1100" dirty="0" smtClean="0">
                <a:solidFill>
                  <a:srgbClr val="0000FF"/>
                </a:solidFill>
                <a:latin typeface="Cambria Math"/>
                <a:cs typeface="Cambria Math"/>
              </a:rPr>
              <a:t>+</a:t>
            </a:r>
            <a:r>
              <a:rPr lang="en-US" sz="1100" dirty="0" smtClean="0">
                <a:solidFill>
                  <a:srgbClr val="0000FF"/>
                </a:solidFill>
                <a:latin typeface="Symbol" charset="2"/>
                <a:cs typeface="Symbol" charset="2"/>
              </a:rPr>
              <a:t>e</a:t>
            </a:r>
            <a:r>
              <a:rPr lang="en-US" sz="1100" baseline="-25000" dirty="0" smtClean="0">
                <a:solidFill>
                  <a:srgbClr val="0000FF"/>
                </a:solidFill>
                <a:latin typeface="Cambria Math"/>
                <a:cs typeface="Cambria Math"/>
              </a:rPr>
              <a:t>1</a:t>
            </a:r>
            <a:r>
              <a:rPr lang="en-US" sz="1100" i="1" dirty="0">
                <a:solidFill>
                  <a:srgbClr val="0000FF"/>
                </a:solidFill>
                <a:latin typeface="Cambria Math"/>
                <a:cs typeface="Cambria Math"/>
              </a:rPr>
              <a:t>V</a:t>
            </a:r>
            <a:r>
              <a:rPr lang="en-US" sz="1100" baseline="-25000" dirty="0" smtClean="0">
                <a:solidFill>
                  <a:srgbClr val="0000FF"/>
                </a:solidFill>
                <a:latin typeface="Cambria Math"/>
                <a:cs typeface="Cambria Math"/>
              </a:rPr>
              <a:t>1</a:t>
            </a:r>
            <a:r>
              <a:rPr lang="en-US" sz="1100" dirty="0">
                <a:solidFill>
                  <a:srgbClr val="0000FF"/>
                </a:solidFill>
                <a:latin typeface="Cambria Math"/>
                <a:cs typeface="Cambria Math"/>
              </a:rPr>
              <a:t>+</a:t>
            </a:r>
            <a:r>
              <a:rPr lang="en-US" sz="1100" dirty="0" smtClean="0">
                <a:solidFill>
                  <a:srgbClr val="0000FF"/>
                </a:solidFill>
                <a:latin typeface="Symbol" charset="2"/>
                <a:cs typeface="Symbol" charset="2"/>
              </a:rPr>
              <a:t>e</a:t>
            </a:r>
            <a:r>
              <a:rPr lang="en-US" sz="1100" baseline="-25000" dirty="0" smtClean="0">
                <a:solidFill>
                  <a:srgbClr val="0000FF"/>
                </a:solidFill>
                <a:latin typeface="Cambria Math"/>
                <a:cs typeface="Cambria Math"/>
              </a:rPr>
              <a:t>2</a:t>
            </a:r>
            <a:r>
              <a:rPr lang="en-US" sz="1100" i="1" dirty="0">
                <a:solidFill>
                  <a:srgbClr val="0000FF"/>
                </a:solidFill>
                <a:latin typeface="Cambria Math"/>
                <a:cs typeface="Cambria Math"/>
              </a:rPr>
              <a:t>V</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a:t>
            </a:r>
            <a:r>
              <a:rPr lang="en-US" sz="1100" dirty="0" smtClean="0">
                <a:solidFill>
                  <a:srgbClr val="0000FF"/>
                </a:solidFill>
                <a:latin typeface="Symbol" charset="2"/>
                <a:cs typeface="Symbol" charset="2"/>
              </a:rPr>
              <a:t>e</a:t>
            </a:r>
            <a:r>
              <a:rPr lang="en-US" sz="1100" baseline="-25000" dirty="0" smtClean="0">
                <a:solidFill>
                  <a:srgbClr val="0000FF"/>
                </a:solidFill>
                <a:latin typeface="Cambria Math"/>
                <a:cs typeface="Cambria Math"/>
              </a:rPr>
              <a:t>3</a:t>
            </a:r>
            <a:r>
              <a:rPr lang="en-US" sz="1100" i="1" dirty="0">
                <a:solidFill>
                  <a:srgbClr val="0000FF"/>
                </a:solidFill>
                <a:latin typeface="Cambria Math"/>
                <a:cs typeface="Cambria Math"/>
              </a:rPr>
              <a:t>V</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0</a:t>
            </a:r>
            <a:r>
              <a:rPr lang="en-US" sz="1100" dirty="0" smtClean="0">
                <a:solidFill>
                  <a:srgbClr val="0000FF"/>
                </a:solidFill>
                <a:latin typeface="Cambria Math"/>
                <a:cs typeface="Cambria Math"/>
              </a:rPr>
              <a:t> += </a:t>
            </a:r>
            <a:r>
              <a:rPr lang="en-US" sz="1100" dirty="0" smtClean="0">
                <a:solidFill>
                  <a:srgbClr val="0000FF"/>
                </a:solidFill>
                <a:latin typeface="Symbol" charset="2"/>
                <a:cs typeface="Symbol" charset="2"/>
              </a:rPr>
              <a:t>g</a:t>
            </a:r>
            <a:r>
              <a:rPr lang="en-US" sz="1100" baseline="-25000" dirty="0" smtClean="0">
                <a:solidFill>
                  <a:srgbClr val="0000FF"/>
                </a:solidFill>
                <a:latin typeface="Symbol" charset="2"/>
                <a:cs typeface="Symbol" charset="2"/>
              </a:rPr>
              <a:t>0</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1</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dirty="0" smtClean="0">
                <a:solidFill>
                  <a:srgbClr val="0000FF"/>
                </a:solidFill>
                <a:latin typeface="Symbol" charset="2"/>
                <a:cs typeface="Symbol" charset="2"/>
              </a:rPr>
              <a:t>g</a:t>
            </a:r>
            <a:r>
              <a:rPr lang="en-US" sz="1100" baseline="-25000" dirty="0" smtClean="0">
                <a:solidFill>
                  <a:srgbClr val="0000FF"/>
                </a:solidFill>
                <a:latin typeface="Symbol" charset="2"/>
                <a:cs typeface="Symbol" charset="2"/>
              </a:rPr>
              <a:t>1</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dirty="0" smtClean="0">
                <a:solidFill>
                  <a:srgbClr val="0000FF"/>
                </a:solidFill>
                <a:latin typeface="Symbol" charset="2"/>
                <a:cs typeface="Symbol" charset="2"/>
              </a:rPr>
              <a:t>g</a:t>
            </a:r>
            <a:r>
              <a:rPr lang="en-US" sz="1100" baseline="-25000" dirty="0" smtClean="0">
                <a:solidFill>
                  <a:srgbClr val="0000FF"/>
                </a:solidFill>
                <a:latin typeface="Symbol" charset="2"/>
                <a:cs typeface="Symbol" charset="2"/>
              </a:rPr>
              <a:t>2</a:t>
            </a:r>
            <a:r>
              <a:rPr lang="en-US" sz="1100" i="1" dirty="0" smtClean="0">
                <a:solidFill>
                  <a:srgbClr val="0000FF"/>
                </a:solidFill>
                <a:latin typeface="Cambria Math"/>
                <a:cs typeface="Cambria Math"/>
              </a:rPr>
              <a:t>M</a:t>
            </a:r>
            <a:r>
              <a:rPr lang="en-US" sz="1100" dirty="0">
                <a:solidFill>
                  <a:srgbClr val="0000FF"/>
                </a:solidFill>
                <a:latin typeface="Cambria Math"/>
                <a:cs typeface="Cambria Math"/>
              </a:rPr>
              <a:t>; </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dirty="0" smtClean="0">
                <a:solidFill>
                  <a:srgbClr val="0000FF"/>
                </a:solidFill>
                <a:latin typeface="Symbol" charset="2"/>
                <a:cs typeface="Symbol" charset="2"/>
              </a:rPr>
              <a:t>g</a:t>
            </a:r>
            <a:r>
              <a:rPr lang="en-US" sz="1100" baseline="-25000" dirty="0" smtClean="0">
                <a:solidFill>
                  <a:srgbClr val="0000FF"/>
                </a:solidFill>
                <a:latin typeface="Symbol" charset="2"/>
                <a:cs typeface="Symbol" charset="2"/>
              </a:rPr>
              <a:t>3</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a:t>
            </a:r>
            <a:endParaRPr lang="en-US" sz="1100" baseline="-25000" dirty="0" smtClean="0">
              <a:solidFill>
                <a:srgbClr val="0000FF"/>
              </a:solidFill>
              <a:latin typeface="Cambria Math"/>
              <a:cs typeface="Cambria Math"/>
            </a:endParaRPr>
          </a:p>
          <a:p>
            <a:endParaRPr lang="en-US" sz="1100" baseline="-25000" dirty="0" smtClean="0">
              <a:solidFill>
                <a:srgbClr val="0000FF"/>
              </a:solidFill>
              <a:latin typeface="Cambria Math"/>
              <a:cs typeface="Cambria Math"/>
            </a:endParaRPr>
          </a:p>
          <a:p>
            <a:r>
              <a:rPr lang="en-US" sz="1100" dirty="0" smtClean="0">
                <a:solidFill>
                  <a:srgbClr val="0000FF"/>
                </a:solidFill>
                <a:latin typeface="Cambria Math"/>
                <a:cs typeface="Cambria Math"/>
              </a:rPr>
              <a:t>      </a:t>
            </a:r>
            <a:r>
              <a:rPr lang="en-US" sz="1100" dirty="0" err="1" smtClean="0">
                <a:solidFill>
                  <a:srgbClr val="0000FF"/>
                </a:solidFill>
                <a:latin typeface="Symbol" charset="2"/>
                <a:cs typeface="Symbol" charset="2"/>
              </a:rPr>
              <a:t>g</a:t>
            </a:r>
            <a:r>
              <a:rPr lang="en-US" sz="1100" i="1" baseline="-25000" dirty="0" err="1" smtClean="0">
                <a:solidFill>
                  <a:srgbClr val="0000FF"/>
                </a:solidFill>
                <a:latin typeface="Times"/>
                <a:cs typeface="Times"/>
              </a:rPr>
              <a:t>i</a:t>
            </a:r>
            <a:r>
              <a:rPr lang="en-US" sz="1100" dirty="0" err="1" smtClean="0">
                <a:solidFill>
                  <a:srgbClr val="0000FF"/>
                </a:solidFill>
                <a:latin typeface="Cambria Math"/>
                <a:cs typeface="Cambria Math"/>
              </a:rPr>
              <a:t>,</a:t>
            </a:r>
            <a:r>
              <a:rPr lang="en-US" sz="1100" dirty="0" err="1" smtClean="0">
                <a:solidFill>
                  <a:srgbClr val="0000FF"/>
                </a:solidFill>
                <a:latin typeface="Symbol" charset="2"/>
                <a:cs typeface="Symbol" charset="2"/>
              </a:rPr>
              <a:t>d</a:t>
            </a:r>
            <a:r>
              <a:rPr lang="en-US" sz="1100" i="1" baseline="-25000" dirty="0" err="1">
                <a:solidFill>
                  <a:srgbClr val="0000FF"/>
                </a:solidFill>
                <a:latin typeface="Times"/>
                <a:cs typeface="Times"/>
              </a:rPr>
              <a:t>i</a:t>
            </a:r>
            <a:r>
              <a:rPr lang="en-US" sz="1100" dirty="0" err="1" smtClean="0">
                <a:solidFill>
                  <a:srgbClr val="0000FF"/>
                </a:solidFill>
                <a:latin typeface="Cambria Math"/>
                <a:cs typeface="Cambria Math"/>
              </a:rPr>
              <a:t>,</a:t>
            </a:r>
            <a:r>
              <a:rPr lang="en-US" sz="1100" dirty="0" err="1" smtClean="0">
                <a:solidFill>
                  <a:srgbClr val="0000FF"/>
                </a:solidFill>
                <a:latin typeface="Symbol" charset="2"/>
                <a:cs typeface="Symbol" charset="2"/>
              </a:rPr>
              <a:t>e</a:t>
            </a:r>
            <a:r>
              <a:rPr lang="en-US" sz="1100" i="1" baseline="-25000" dirty="0" err="1">
                <a:solidFill>
                  <a:srgbClr val="0000FF"/>
                </a:solidFill>
                <a:latin typeface="Times"/>
                <a:cs typeface="Times"/>
              </a:rPr>
              <a:t>i</a:t>
            </a:r>
            <a:r>
              <a:rPr lang="en-US" sz="1100" dirty="0" smtClean="0">
                <a:solidFill>
                  <a:srgbClr val="0000FF"/>
                </a:solidFill>
                <a:latin typeface="Cambria Math"/>
                <a:cs typeface="Cambria Math"/>
              </a:rPr>
              <a:t> </a:t>
            </a:r>
            <a:r>
              <a:rPr lang="en-US" sz="1100" dirty="0" smtClean="0">
                <a:solidFill>
                  <a:srgbClr val="0000FF"/>
                </a:solidFill>
                <a:sym typeface="Symbol"/>
              </a:rPr>
              <a:t></a:t>
            </a:r>
            <a:r>
              <a:rPr lang="en-US" sz="1100" dirty="0">
                <a:solidFill>
                  <a:srgbClr val="0000FF"/>
                </a:solidFill>
                <a:sym typeface="Symbol"/>
              </a:rPr>
              <a:t> </a:t>
            </a:r>
            <a:r>
              <a:rPr lang="en-US" sz="1100" dirty="0" smtClean="0">
                <a:solidFill>
                  <a:srgbClr val="0000FF"/>
                </a:solidFill>
                <a:latin typeface="Cambria Math"/>
                <a:cs typeface="Cambria Math"/>
              </a:rPr>
              <a:t>{-1, 0, 1}.</a:t>
            </a:r>
            <a:endParaRPr lang="en-US" sz="1100" dirty="0">
              <a:solidFill>
                <a:srgbClr val="0000FF"/>
              </a:solidFill>
              <a:latin typeface="Cambria Math"/>
              <a:cs typeface="Cambria Math"/>
            </a:endParaRPr>
          </a:p>
        </p:txBody>
      </p:sp>
      <p:sp>
        <p:nvSpPr>
          <p:cNvPr id="6" name="Rectangle 5"/>
          <p:cNvSpPr/>
          <p:nvPr/>
        </p:nvSpPr>
        <p:spPr>
          <a:xfrm>
            <a:off x="335819" y="6238808"/>
            <a:ext cx="7091793" cy="369332"/>
          </a:xfrm>
          <a:prstGeom prst="rect">
            <a:avLst/>
          </a:prstGeom>
        </p:spPr>
        <p:txBody>
          <a:bodyPr wrap="square">
            <a:spAutoFit/>
          </a:bodyPr>
          <a:lstStyle/>
          <a:p>
            <a:r>
              <a:rPr lang="en-US" sz="1800" dirty="0">
                <a:solidFill>
                  <a:srgbClr val="000000"/>
                </a:solidFill>
                <a:latin typeface="Helvetica"/>
                <a:cs typeface="Helvetica"/>
              </a:rPr>
              <a:t>G</a:t>
            </a:r>
            <a:r>
              <a:rPr lang="en-US" sz="1800" dirty="0" smtClean="0">
                <a:solidFill>
                  <a:srgbClr val="000000"/>
                </a:solidFill>
                <a:latin typeface="Helvetica"/>
                <a:cs typeface="Helvetica"/>
              </a:rPr>
              <a:t>eneral operation for two-level </a:t>
            </a:r>
            <a:r>
              <a:rPr lang="en-US" sz="1800" dirty="0" err="1" smtClean="0">
                <a:solidFill>
                  <a:srgbClr val="000000"/>
                </a:solidFill>
                <a:latin typeface="Helvetica"/>
                <a:cs typeface="Helvetica"/>
              </a:rPr>
              <a:t>Strassen</a:t>
            </a:r>
            <a:r>
              <a:rPr lang="en-US" sz="1800" dirty="0" smtClean="0">
                <a:solidFill>
                  <a:srgbClr val="000000"/>
                </a:solidFill>
                <a:latin typeface="Helvetica"/>
                <a:cs typeface="Helvetica"/>
              </a:rPr>
              <a:t>:</a:t>
            </a:r>
            <a:endParaRPr lang="en-US" sz="1800" dirty="0">
              <a:solidFill>
                <a:srgbClr val="000000"/>
              </a:solidFill>
              <a:latin typeface="Helvetica"/>
              <a:cs typeface="Helvetica"/>
            </a:endParaRPr>
          </a:p>
        </p:txBody>
      </p:sp>
      <p:sp>
        <p:nvSpPr>
          <p:cNvPr id="7" name="Rectangle 6"/>
          <p:cNvSpPr/>
          <p:nvPr/>
        </p:nvSpPr>
        <p:spPr>
          <a:xfrm>
            <a:off x="444771" y="1634065"/>
            <a:ext cx="9054830" cy="1882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8" name="TextBox 7"/>
          <p:cNvSpPr txBox="1"/>
          <p:nvPr/>
        </p:nvSpPr>
        <p:spPr>
          <a:xfrm>
            <a:off x="569119" y="5499752"/>
            <a:ext cx="9900699" cy="261610"/>
          </a:xfrm>
          <a:prstGeom prst="rect">
            <a:avLst/>
          </a:prstGeom>
          <a:noFill/>
        </p:spPr>
        <p:txBody>
          <a:bodyPr wrap="square" rtlCol="0">
            <a:spAutoFit/>
          </a:bodyPr>
          <a:lstStyle/>
          <a:p>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 :=  </a:t>
            </a:r>
            <a:r>
              <a:rPr lang="en-US" sz="1100" dirty="0" smtClean="0">
                <a:solidFill>
                  <a:srgbClr val="0000FF"/>
                </a:solidFill>
                <a:latin typeface="Symbol" charset="2"/>
                <a:cs typeface="Symbol" charset="2"/>
              </a:rPr>
              <a:t>a</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X</a:t>
            </a:r>
            <a:r>
              <a:rPr lang="en-US" sz="1100" baseline="-25000" dirty="0">
                <a:solidFill>
                  <a:srgbClr val="0000FF"/>
                </a:solidFill>
                <a:latin typeface="Cambria Math"/>
                <a:cs typeface="Cambria Math"/>
              </a:rPr>
              <a:t>0</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1</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X</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V</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V</a:t>
            </a:r>
            <a:r>
              <a:rPr lang="en-US" sz="1100" baseline="-25000" dirty="0" smtClean="0">
                <a:solidFill>
                  <a:srgbClr val="0000FF"/>
                </a:solidFill>
                <a:latin typeface="Cambria Math"/>
                <a:cs typeface="Cambria Math"/>
              </a:rPr>
              <a:t>1</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V</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a:t>
            </a:r>
            <a:r>
              <a:rPr lang="en-US" sz="1100" i="1" dirty="0" smtClean="0">
                <a:solidFill>
                  <a:srgbClr val="0000FF"/>
                </a:solidFill>
                <a:latin typeface="Cambria Math"/>
                <a:cs typeface="Cambria Math"/>
              </a:rPr>
              <a:t>V</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0</a:t>
            </a:r>
            <a:r>
              <a:rPr lang="en-US" sz="1100" dirty="0" smtClean="0">
                <a:solidFill>
                  <a:srgbClr val="0000FF"/>
                </a:solidFill>
                <a:latin typeface="Cambria Math"/>
                <a:cs typeface="Cambria Math"/>
              </a:rPr>
              <a:t> += </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1</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2</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i="1" dirty="0" smtClean="0">
                <a:solidFill>
                  <a:srgbClr val="0000FF"/>
                </a:solidFill>
                <a:latin typeface="Cambria Math"/>
                <a:cs typeface="Cambria Math"/>
              </a:rPr>
              <a:t>M</a:t>
            </a:r>
            <a:r>
              <a:rPr lang="en-US" sz="1100" dirty="0">
                <a:solidFill>
                  <a:srgbClr val="0000FF"/>
                </a:solidFill>
                <a:latin typeface="Cambria Math"/>
                <a:cs typeface="Cambria Math"/>
              </a:rPr>
              <a:t>; </a:t>
            </a:r>
            <a:r>
              <a:rPr lang="en-US" sz="1100" dirty="0" smtClean="0">
                <a:solidFill>
                  <a:srgbClr val="0000FF"/>
                </a:solidFill>
                <a:latin typeface="Cambria Math"/>
                <a:cs typeface="Cambria Math"/>
              </a:rPr>
              <a:t>                          </a:t>
            </a:r>
            <a:r>
              <a:rPr lang="en-US" sz="1100" i="1" dirty="0" smtClean="0">
                <a:solidFill>
                  <a:srgbClr val="0000FF"/>
                </a:solidFill>
                <a:latin typeface="Cambria Math"/>
                <a:cs typeface="Cambria Math"/>
              </a:rPr>
              <a:t>C</a:t>
            </a:r>
            <a:r>
              <a:rPr lang="en-US" sz="1100" baseline="-25000" dirty="0" smtClean="0">
                <a:solidFill>
                  <a:srgbClr val="0000FF"/>
                </a:solidFill>
                <a:latin typeface="Cambria Math"/>
                <a:cs typeface="Cambria Math"/>
              </a:rPr>
              <a:t>3</a:t>
            </a:r>
            <a:r>
              <a:rPr lang="en-US" sz="1100" dirty="0" smtClean="0">
                <a:solidFill>
                  <a:srgbClr val="0000FF"/>
                </a:solidFill>
                <a:latin typeface="Cambria Math"/>
                <a:cs typeface="Cambria Math"/>
              </a:rPr>
              <a:t> </a:t>
            </a:r>
            <a:r>
              <a:rPr lang="en-US" sz="1100" dirty="0">
                <a:solidFill>
                  <a:srgbClr val="0000FF"/>
                </a:solidFill>
                <a:latin typeface="Cambria Math"/>
                <a:cs typeface="Cambria Math"/>
              </a:rPr>
              <a:t>+= </a:t>
            </a:r>
            <a:r>
              <a:rPr lang="en-US" sz="1100" i="1" dirty="0" smtClean="0">
                <a:solidFill>
                  <a:srgbClr val="0000FF"/>
                </a:solidFill>
                <a:latin typeface="Cambria Math"/>
                <a:cs typeface="Cambria Math"/>
              </a:rPr>
              <a:t>M</a:t>
            </a:r>
            <a:r>
              <a:rPr lang="en-US" sz="1100" dirty="0" smtClean="0">
                <a:solidFill>
                  <a:srgbClr val="0000FF"/>
                </a:solidFill>
                <a:latin typeface="Cambria Math"/>
                <a:cs typeface="Cambria Math"/>
              </a:rPr>
              <a:t>;</a:t>
            </a:r>
            <a:endParaRPr lang="en-US" sz="1100" baseline="-25000" dirty="0" smtClean="0">
              <a:solidFill>
                <a:srgbClr val="0000FF"/>
              </a:solidFill>
              <a:latin typeface="Cambria Math"/>
              <a:cs typeface="Cambria Math"/>
            </a:endParaRPr>
          </a:p>
        </p:txBody>
      </p:sp>
      <p:sp>
        <p:nvSpPr>
          <p:cNvPr id="10" name="Rectangle 9"/>
          <p:cNvSpPr/>
          <p:nvPr/>
        </p:nvSpPr>
        <p:spPr>
          <a:xfrm>
            <a:off x="480299" y="5555303"/>
            <a:ext cx="9054830" cy="1882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1" name="Rectangle 10"/>
          <p:cNvSpPr/>
          <p:nvPr/>
        </p:nvSpPr>
        <p:spPr>
          <a:xfrm>
            <a:off x="500650" y="6612132"/>
            <a:ext cx="9034479" cy="49411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668391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4.24042E-6 1.32321E-6 L 0.00174 0.4898 " pathEditMode="relative" rAng="0" ptsTypes="AA">
                                      <p:cBhvr>
                                        <p:cTn id="16" dur="3000" fill="hold"/>
                                        <p:tgtEl>
                                          <p:spTgt spid="7"/>
                                        </p:tgtEl>
                                        <p:attrNameLst>
                                          <p:attrName>ppt_x</p:attrName>
                                          <p:attrName>ppt_y</p:attrName>
                                        </p:attrNameLst>
                                      </p:cBhvr>
                                      <p:rCtr x="79" y="24490"/>
                                    </p:animMotion>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7" grpId="1" animBg="1"/>
      <p:bldP spid="8" grpId="0"/>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Levels of </a:t>
            </a:r>
            <a:r>
              <a:rPr lang="en-US" dirty="0" err="1" smtClean="0"/>
              <a:t>Strassen</a:t>
            </a:r>
            <a:r>
              <a:rPr lang="en-US" dirty="0" smtClean="0"/>
              <a:t> Reloaded</a:t>
            </a:r>
            <a:endParaRPr lang="en-US" dirty="0"/>
          </a:p>
        </p:txBody>
      </p:sp>
      <p:sp>
        <p:nvSpPr>
          <p:cNvPr id="3" name="Content Placeholder 2"/>
          <p:cNvSpPr>
            <a:spLocks noGrp="1"/>
          </p:cNvSpPr>
          <p:nvPr>
            <p:ph idx="1"/>
          </p:nvPr>
        </p:nvSpPr>
        <p:spPr/>
        <p:txBody>
          <a:bodyPr>
            <a:normAutofit/>
          </a:bodyPr>
          <a:lstStyle/>
          <a:p>
            <a:r>
              <a:rPr lang="en-US" sz="2400" dirty="0" smtClean="0"/>
              <a:t>The general operation of one-level </a:t>
            </a:r>
            <a:r>
              <a:rPr lang="en-US" sz="2400" dirty="0" err="1" smtClean="0"/>
              <a:t>Strassen</a:t>
            </a:r>
            <a:r>
              <a:rPr lang="en-US" sz="2400" dirty="0" smtClean="0"/>
              <a:t>:</a:t>
            </a:r>
          </a:p>
          <a:p>
            <a:endParaRPr lang="en-US" sz="2400" dirty="0" smtClean="0"/>
          </a:p>
          <a:p>
            <a:endParaRPr lang="en-US" sz="2400" dirty="0" smtClean="0"/>
          </a:p>
          <a:p>
            <a:r>
              <a:rPr lang="en-US" sz="2400" dirty="0" smtClean="0"/>
              <a:t>The general operation of two-level </a:t>
            </a:r>
            <a:r>
              <a:rPr lang="en-US" sz="2400" dirty="0" err="1" smtClean="0"/>
              <a:t>Strassen</a:t>
            </a:r>
            <a:r>
              <a:rPr lang="en-US" sz="2400" dirty="0" smtClean="0"/>
              <a:t>:</a:t>
            </a:r>
          </a:p>
          <a:p>
            <a:endParaRPr lang="en-US" sz="2400" dirty="0"/>
          </a:p>
          <a:p>
            <a:endParaRPr lang="en-US" sz="2400" dirty="0" smtClean="0"/>
          </a:p>
          <a:p>
            <a:endParaRPr lang="en-US" sz="2400" dirty="0"/>
          </a:p>
          <a:p>
            <a:r>
              <a:rPr lang="en-US" sz="2400" dirty="0" smtClean="0"/>
              <a:t>The general operation needed to integrate k levels of </a:t>
            </a:r>
            <a:r>
              <a:rPr lang="en-US" sz="2400" dirty="0" err="1" smtClean="0"/>
              <a:t>Strassen</a:t>
            </a:r>
            <a:r>
              <a:rPr lang="en-US" sz="2400" dirty="0" smtClean="0"/>
              <a:t> is given by</a:t>
            </a:r>
            <a:endParaRPr lang="en-US" sz="2400" dirty="0"/>
          </a:p>
        </p:txBody>
      </p:sp>
      <p:sp>
        <p:nvSpPr>
          <p:cNvPr id="6" name="TextBox 5"/>
          <p:cNvSpPr txBox="1"/>
          <p:nvPr/>
        </p:nvSpPr>
        <p:spPr>
          <a:xfrm>
            <a:off x="1033409" y="2336959"/>
            <a:ext cx="7764427" cy="646331"/>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X</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dirty="0" err="1" smtClean="0">
                <a:solidFill>
                  <a:srgbClr val="0000FF"/>
                </a:solidFill>
                <a:latin typeface="Cambria Math"/>
                <a:cs typeface="Cambria Math"/>
              </a:rPr>
              <a:t>Y</a:t>
            </a:r>
            <a:r>
              <a:rPr lang="en-US" sz="1800" dirty="0" smtClean="0">
                <a:solidFill>
                  <a:srgbClr val="0000FF"/>
                </a:solidFill>
                <a:latin typeface="Cambria Math"/>
                <a:cs typeface="Cambria Math"/>
              </a:rPr>
              <a:t>)(</a:t>
            </a:r>
            <a:r>
              <a:rPr lang="en-US" sz="1800" i="1" dirty="0" err="1" smtClean="0">
                <a:solidFill>
                  <a:srgbClr val="0000FF"/>
                </a:solidFill>
                <a:latin typeface="Cambria Math"/>
                <a:cs typeface="Cambria Math"/>
              </a:rPr>
              <a:t>V</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dirty="0" err="1" smtClean="0">
                <a:solidFill>
                  <a:srgbClr val="0000FF"/>
                </a:solidFill>
                <a:latin typeface="Cambria Math"/>
                <a:cs typeface="Cambria Math"/>
              </a:rPr>
              <a:t>W</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a:solidFill>
                  <a:srgbClr val="0000FF"/>
                </a:solidFill>
                <a:latin typeface="Cambria Math"/>
                <a:cs typeface="Cambria Math"/>
              </a:rPr>
              <a:t>D</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p>
          <a:p>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dirty="0" smtClean="0">
                <a:solidFill>
                  <a:srgbClr val="0000FF"/>
                </a:solidFill>
                <a:latin typeface="Cambria Math"/>
                <a:cs typeface="Cambria Math"/>
              </a:rPr>
              <a:t>,</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sp>
        <p:nvSpPr>
          <p:cNvPr id="7" name="TextBox 6"/>
          <p:cNvSpPr txBox="1"/>
          <p:nvPr/>
        </p:nvSpPr>
        <p:spPr>
          <a:xfrm>
            <a:off x="1044378" y="3666073"/>
            <a:ext cx="6842761" cy="923330"/>
          </a:xfrm>
          <a:prstGeom prst="rect">
            <a:avLst/>
          </a:prstGeom>
          <a:noFill/>
        </p:spPr>
        <p:txBody>
          <a:bodyPr wrap="square" rtlCol="0">
            <a:spAutoFit/>
          </a:bodyPr>
          <a:lstStyle/>
          <a:p>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a</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X</a:t>
            </a:r>
            <a:r>
              <a:rPr lang="en-US" sz="1800" baseline="-25000" dirty="0">
                <a:solidFill>
                  <a:srgbClr val="0000FF"/>
                </a:solidFill>
                <a:latin typeface="Cambria Math"/>
                <a:cs typeface="Cambria Math"/>
              </a:rPr>
              <a:t>0</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baseline="-25000" dirty="0" smtClean="0">
                <a:solidFill>
                  <a:srgbClr val="0000FF"/>
                </a:solidFill>
                <a:latin typeface="Cambria Math"/>
                <a:cs typeface="Cambria Math"/>
              </a:rPr>
              <a:t>1</a:t>
            </a:r>
            <a:r>
              <a:rPr lang="en-US" sz="1800" i="1" dirty="0" smtClean="0">
                <a:solidFill>
                  <a:srgbClr val="0000FF"/>
                </a:solidFill>
                <a:latin typeface="Cambria Math"/>
                <a:cs typeface="Cambria Math"/>
              </a:rPr>
              <a:t>X</a:t>
            </a:r>
            <a:r>
              <a:rPr lang="en-US" sz="1800" baseline="-25000" dirty="0" smtClean="0">
                <a:solidFill>
                  <a:srgbClr val="0000FF"/>
                </a:solidFill>
                <a:latin typeface="Cambria Math"/>
                <a:cs typeface="Cambria Math"/>
              </a:rPr>
              <a:t>1</a:t>
            </a:r>
            <a:r>
              <a:rPr lang="en-US" sz="1800" dirty="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baseline="-25000" dirty="0" smtClean="0">
                <a:solidFill>
                  <a:srgbClr val="0000FF"/>
                </a:solidFill>
                <a:latin typeface="Cambria Math"/>
                <a:cs typeface="Cambria Math"/>
              </a:rPr>
              <a:t>2</a:t>
            </a:r>
            <a:r>
              <a:rPr lang="en-US" sz="1800" i="1" dirty="0" smtClean="0">
                <a:solidFill>
                  <a:srgbClr val="0000FF"/>
                </a:solidFill>
                <a:latin typeface="Cambria Math"/>
                <a:cs typeface="Cambria Math"/>
              </a:rPr>
              <a:t>X</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d</a:t>
            </a:r>
            <a:r>
              <a:rPr lang="en-US" sz="1800" baseline="-25000" dirty="0" smtClean="0">
                <a:solidFill>
                  <a:srgbClr val="0000FF"/>
                </a:solidFill>
                <a:latin typeface="Cambria Math"/>
                <a:cs typeface="Cambria Math"/>
              </a:rPr>
              <a:t>3</a:t>
            </a:r>
            <a:r>
              <a:rPr lang="en-US" sz="1800" i="1" dirty="0" smtClean="0">
                <a:solidFill>
                  <a:srgbClr val="0000FF"/>
                </a:solidFill>
                <a:latin typeface="Cambria Math"/>
                <a:cs typeface="Cambria Math"/>
              </a:rPr>
              <a:t>X</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a:t>
            </a:r>
            <a:r>
              <a:rPr lang="en-US" sz="1800" i="1" dirty="0" smtClean="0">
                <a:solidFill>
                  <a:srgbClr val="0000FF"/>
                </a:solidFill>
                <a:latin typeface="Cambria Math"/>
                <a:cs typeface="Cambria Math"/>
              </a:rPr>
              <a:t>V</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baseline="-25000" dirty="0" smtClean="0">
                <a:solidFill>
                  <a:srgbClr val="0000FF"/>
                </a:solidFill>
                <a:latin typeface="Cambria Math"/>
                <a:cs typeface="Cambria Math"/>
              </a:rPr>
              <a:t>1</a:t>
            </a:r>
            <a:r>
              <a:rPr lang="en-US" sz="1800" i="1" dirty="0" smtClean="0">
                <a:solidFill>
                  <a:srgbClr val="0000FF"/>
                </a:solidFill>
                <a:latin typeface="Cambria Math"/>
                <a:cs typeface="Cambria Math"/>
              </a:rPr>
              <a:t>V</a:t>
            </a:r>
            <a:r>
              <a:rPr lang="en-US" sz="1800" baseline="-25000" dirty="0" smtClean="0">
                <a:solidFill>
                  <a:srgbClr val="0000FF"/>
                </a:solidFill>
                <a:latin typeface="Cambria Math"/>
                <a:cs typeface="Cambria Math"/>
              </a:rPr>
              <a:t>1</a:t>
            </a:r>
            <a:r>
              <a:rPr lang="en-US" sz="1800" dirty="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baseline="-25000" dirty="0" smtClean="0">
                <a:solidFill>
                  <a:srgbClr val="0000FF"/>
                </a:solidFill>
                <a:latin typeface="Cambria Math"/>
                <a:cs typeface="Cambria Math"/>
              </a:rPr>
              <a:t>2</a:t>
            </a:r>
            <a:r>
              <a:rPr lang="en-US" sz="1800" i="1" dirty="0" smtClean="0">
                <a:solidFill>
                  <a:srgbClr val="0000FF"/>
                </a:solidFill>
                <a:latin typeface="Cambria Math"/>
                <a:cs typeface="Cambria Math"/>
              </a:rPr>
              <a:t>V</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a:t>
            </a:r>
            <a:r>
              <a:rPr lang="en-US" sz="1800" dirty="0" smtClean="0">
                <a:solidFill>
                  <a:srgbClr val="0000FF"/>
                </a:solidFill>
                <a:latin typeface="Symbol" charset="2"/>
                <a:cs typeface="Symbol" charset="2"/>
              </a:rPr>
              <a:t>e</a:t>
            </a:r>
            <a:r>
              <a:rPr lang="en-US" sz="1800" baseline="-25000" dirty="0" smtClean="0">
                <a:solidFill>
                  <a:srgbClr val="0000FF"/>
                </a:solidFill>
                <a:latin typeface="Cambria Math"/>
                <a:cs typeface="Cambria Math"/>
              </a:rPr>
              <a:t>3</a:t>
            </a:r>
            <a:r>
              <a:rPr lang="en-US" sz="1800" i="1" dirty="0" smtClean="0">
                <a:solidFill>
                  <a:srgbClr val="0000FF"/>
                </a:solidFill>
                <a:latin typeface="Cambria Math"/>
                <a:cs typeface="Cambria Math"/>
              </a:rPr>
              <a:t>V</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a:t>
            </a:r>
          </a:p>
          <a:p>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0</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0</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1</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1</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2</a:t>
            </a:r>
            <a:r>
              <a:rPr lang="en-US" sz="1800" dirty="0" smtClean="0">
                <a:solidFill>
                  <a:srgbClr val="0000FF"/>
                </a:solidFill>
                <a:latin typeface="Cambria Math"/>
                <a:cs typeface="Cambria Math"/>
              </a:rPr>
              <a:t> </a:t>
            </a:r>
            <a:r>
              <a:rPr lang="en-US" sz="1800" dirty="0">
                <a:solidFill>
                  <a:srgbClr val="0000FF"/>
                </a:solidFill>
                <a:latin typeface="Cambria Math"/>
                <a:cs typeface="Cambria Math"/>
              </a:rPr>
              <a:t>+=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2</a:t>
            </a:r>
            <a:r>
              <a:rPr lang="en-US" sz="1800" i="1" dirty="0" smtClean="0">
                <a:solidFill>
                  <a:srgbClr val="0000FF"/>
                </a:solidFill>
                <a:latin typeface="Cambria Math"/>
                <a:cs typeface="Cambria Math"/>
              </a:rPr>
              <a:t>M</a:t>
            </a:r>
            <a:r>
              <a:rPr lang="en-US" sz="1800" dirty="0">
                <a:solidFill>
                  <a:srgbClr val="0000FF"/>
                </a:solidFill>
                <a:latin typeface="Cambria Math"/>
                <a:cs typeface="Cambria Math"/>
              </a:rPr>
              <a:t>; </a:t>
            </a:r>
            <a:r>
              <a:rPr lang="en-US" sz="1800" i="1" dirty="0" smtClean="0">
                <a:solidFill>
                  <a:srgbClr val="0000FF"/>
                </a:solidFill>
                <a:latin typeface="Cambria Math"/>
                <a:cs typeface="Cambria Math"/>
              </a:rPr>
              <a:t>C</a:t>
            </a:r>
            <a:r>
              <a:rPr lang="en-US" sz="1800" baseline="-25000" dirty="0" smtClean="0">
                <a:solidFill>
                  <a:srgbClr val="0000FF"/>
                </a:solidFill>
                <a:latin typeface="Cambria Math"/>
                <a:cs typeface="Cambria Math"/>
              </a:rPr>
              <a:t>3</a:t>
            </a:r>
            <a:r>
              <a:rPr lang="en-US" sz="1800" dirty="0" smtClean="0">
                <a:solidFill>
                  <a:srgbClr val="0000FF"/>
                </a:solidFill>
                <a:latin typeface="Cambria Math"/>
                <a:cs typeface="Cambria Math"/>
              </a:rPr>
              <a:t> += </a:t>
            </a:r>
            <a:r>
              <a:rPr lang="en-US" sz="1800" dirty="0" smtClean="0">
                <a:solidFill>
                  <a:srgbClr val="0000FF"/>
                </a:solidFill>
                <a:latin typeface="Symbol" charset="2"/>
                <a:cs typeface="Symbol" charset="2"/>
              </a:rPr>
              <a:t>g</a:t>
            </a:r>
            <a:r>
              <a:rPr lang="en-US" sz="1800" baseline="-25000" dirty="0" smtClean="0">
                <a:solidFill>
                  <a:srgbClr val="0000FF"/>
                </a:solidFill>
                <a:latin typeface="Symbol" charset="2"/>
                <a:cs typeface="Symbol" charset="2"/>
              </a:rPr>
              <a:t>3</a:t>
            </a:r>
            <a:r>
              <a:rPr lang="en-US" sz="1800" i="1" dirty="0" smtClean="0">
                <a:solidFill>
                  <a:srgbClr val="0000FF"/>
                </a:solidFill>
                <a:latin typeface="Cambria Math"/>
                <a:cs typeface="Cambria Math"/>
              </a:rPr>
              <a:t>M</a:t>
            </a:r>
            <a:r>
              <a:rPr lang="en-US" sz="1800" dirty="0" smtClean="0">
                <a:solidFill>
                  <a:srgbClr val="0000FF"/>
                </a:solidFill>
                <a:latin typeface="Cambria Math"/>
                <a:cs typeface="Cambria Math"/>
              </a:rPr>
              <a:t>;</a:t>
            </a:r>
            <a:endParaRPr lang="en-US" sz="1800" baseline="-25000" dirty="0" smtClean="0">
              <a:solidFill>
                <a:srgbClr val="0000FF"/>
              </a:solidFill>
              <a:latin typeface="Cambria Math"/>
              <a:cs typeface="Cambria Math"/>
            </a:endParaRPr>
          </a:p>
          <a:p>
            <a:r>
              <a:rPr lang="en-US" sz="1800" dirty="0">
                <a:solidFill>
                  <a:srgbClr val="0000FF"/>
                </a:solidFill>
                <a:latin typeface="Cambria Math"/>
                <a:cs typeface="Cambria Math"/>
              </a:rPr>
              <a:t> </a:t>
            </a:r>
            <a:r>
              <a:rPr lang="en-US" sz="1800" dirty="0" err="1" smtClean="0">
                <a:solidFill>
                  <a:srgbClr val="0000FF"/>
                </a:solidFill>
                <a:latin typeface="Symbol" charset="2"/>
                <a:cs typeface="Symbol" charset="2"/>
              </a:rPr>
              <a:t>g</a:t>
            </a:r>
            <a:r>
              <a:rPr lang="en-US" sz="1800" i="1" baseline="-25000" dirty="0" err="1" smtClean="0">
                <a:solidFill>
                  <a:srgbClr val="0000FF"/>
                </a:solidFill>
                <a:latin typeface="Times"/>
                <a:cs typeface="Times"/>
              </a:rPr>
              <a:t>i</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d</a:t>
            </a:r>
            <a:r>
              <a:rPr lang="en-US" sz="1800" i="1" baseline="-25000" dirty="0" err="1">
                <a:solidFill>
                  <a:srgbClr val="0000FF"/>
                </a:solidFill>
                <a:latin typeface="Times"/>
                <a:cs typeface="Times"/>
              </a:rPr>
              <a:t>i</a:t>
            </a:r>
            <a:r>
              <a:rPr lang="en-US" sz="1800" dirty="0" err="1" smtClean="0">
                <a:solidFill>
                  <a:srgbClr val="0000FF"/>
                </a:solidFill>
                <a:latin typeface="Cambria Math"/>
                <a:cs typeface="Cambria Math"/>
              </a:rPr>
              <a:t>,</a:t>
            </a:r>
            <a:r>
              <a:rPr lang="en-US" sz="1800" dirty="0" err="1" smtClean="0">
                <a:solidFill>
                  <a:srgbClr val="0000FF"/>
                </a:solidFill>
                <a:latin typeface="Symbol" charset="2"/>
                <a:cs typeface="Symbol" charset="2"/>
              </a:rPr>
              <a:t>e</a:t>
            </a:r>
            <a:r>
              <a:rPr lang="en-US" sz="1800" i="1" baseline="-25000" dirty="0" err="1">
                <a:solidFill>
                  <a:srgbClr val="0000FF"/>
                </a:solidFill>
                <a:latin typeface="Times"/>
                <a:cs typeface="Times"/>
              </a:rPr>
              <a:t>i</a:t>
            </a:r>
            <a:r>
              <a:rPr lang="en-US" sz="1800" dirty="0" smtClean="0">
                <a:solidFill>
                  <a:srgbClr val="0000FF"/>
                </a:solidFill>
                <a:latin typeface="Cambria Math"/>
                <a:cs typeface="Cambria Math"/>
              </a:rPr>
              <a:t> </a:t>
            </a:r>
            <a:r>
              <a:rPr lang="en-US" sz="1800" dirty="0" smtClean="0">
                <a:solidFill>
                  <a:srgbClr val="0000FF"/>
                </a:solidFill>
                <a:sym typeface="Symbol"/>
              </a:rPr>
              <a:t></a:t>
            </a:r>
            <a:r>
              <a:rPr lang="en-US" sz="1800" dirty="0">
                <a:solidFill>
                  <a:srgbClr val="0000FF"/>
                </a:solidFill>
                <a:sym typeface="Symbol"/>
              </a:rPr>
              <a:t> </a:t>
            </a:r>
            <a:r>
              <a:rPr lang="en-US" sz="1800" dirty="0" smtClean="0">
                <a:solidFill>
                  <a:srgbClr val="0000FF"/>
                </a:solidFill>
                <a:latin typeface="Cambria Math"/>
                <a:cs typeface="Cambria Math"/>
              </a:rPr>
              <a:t>{-1, 0, 1}.</a:t>
            </a:r>
            <a:endParaRPr lang="en-US" sz="1800" dirty="0">
              <a:solidFill>
                <a:srgbClr val="0000FF"/>
              </a:solidFill>
              <a:latin typeface="Cambria Math"/>
              <a:cs typeface="Cambria Math"/>
            </a:endParaRPr>
          </a:p>
        </p:txBody>
      </p:sp>
      <p:pic>
        <p:nvPicPr>
          <p:cNvPr id="10" name="Picture 9" descr="Screen Shot 2016-04-24 at 8.35.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58" y="5780403"/>
            <a:ext cx="3291878" cy="899440"/>
          </a:xfrm>
          <a:prstGeom prst="rect">
            <a:avLst/>
          </a:prstGeom>
        </p:spPr>
      </p:pic>
    </p:spTree>
    <p:extLst>
      <p:ext uri="{BB962C8B-B14F-4D97-AF65-F5344CB8AC3E}">
        <p14:creationId xmlns:p14="http://schemas.microsoft.com/office/powerpoint/2010/main" val="788172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969667" y="889673"/>
            <a:ext cx="6456868" cy="2571961"/>
          </a:xfrm>
        </p:spPr>
        <p:txBody>
          <a:bodyPr>
            <a:normAutofit/>
          </a:bodyPr>
          <a:lstStyle/>
          <a:p>
            <a:r>
              <a:rPr lang="en-US" sz="2400" dirty="0"/>
              <a:t>One-level </a:t>
            </a:r>
            <a:r>
              <a:rPr lang="en-US" sz="2400" dirty="0" err="1"/>
              <a:t>Strassen</a:t>
            </a:r>
            <a:r>
              <a:rPr lang="en-US" sz="2400" dirty="0"/>
              <a:t> </a:t>
            </a:r>
            <a:r>
              <a:rPr lang="en-US" sz="2400" dirty="0" smtClean="0"/>
              <a:t>(</a:t>
            </a:r>
            <a:r>
              <a:rPr lang="en-US" sz="2400" dirty="0" smtClean="0">
                <a:solidFill>
                  <a:srgbClr val="FF0000"/>
                </a:solidFill>
              </a:rPr>
              <a:t>1+14.3% </a:t>
            </a:r>
            <a:r>
              <a:rPr lang="en-US" sz="2400" dirty="0" smtClean="0"/>
              <a:t>speedup)</a:t>
            </a:r>
          </a:p>
          <a:p>
            <a:pPr lvl="1"/>
            <a:r>
              <a:rPr lang="en-US" sz="2000" dirty="0"/>
              <a:t>8 multiplications → 7 multiplications ;</a:t>
            </a:r>
            <a:endParaRPr lang="en-US" sz="2000" dirty="0" smtClean="0"/>
          </a:p>
          <a:p>
            <a:r>
              <a:rPr lang="en-US" sz="2400" dirty="0" smtClean="0"/>
              <a:t>Two-level </a:t>
            </a:r>
            <a:r>
              <a:rPr lang="en-US" sz="2400" dirty="0" err="1" smtClean="0"/>
              <a:t>Strassen</a:t>
            </a:r>
            <a:r>
              <a:rPr lang="en-US" sz="2400" dirty="0" smtClean="0"/>
              <a:t> (</a:t>
            </a:r>
            <a:r>
              <a:rPr lang="en-US" sz="2400" dirty="0" smtClean="0">
                <a:solidFill>
                  <a:srgbClr val="FF0000"/>
                </a:solidFill>
              </a:rPr>
              <a:t>1+30.6% </a:t>
            </a:r>
            <a:r>
              <a:rPr lang="en-US" sz="2400" dirty="0" smtClean="0"/>
              <a:t>speedup)</a:t>
            </a:r>
          </a:p>
          <a:p>
            <a:pPr lvl="1"/>
            <a:r>
              <a:rPr lang="en-US" sz="2000" dirty="0"/>
              <a:t>64 </a:t>
            </a:r>
            <a:r>
              <a:rPr lang="en-US" sz="2000" dirty="0" smtClean="0"/>
              <a:t>multiplications</a:t>
            </a:r>
            <a:r>
              <a:rPr lang="en-US" sz="2000" dirty="0"/>
              <a:t> → </a:t>
            </a:r>
            <a:r>
              <a:rPr lang="en-US" sz="2000" dirty="0" smtClean="0"/>
              <a:t>49 multiplications;</a:t>
            </a:r>
          </a:p>
          <a:p>
            <a:r>
              <a:rPr lang="en-US" sz="2400" i="1" dirty="0" smtClean="0"/>
              <a:t>d</a:t>
            </a:r>
            <a:r>
              <a:rPr lang="en-US" sz="2400" dirty="0" smtClean="0"/>
              <a:t>-level </a:t>
            </a:r>
            <a:r>
              <a:rPr lang="en-US" sz="2400" dirty="0" err="1" smtClean="0"/>
              <a:t>Strassen</a:t>
            </a:r>
            <a:r>
              <a:rPr lang="en-US" sz="2400" dirty="0" smtClean="0"/>
              <a:t> (</a:t>
            </a:r>
            <a:r>
              <a:rPr lang="en-US" sz="2400" i="1" dirty="0" smtClean="0">
                <a:solidFill>
                  <a:srgbClr val="FF0000"/>
                </a:solidFill>
              </a:rPr>
              <a:t>n</a:t>
            </a:r>
            <a:r>
              <a:rPr lang="en-US" sz="2400" baseline="30000" dirty="0" smtClean="0">
                <a:solidFill>
                  <a:srgbClr val="FF0000"/>
                </a:solidFill>
              </a:rPr>
              <a:t>3</a:t>
            </a:r>
            <a:r>
              <a:rPr lang="en-US" sz="2400" dirty="0" smtClean="0">
                <a:solidFill>
                  <a:srgbClr val="FF0000"/>
                </a:solidFill>
              </a:rPr>
              <a:t>/</a:t>
            </a:r>
            <a:r>
              <a:rPr lang="en-US" sz="2400" i="1" dirty="0" smtClean="0">
                <a:solidFill>
                  <a:srgbClr val="FF0000"/>
                </a:solidFill>
              </a:rPr>
              <a:t>n</a:t>
            </a:r>
            <a:r>
              <a:rPr lang="en-US" sz="2400" baseline="30000" dirty="0" smtClean="0">
                <a:solidFill>
                  <a:srgbClr val="FF0000"/>
                </a:solidFill>
              </a:rPr>
              <a:t>2.803</a:t>
            </a:r>
            <a:r>
              <a:rPr lang="en-US" sz="2400" dirty="0" smtClean="0">
                <a:solidFill>
                  <a:srgbClr val="FF0000"/>
                </a:solidFill>
              </a:rPr>
              <a:t> </a:t>
            </a:r>
            <a:r>
              <a:rPr lang="en-US" sz="2400" dirty="0" smtClean="0"/>
              <a:t>speedup)</a:t>
            </a:r>
          </a:p>
          <a:p>
            <a:pPr lvl="1"/>
            <a:r>
              <a:rPr lang="en-US" sz="2000" dirty="0" smtClean="0"/>
              <a:t>8</a:t>
            </a:r>
            <a:r>
              <a:rPr lang="en-US" sz="2000" i="1" baseline="30000" dirty="0" smtClean="0"/>
              <a:t>d</a:t>
            </a:r>
            <a:r>
              <a:rPr lang="en-US" sz="2000" dirty="0"/>
              <a:t>  </a:t>
            </a:r>
            <a:r>
              <a:rPr lang="en-US" sz="2000" dirty="0" smtClean="0"/>
              <a:t>multiplications</a:t>
            </a:r>
            <a:r>
              <a:rPr lang="en-US" sz="2000" dirty="0"/>
              <a:t> → </a:t>
            </a:r>
            <a:r>
              <a:rPr lang="en-US" sz="2000" dirty="0" smtClean="0"/>
              <a:t>7</a:t>
            </a:r>
            <a:r>
              <a:rPr lang="en-US" sz="2000" i="1" baseline="30000" dirty="0" smtClean="0"/>
              <a:t>d</a:t>
            </a:r>
            <a:r>
              <a:rPr lang="en-US" sz="2000" dirty="0" smtClean="0"/>
              <a:t> </a:t>
            </a:r>
            <a:r>
              <a:rPr lang="en-US" sz="2000" dirty="0"/>
              <a:t>multiplications;</a:t>
            </a:r>
          </a:p>
          <a:p>
            <a:endParaRPr lang="en-US" sz="2400" dirty="0" smtClean="0"/>
          </a:p>
          <a:p>
            <a:endParaRPr lang="en-US" sz="2400" dirty="0"/>
          </a:p>
          <a:p>
            <a:endParaRPr lang="en-US" sz="2400" dirty="0"/>
          </a:p>
        </p:txBody>
      </p:sp>
      <p:pic>
        <p:nvPicPr>
          <p:cNvPr id="8" name="Picture 7" descr="Screen Shot 2016-04-18 at 12.2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68" y="3348036"/>
            <a:ext cx="5052288" cy="982197"/>
          </a:xfrm>
          <a:prstGeom prst="rect">
            <a:avLst/>
          </a:prstGeom>
        </p:spPr>
      </p:pic>
      <p:pic>
        <p:nvPicPr>
          <p:cNvPr id="6" name="Picture 5"/>
          <p:cNvPicPr>
            <a:picLocks noChangeAspect="1"/>
          </p:cNvPicPr>
          <p:nvPr/>
        </p:nvPicPr>
        <p:blipFill>
          <a:blip r:embed="rId4"/>
          <a:stretch>
            <a:fillRect/>
          </a:stretch>
        </p:blipFill>
        <p:spPr>
          <a:xfrm>
            <a:off x="10194899" y="4477330"/>
            <a:ext cx="3784601" cy="2523067"/>
          </a:xfrm>
          <a:prstGeom prst="rect">
            <a:avLst/>
          </a:prstGeom>
        </p:spPr>
      </p:pic>
      <p:sp>
        <p:nvSpPr>
          <p:cNvPr id="13"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3600" dirty="0" smtClean="0"/>
              <a:t>Multi-level </a:t>
            </a:r>
            <a:r>
              <a:rPr lang="en-US" sz="3600" dirty="0" err="1" smtClean="0"/>
              <a:t>Strassen’s</a:t>
            </a:r>
            <a:r>
              <a:rPr lang="en-US" sz="3600" dirty="0" smtClean="0"/>
              <a:t> Algorithm (</a:t>
            </a:r>
            <a:r>
              <a:rPr lang="en-US" sz="3600" dirty="0" smtClean="0">
                <a:solidFill>
                  <a:srgbClr val="FF0000"/>
                </a:solidFill>
              </a:rPr>
              <a:t>In theory</a:t>
            </a:r>
            <a:r>
              <a:rPr lang="en-US" sz="3600" dirty="0" smtClean="0"/>
              <a:t>)</a:t>
            </a:r>
            <a:endParaRPr lang="en-US" sz="3600" dirty="0"/>
          </a:p>
        </p:txBody>
      </p:sp>
      <p:sp>
        <p:nvSpPr>
          <p:cNvPr id="11" name="TextBox 10"/>
          <p:cNvSpPr txBox="1"/>
          <p:nvPr/>
        </p:nvSpPr>
        <p:spPr>
          <a:xfrm>
            <a:off x="422354" y="818110"/>
            <a:ext cx="3081745" cy="4801314"/>
          </a:xfrm>
          <a:prstGeom prst="rect">
            <a:avLst/>
          </a:prstGeom>
          <a:noFill/>
        </p:spPr>
        <p:txBody>
          <a:bodyPr wrap="square" rtlCol="0">
            <a:spAutoFit/>
          </a:bodyPr>
          <a:lstStyle/>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endParaRPr lang="en-US" sz="1600" baseline="-25000" dirty="0" smtClean="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00</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11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 </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endParaRPr lang="en-US" sz="1600" baseline="-25000" dirty="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dirty="0">
              <a:solidFill>
                <a:srgbClr val="0000FF"/>
              </a:solidFill>
              <a:latin typeface="Cambria Math"/>
              <a:cs typeface="Cambria Math"/>
            </a:endParaRPr>
          </a:p>
        </p:txBody>
      </p:sp>
      <p:pic>
        <p:nvPicPr>
          <p:cNvPr id="5" name="Picture 4" descr="stra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093" y="4485974"/>
            <a:ext cx="4255008" cy="2840736"/>
          </a:xfrm>
          <a:prstGeom prst="rect">
            <a:avLst/>
          </a:prstGeom>
        </p:spPr>
      </p:pic>
    </p:spTree>
    <p:extLst>
      <p:ext uri="{BB962C8B-B14F-4D97-AF65-F5344CB8AC3E}">
        <p14:creationId xmlns:p14="http://schemas.microsoft.com/office/powerpoint/2010/main" val="1242117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Conventional Matrix-matrix multiplication</a:t>
            </a:r>
          </a:p>
          <a:p>
            <a:r>
              <a:rPr lang="en-US" dirty="0" err="1" smtClean="0"/>
              <a:t>Strassen’s</a:t>
            </a:r>
            <a:r>
              <a:rPr lang="en-US" dirty="0" smtClean="0"/>
              <a:t> Algorithm Reloaded</a:t>
            </a:r>
          </a:p>
          <a:p>
            <a:r>
              <a:rPr lang="en-US" dirty="0" smtClean="0">
                <a:solidFill>
                  <a:srgbClr val="FF0000"/>
                </a:solidFill>
              </a:rPr>
              <a:t>High-performance Implementations</a:t>
            </a:r>
          </a:p>
          <a:p>
            <a:r>
              <a:rPr lang="en-US" dirty="0" smtClean="0"/>
              <a:t>Theoretical Model and Analysis</a:t>
            </a:r>
          </a:p>
          <a:p>
            <a:r>
              <a:rPr lang="en-US" dirty="0" smtClean="0"/>
              <a:t>Performance Experiments</a:t>
            </a:r>
          </a:p>
          <a:p>
            <a:r>
              <a:rPr lang="en-US" dirty="0" smtClean="0"/>
              <a:t>Conclusion</a:t>
            </a:r>
          </a:p>
          <a:p>
            <a:endParaRPr lang="en-US" dirty="0" smtClean="0"/>
          </a:p>
          <a:p>
            <a:endParaRPr lang="en-US" dirty="0"/>
          </a:p>
        </p:txBody>
      </p:sp>
    </p:spTree>
    <p:extLst>
      <p:ext uri="{BB962C8B-B14F-4D97-AF65-F5344CB8AC3E}">
        <p14:creationId xmlns:p14="http://schemas.microsoft.com/office/powerpoint/2010/main" val="4226248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6-04-24 at 10.5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660" y="4336981"/>
            <a:ext cx="451855" cy="440967"/>
          </a:xfrm>
          <a:prstGeom prst="rect">
            <a:avLst/>
          </a:prstGeom>
        </p:spPr>
      </p:pic>
      <p:sp>
        <p:nvSpPr>
          <p:cNvPr id="2" name="Title 1"/>
          <p:cNvSpPr>
            <a:spLocks noGrp="1"/>
          </p:cNvSpPr>
          <p:nvPr>
            <p:ph type="title"/>
          </p:nvPr>
        </p:nvSpPr>
        <p:spPr/>
        <p:txBody>
          <a:bodyPr>
            <a:normAutofit/>
          </a:bodyPr>
          <a:lstStyle/>
          <a:p>
            <a:r>
              <a:rPr lang="en-US" dirty="0" smtClean="0"/>
              <a:t>Building blocks</a:t>
            </a:r>
            <a:endParaRPr lang="en-US" dirty="0"/>
          </a:p>
        </p:txBody>
      </p:sp>
      <p:sp>
        <p:nvSpPr>
          <p:cNvPr id="3" name="Content Placeholder 2"/>
          <p:cNvSpPr>
            <a:spLocks noGrp="1"/>
          </p:cNvSpPr>
          <p:nvPr>
            <p:ph idx="1"/>
          </p:nvPr>
        </p:nvSpPr>
        <p:spPr>
          <a:xfrm>
            <a:off x="5053170" y="2607038"/>
            <a:ext cx="4569151" cy="868573"/>
          </a:xfrm>
        </p:spPr>
        <p:txBody>
          <a:bodyPr>
            <a:normAutofit/>
          </a:bodyPr>
          <a:lstStyle/>
          <a:p>
            <a:r>
              <a:rPr lang="en-US" sz="2000" dirty="0" smtClean="0"/>
              <a:t>Integrate the addition of multiple matrices </a:t>
            </a:r>
            <a:r>
              <a:rPr lang="en-US" sz="2000" i="1" dirty="0" err="1" smtClean="0">
                <a:latin typeface="Cambria Math"/>
                <a:cs typeface="Cambria Math"/>
              </a:rPr>
              <a:t>V</a:t>
            </a:r>
            <a:r>
              <a:rPr lang="en-US" sz="2000" i="1" baseline="-25000" dirty="0" err="1" smtClean="0">
                <a:latin typeface="Cambria Math"/>
                <a:cs typeface="Cambria Math"/>
              </a:rPr>
              <a:t>t</a:t>
            </a:r>
            <a:r>
              <a:rPr lang="en-US" sz="2000" dirty="0" smtClean="0"/>
              <a:t> into</a:t>
            </a:r>
          </a:p>
        </p:txBody>
      </p:sp>
      <p:sp>
        <p:nvSpPr>
          <p:cNvPr id="4" name="Content Placeholder 2"/>
          <p:cNvSpPr txBox="1">
            <a:spLocks/>
          </p:cNvSpPr>
          <p:nvPr/>
        </p:nvSpPr>
        <p:spPr>
          <a:xfrm>
            <a:off x="233941" y="2648806"/>
            <a:ext cx="4275761" cy="4827694"/>
          </a:xfrm>
          <a:prstGeom prst="rect">
            <a:avLst/>
          </a:prstGeom>
        </p:spPr>
        <p:txBody>
          <a:bodyPr vert="horz" lIns="114944" tIns="57472" rIns="114944" bIns="57472" rtlCol="0">
            <a:normAutofit/>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2000" dirty="0" smtClean="0"/>
              <a:t>A routine for packing </a:t>
            </a:r>
            <a:r>
              <a:rPr lang="en-US" sz="2000" i="1" dirty="0" err="1" smtClean="0">
                <a:latin typeface="Cambria Math"/>
                <a:cs typeface="Cambria Math"/>
              </a:rPr>
              <a:t>B</a:t>
            </a:r>
            <a:r>
              <a:rPr lang="en-US" sz="2000" i="1" baseline="-25000" dirty="0" err="1" smtClean="0">
                <a:latin typeface="Cambria Math"/>
                <a:cs typeface="Cambria Math"/>
              </a:rPr>
              <a:t>p</a:t>
            </a:r>
            <a:r>
              <a:rPr lang="en-US" sz="2000" dirty="0"/>
              <a:t> </a:t>
            </a:r>
            <a:r>
              <a:rPr lang="en-US" sz="2000" dirty="0" smtClean="0"/>
              <a:t>into </a:t>
            </a:r>
          </a:p>
          <a:p>
            <a:pPr lvl="1"/>
            <a:r>
              <a:rPr lang="en-US" sz="1400" dirty="0" smtClean="0"/>
              <a:t>C/Intel </a:t>
            </a:r>
            <a:r>
              <a:rPr lang="en-US" sz="1400" dirty="0" err="1" smtClean="0"/>
              <a:t>intrinsics</a:t>
            </a:r>
            <a:endParaRPr lang="en-US" sz="1400" dirty="0" smtClean="0"/>
          </a:p>
          <a:p>
            <a:pPr marL="0" indent="0">
              <a:buNone/>
            </a:pPr>
            <a:endParaRPr lang="en-US" sz="2000" dirty="0" smtClean="0"/>
          </a:p>
          <a:p>
            <a:endParaRPr lang="en-US" sz="2000" dirty="0" smtClean="0"/>
          </a:p>
          <a:p>
            <a:r>
              <a:rPr lang="en-US" sz="2000" dirty="0" smtClean="0"/>
              <a:t>A routine for packing </a:t>
            </a:r>
            <a:r>
              <a:rPr lang="en-US" sz="2000" i="1" dirty="0" smtClean="0">
                <a:latin typeface="Cambria Math"/>
                <a:cs typeface="Cambria Math"/>
              </a:rPr>
              <a:t>A</a:t>
            </a:r>
            <a:r>
              <a:rPr lang="en-US" sz="2000" i="1" baseline="-25000" dirty="0" smtClean="0">
                <a:latin typeface="Cambria Math"/>
                <a:cs typeface="Cambria Math"/>
              </a:rPr>
              <a:t>i</a:t>
            </a:r>
            <a:r>
              <a:rPr lang="en-US" sz="2000" dirty="0"/>
              <a:t> </a:t>
            </a:r>
            <a:r>
              <a:rPr lang="en-US" sz="2000" dirty="0" smtClean="0"/>
              <a:t>into </a:t>
            </a:r>
          </a:p>
          <a:p>
            <a:pPr lvl="1"/>
            <a:r>
              <a:rPr lang="en-US" sz="1400" dirty="0" smtClean="0"/>
              <a:t>C</a:t>
            </a:r>
            <a:r>
              <a:rPr lang="en-US" sz="1400" dirty="0"/>
              <a:t>/Intel </a:t>
            </a:r>
            <a:r>
              <a:rPr lang="en-US" sz="1400" dirty="0" err="1" smtClean="0"/>
              <a:t>intrinsics</a:t>
            </a:r>
            <a:endParaRPr lang="en-US" sz="1400" dirty="0" smtClean="0"/>
          </a:p>
          <a:p>
            <a:endParaRPr lang="en-US" sz="2000" dirty="0" smtClean="0"/>
          </a:p>
          <a:p>
            <a:pPr marL="0" indent="0">
              <a:buNone/>
            </a:pPr>
            <a:endParaRPr lang="en-US" sz="2000" dirty="0" smtClean="0"/>
          </a:p>
          <a:p>
            <a:r>
              <a:rPr lang="en-US" sz="2000" dirty="0" smtClean="0"/>
              <a:t>A micro-kernel for updating an </a:t>
            </a:r>
            <a:r>
              <a:rPr lang="en-US" sz="2000" i="1" dirty="0" err="1" smtClean="0">
                <a:latin typeface="Cambria Math"/>
                <a:cs typeface="Cambria Math"/>
              </a:rPr>
              <a:t>m</a:t>
            </a:r>
            <a:r>
              <a:rPr lang="en-US" sz="2000" i="1" baseline="-25000" dirty="0" err="1" smtClean="0">
                <a:latin typeface="Cambria Math"/>
                <a:cs typeface="Cambria Math"/>
              </a:rPr>
              <a:t>R</a:t>
            </a:r>
            <a:r>
              <a:rPr lang="en-US" sz="2000" dirty="0" err="1" smtClean="0">
                <a:latin typeface="Cambria Math"/>
                <a:cs typeface="Cambria Math"/>
              </a:rPr>
              <a:t>×</a:t>
            </a:r>
            <a:r>
              <a:rPr lang="en-US" sz="2000" i="1" dirty="0" err="1" smtClean="0">
                <a:latin typeface="Cambria Math"/>
                <a:cs typeface="Cambria Math"/>
              </a:rPr>
              <a:t>n</a:t>
            </a:r>
            <a:r>
              <a:rPr lang="en-US" sz="2000" i="1" baseline="-25000" dirty="0" err="1" smtClean="0">
                <a:latin typeface="Cambria Math"/>
                <a:cs typeface="Cambria Math"/>
              </a:rPr>
              <a:t>R</a:t>
            </a:r>
            <a:r>
              <a:rPr lang="en-US" sz="2000" dirty="0" smtClean="0"/>
              <a:t> </a:t>
            </a:r>
            <a:r>
              <a:rPr lang="en-US" sz="2000" dirty="0" err="1" smtClean="0"/>
              <a:t>submatrix</a:t>
            </a:r>
            <a:r>
              <a:rPr lang="en-US" sz="2000" dirty="0" smtClean="0"/>
              <a:t> of </a:t>
            </a:r>
            <a:r>
              <a:rPr lang="en-US" sz="2000" i="1" dirty="0" smtClean="0">
                <a:latin typeface="Cambria Math"/>
                <a:cs typeface="Cambria Math"/>
              </a:rPr>
              <a:t>C</a:t>
            </a:r>
            <a:r>
              <a:rPr lang="en-US" sz="2000" dirty="0" smtClean="0"/>
              <a:t>. </a:t>
            </a:r>
          </a:p>
          <a:p>
            <a:pPr lvl="1"/>
            <a:r>
              <a:rPr lang="en-US" sz="1400" dirty="0" smtClean="0"/>
              <a:t>SIMD assembly (AVX, AVX512, </a:t>
            </a:r>
            <a:r>
              <a:rPr lang="en-US" sz="1400" dirty="0" err="1" smtClean="0"/>
              <a:t>etc</a:t>
            </a:r>
            <a:r>
              <a:rPr lang="en-US" sz="1400" dirty="0" smtClean="0"/>
              <a:t>)</a:t>
            </a:r>
            <a:endParaRPr lang="en-US" sz="1400" dirty="0"/>
          </a:p>
          <a:p>
            <a:endParaRPr lang="en-US" sz="2000" dirty="0"/>
          </a:p>
        </p:txBody>
      </p:sp>
      <p:pic>
        <p:nvPicPr>
          <p:cNvPr id="5" name="Picture 4" descr="Screen Shot 2016-04-24 at 10.50.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134" y="2715653"/>
            <a:ext cx="396058" cy="398458"/>
          </a:xfrm>
          <a:prstGeom prst="rect">
            <a:avLst/>
          </a:prstGeom>
        </p:spPr>
      </p:pic>
      <p:pic>
        <p:nvPicPr>
          <p:cNvPr id="6" name="Picture 5" descr="Screen Shot 2016-04-24 at 10.5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047" y="3985269"/>
            <a:ext cx="451855" cy="440967"/>
          </a:xfrm>
          <a:prstGeom prst="rect">
            <a:avLst/>
          </a:prstGeom>
        </p:spPr>
      </p:pic>
      <p:sp>
        <p:nvSpPr>
          <p:cNvPr id="8" name="Content Placeholder 2"/>
          <p:cNvSpPr txBox="1">
            <a:spLocks/>
          </p:cNvSpPr>
          <p:nvPr/>
        </p:nvSpPr>
        <p:spPr>
          <a:xfrm>
            <a:off x="5053170" y="4035399"/>
            <a:ext cx="4569151" cy="784921"/>
          </a:xfrm>
          <a:prstGeom prst="rect">
            <a:avLst/>
          </a:prstGeom>
        </p:spPr>
        <p:txBody>
          <a:bodyPr vert="horz" lIns="114944" tIns="57472" rIns="114944" bIns="57472" rtlCol="0">
            <a:normAutofit/>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2000" dirty="0"/>
              <a:t>I</a:t>
            </a:r>
            <a:r>
              <a:rPr lang="en-US" sz="2000" dirty="0" smtClean="0"/>
              <a:t>ntegrate </a:t>
            </a:r>
            <a:r>
              <a:rPr lang="en-US" sz="2000" dirty="0"/>
              <a:t>the addition of multiple </a:t>
            </a:r>
            <a:r>
              <a:rPr lang="en-US" sz="2000" dirty="0" smtClean="0"/>
              <a:t>matrices </a:t>
            </a:r>
            <a:r>
              <a:rPr lang="en-US" sz="2000" i="1" dirty="0" err="1">
                <a:latin typeface="Cambria Math"/>
                <a:cs typeface="Cambria Math"/>
              </a:rPr>
              <a:t>X</a:t>
            </a:r>
            <a:r>
              <a:rPr lang="en-US" sz="2000" i="1" baseline="-25000" dirty="0" err="1">
                <a:latin typeface="Cambria Math"/>
                <a:cs typeface="Cambria Math"/>
              </a:rPr>
              <a:t>s</a:t>
            </a:r>
            <a:r>
              <a:rPr lang="en-US" sz="2000" dirty="0"/>
              <a:t> into </a:t>
            </a:r>
          </a:p>
          <a:p>
            <a:endParaRPr lang="en-US" sz="2000" dirty="0"/>
          </a:p>
        </p:txBody>
      </p:sp>
      <p:sp>
        <p:nvSpPr>
          <p:cNvPr id="9" name="Content Placeholder 2"/>
          <p:cNvSpPr txBox="1">
            <a:spLocks/>
          </p:cNvSpPr>
          <p:nvPr/>
        </p:nvSpPr>
        <p:spPr>
          <a:xfrm>
            <a:off x="5053170" y="5381221"/>
            <a:ext cx="4569151" cy="1002344"/>
          </a:xfrm>
          <a:prstGeom prst="rect">
            <a:avLst/>
          </a:prstGeom>
        </p:spPr>
        <p:txBody>
          <a:bodyPr vert="horz" lIns="114944" tIns="57472" rIns="114944" bIns="57472" rtlCol="0">
            <a:normAutofit/>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2000" dirty="0"/>
              <a:t>I</a:t>
            </a:r>
            <a:r>
              <a:rPr lang="en-US" sz="2000" dirty="0" smtClean="0"/>
              <a:t>ntegrate the update of </a:t>
            </a:r>
            <a:r>
              <a:rPr lang="en-US" sz="2000" dirty="0"/>
              <a:t>multiple </a:t>
            </a:r>
            <a:r>
              <a:rPr lang="en-US" sz="2000" dirty="0" err="1"/>
              <a:t>submatrices</a:t>
            </a:r>
            <a:r>
              <a:rPr lang="en-US" sz="2000" dirty="0"/>
              <a:t> of  </a:t>
            </a:r>
            <a:r>
              <a:rPr lang="en-US" sz="2000" i="1" dirty="0">
                <a:solidFill>
                  <a:srgbClr val="FF0000"/>
                </a:solidFill>
                <a:latin typeface="Cambria Math"/>
                <a:cs typeface="Cambria Math"/>
              </a:rPr>
              <a:t>C</a:t>
            </a:r>
            <a:r>
              <a:rPr lang="en-US" sz="2000" dirty="0"/>
              <a:t>.</a:t>
            </a:r>
          </a:p>
          <a:p>
            <a:endParaRPr lang="en-US" sz="2000" dirty="0"/>
          </a:p>
          <a:p>
            <a:endParaRPr lang="en-US" sz="2000" dirty="0"/>
          </a:p>
        </p:txBody>
      </p:sp>
      <p:sp>
        <p:nvSpPr>
          <p:cNvPr id="10" name="Rectangle 9"/>
          <p:cNvSpPr/>
          <p:nvPr/>
        </p:nvSpPr>
        <p:spPr>
          <a:xfrm>
            <a:off x="1211651" y="2253988"/>
            <a:ext cx="2377574" cy="461665"/>
          </a:xfrm>
          <a:prstGeom prst="rect">
            <a:avLst/>
          </a:prstGeom>
        </p:spPr>
        <p:txBody>
          <a:bodyPr wrap="none">
            <a:spAutoFit/>
          </a:bodyPr>
          <a:lstStyle/>
          <a:p>
            <a:r>
              <a:rPr lang="en-US" sz="2400" dirty="0" smtClean="0">
                <a:solidFill>
                  <a:srgbClr val="FF0000"/>
                </a:solidFill>
                <a:latin typeface="Helvetica"/>
                <a:cs typeface="Helvetica"/>
              </a:rPr>
              <a:t>BLIS framework</a:t>
            </a:r>
            <a:endParaRPr lang="en-US" dirty="0">
              <a:latin typeface="Helvetica"/>
              <a:cs typeface="Helvetica"/>
            </a:endParaRPr>
          </a:p>
        </p:txBody>
      </p:sp>
      <p:sp>
        <p:nvSpPr>
          <p:cNvPr id="11" name="Rectangle 10"/>
          <p:cNvSpPr/>
          <p:nvPr/>
        </p:nvSpPr>
        <p:spPr>
          <a:xfrm>
            <a:off x="5434248" y="2244988"/>
            <a:ext cx="4154653" cy="461665"/>
          </a:xfrm>
          <a:prstGeom prst="rect">
            <a:avLst/>
          </a:prstGeom>
        </p:spPr>
        <p:txBody>
          <a:bodyPr wrap="none">
            <a:spAutoFit/>
          </a:bodyPr>
          <a:lstStyle/>
          <a:p>
            <a:r>
              <a:rPr lang="en-US" sz="2400" dirty="0" smtClean="0">
                <a:solidFill>
                  <a:srgbClr val="FF0000"/>
                </a:solidFill>
                <a:latin typeface="Helvetica"/>
                <a:cs typeface="Helvetica"/>
              </a:rPr>
              <a:t>Adapted to general operation</a:t>
            </a:r>
            <a:endParaRPr lang="en-US" dirty="0">
              <a:latin typeface="Helvetica"/>
              <a:cs typeface="Helvetica"/>
            </a:endParaRPr>
          </a:p>
        </p:txBody>
      </p:sp>
      <p:pic>
        <p:nvPicPr>
          <p:cNvPr id="12" name="Picture 11" descr="Screen Shot 2016-04-24 at 8.35.1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029" y="1345548"/>
            <a:ext cx="3291878" cy="899440"/>
          </a:xfrm>
          <a:prstGeom prst="rect">
            <a:avLst/>
          </a:prstGeom>
        </p:spPr>
      </p:pic>
      <p:pic>
        <p:nvPicPr>
          <p:cNvPr id="13" name="Picture 12" descr="Screen Shot 2016-04-24 at 10.50.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347" y="2968320"/>
            <a:ext cx="396058" cy="398458"/>
          </a:xfrm>
          <a:prstGeom prst="rect">
            <a:avLst/>
          </a:prstGeom>
        </p:spPr>
      </p:pic>
      <p:sp>
        <p:nvSpPr>
          <p:cNvPr id="15" name="Right Arrow 14"/>
          <p:cNvSpPr/>
          <p:nvPr/>
        </p:nvSpPr>
        <p:spPr>
          <a:xfrm>
            <a:off x="4327902" y="2898964"/>
            <a:ext cx="633565" cy="215147"/>
          </a:xfrm>
          <a:prstGeom prst="rightArrow">
            <a:avLst/>
          </a:prstGeom>
          <a:solidFill>
            <a:srgbClr val="DA05DF"/>
          </a:solidFill>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16" name="Right Arrow 15"/>
          <p:cNvSpPr/>
          <p:nvPr/>
        </p:nvSpPr>
        <p:spPr>
          <a:xfrm>
            <a:off x="4311192" y="4318662"/>
            <a:ext cx="633565" cy="215147"/>
          </a:xfrm>
          <a:prstGeom prst="rightArrow">
            <a:avLst/>
          </a:prstGeom>
          <a:solidFill>
            <a:srgbClr val="1FC715"/>
          </a:solidFill>
          <a:ln>
            <a:noFill/>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17" name="Right Arrow 16"/>
          <p:cNvSpPr/>
          <p:nvPr/>
        </p:nvSpPr>
        <p:spPr>
          <a:xfrm>
            <a:off x="4311192" y="5743764"/>
            <a:ext cx="633565" cy="215147"/>
          </a:xfrm>
          <a:prstGeom prst="rightArrow">
            <a:avLst/>
          </a:prstGeom>
          <a:solidFill>
            <a:srgbClr val="FF0000"/>
          </a:solidFill>
          <a:ln/>
        </p:spPr>
        <p:style>
          <a:lnRef idx="1">
            <a:schemeClr val="accent2"/>
          </a:lnRef>
          <a:fillRef idx="3">
            <a:schemeClr val="accent2"/>
          </a:fillRef>
          <a:effectRef idx="2">
            <a:schemeClr val="accent2"/>
          </a:effectRef>
          <a:fontRef idx="minor">
            <a:schemeClr val="lt1"/>
          </a:fontRef>
        </p:style>
        <p:txBody>
          <a:bodyPr/>
          <a:lstStyle/>
          <a:p>
            <a:endParaRPr lang="en-US"/>
          </a:p>
        </p:txBody>
      </p:sp>
      <p:sp>
        <p:nvSpPr>
          <p:cNvPr id="18" name="Oval 17"/>
          <p:cNvSpPr/>
          <p:nvPr/>
        </p:nvSpPr>
        <p:spPr>
          <a:xfrm>
            <a:off x="8505073" y="1292933"/>
            <a:ext cx="507213"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9" name="Oval 18"/>
          <p:cNvSpPr/>
          <p:nvPr/>
        </p:nvSpPr>
        <p:spPr>
          <a:xfrm>
            <a:off x="7257967" y="1290466"/>
            <a:ext cx="507213"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20" name="Oval 19"/>
          <p:cNvSpPr/>
          <p:nvPr/>
        </p:nvSpPr>
        <p:spPr>
          <a:xfrm>
            <a:off x="5763759" y="1576054"/>
            <a:ext cx="507213"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Tree>
    <p:extLst>
      <p:ext uri="{BB962C8B-B14F-4D97-AF65-F5344CB8AC3E}">
        <p14:creationId xmlns:p14="http://schemas.microsoft.com/office/powerpoint/2010/main" val="2855214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p:bldP spid="15" grpId="0" animBg="1"/>
      <p:bldP spid="16" grpId="0" animBg="1"/>
      <p:bldP spid="17"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Variations on a theme</a:t>
            </a:r>
            <a:endParaRPr lang="en-US" dirty="0"/>
          </a:p>
        </p:txBody>
      </p:sp>
      <p:sp>
        <p:nvSpPr>
          <p:cNvPr id="3" name="Content Placeholder 2"/>
          <p:cNvSpPr>
            <a:spLocks noGrp="1"/>
          </p:cNvSpPr>
          <p:nvPr>
            <p:ph idx="1"/>
          </p:nvPr>
        </p:nvSpPr>
        <p:spPr>
          <a:xfrm>
            <a:off x="502920" y="1706882"/>
            <a:ext cx="9239034" cy="4827694"/>
          </a:xfrm>
        </p:spPr>
        <p:txBody>
          <a:bodyPr/>
          <a:lstStyle/>
          <a:p>
            <a:r>
              <a:rPr lang="en-US" dirty="0" smtClean="0">
                <a:solidFill>
                  <a:srgbClr val="008000"/>
                </a:solidFill>
              </a:rPr>
              <a:t>Naïve </a:t>
            </a:r>
            <a:r>
              <a:rPr lang="en-US" dirty="0" err="1" smtClean="0">
                <a:solidFill>
                  <a:srgbClr val="008000"/>
                </a:solidFill>
              </a:rPr>
              <a:t>Strassen</a:t>
            </a:r>
            <a:endParaRPr lang="en-US" dirty="0" smtClean="0">
              <a:solidFill>
                <a:srgbClr val="008000"/>
              </a:solidFill>
            </a:endParaRPr>
          </a:p>
          <a:p>
            <a:pPr lvl="1"/>
            <a:r>
              <a:rPr lang="en-US" dirty="0" smtClean="0"/>
              <a:t>A traditional implementation with temporary buffers.</a:t>
            </a:r>
          </a:p>
          <a:p>
            <a:r>
              <a:rPr lang="en-US" dirty="0" smtClean="0">
                <a:solidFill>
                  <a:srgbClr val="008000"/>
                </a:solidFill>
              </a:rPr>
              <a:t>AB </a:t>
            </a:r>
            <a:r>
              <a:rPr lang="en-US" dirty="0" err="1">
                <a:solidFill>
                  <a:srgbClr val="008000"/>
                </a:solidFill>
              </a:rPr>
              <a:t>Strassen</a:t>
            </a:r>
            <a:endParaRPr lang="en-US" dirty="0">
              <a:solidFill>
                <a:srgbClr val="008000"/>
              </a:solidFill>
            </a:endParaRPr>
          </a:p>
          <a:p>
            <a:pPr lvl="1"/>
            <a:r>
              <a:rPr lang="en-US" dirty="0" smtClean="0"/>
              <a:t>Integrate the addition of matrices into     and      .</a:t>
            </a:r>
          </a:p>
          <a:p>
            <a:r>
              <a:rPr lang="en-US" dirty="0" smtClean="0">
                <a:solidFill>
                  <a:srgbClr val="008000"/>
                </a:solidFill>
              </a:rPr>
              <a:t>ABC </a:t>
            </a:r>
            <a:r>
              <a:rPr lang="en-US" dirty="0" err="1">
                <a:solidFill>
                  <a:srgbClr val="008000"/>
                </a:solidFill>
              </a:rPr>
              <a:t>Strassen</a:t>
            </a:r>
            <a:endParaRPr lang="en-US" dirty="0">
              <a:solidFill>
                <a:srgbClr val="008000"/>
              </a:solidFill>
            </a:endParaRPr>
          </a:p>
          <a:p>
            <a:pPr lvl="1"/>
            <a:r>
              <a:rPr lang="en-US" dirty="0" smtClean="0"/>
              <a:t>Integrate </a:t>
            </a:r>
            <a:r>
              <a:rPr lang="en-US" dirty="0"/>
              <a:t>the addition of matrices into     and      </a:t>
            </a:r>
            <a:r>
              <a:rPr lang="en-US" dirty="0" smtClean="0"/>
              <a:t>.</a:t>
            </a:r>
          </a:p>
          <a:p>
            <a:pPr lvl="1"/>
            <a:r>
              <a:rPr lang="en-US" dirty="0" smtClean="0"/>
              <a:t>Integrate the update of </a:t>
            </a:r>
            <a:r>
              <a:rPr lang="en-US" dirty="0"/>
              <a:t>multiple </a:t>
            </a:r>
            <a:r>
              <a:rPr lang="en-US" dirty="0" err="1"/>
              <a:t>submatrices</a:t>
            </a:r>
            <a:r>
              <a:rPr lang="en-US" dirty="0"/>
              <a:t> of </a:t>
            </a:r>
            <a:r>
              <a:rPr lang="en-US" i="1" dirty="0">
                <a:solidFill>
                  <a:srgbClr val="FF0000"/>
                </a:solidFill>
                <a:latin typeface="Cambria Math"/>
                <a:cs typeface="Cambria Math"/>
              </a:rPr>
              <a:t>C</a:t>
            </a:r>
            <a:r>
              <a:rPr lang="en-US" dirty="0" smtClean="0">
                <a:solidFill>
                  <a:srgbClr val="FF0000"/>
                </a:solidFill>
              </a:rPr>
              <a:t> </a:t>
            </a:r>
            <a:r>
              <a:rPr lang="en-US" dirty="0" smtClean="0"/>
              <a:t> in the micro-kernel.</a:t>
            </a:r>
            <a:endParaRPr lang="en-US" dirty="0"/>
          </a:p>
        </p:txBody>
      </p:sp>
      <p:pic>
        <p:nvPicPr>
          <p:cNvPr id="4" name="Picture 3" descr="Screen Shot 2016-04-24 at 10.5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932" y="3866891"/>
            <a:ext cx="451855" cy="440967"/>
          </a:xfrm>
          <a:prstGeom prst="rect">
            <a:avLst/>
          </a:prstGeom>
        </p:spPr>
      </p:pic>
      <p:pic>
        <p:nvPicPr>
          <p:cNvPr id="5" name="Picture 4" descr="Screen Shot 2016-04-24 at 10.50.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06" y="3897249"/>
            <a:ext cx="396058" cy="398458"/>
          </a:xfrm>
          <a:prstGeom prst="rect">
            <a:avLst/>
          </a:prstGeom>
        </p:spPr>
      </p:pic>
      <p:pic>
        <p:nvPicPr>
          <p:cNvPr id="6" name="Picture 5" descr="Screen Shot 2016-04-24 at 10.5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932" y="4960394"/>
            <a:ext cx="451855" cy="440967"/>
          </a:xfrm>
          <a:prstGeom prst="rect">
            <a:avLst/>
          </a:prstGeom>
        </p:spPr>
      </p:pic>
      <p:pic>
        <p:nvPicPr>
          <p:cNvPr id="7" name="Picture 6" descr="Screen Shot 2016-04-24 at 10.50.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8220" y="5002903"/>
            <a:ext cx="396058" cy="398458"/>
          </a:xfrm>
          <a:prstGeom prst="rect">
            <a:avLst/>
          </a:prstGeom>
        </p:spPr>
      </p:pic>
    </p:spTree>
    <p:extLst>
      <p:ext uri="{BB962C8B-B14F-4D97-AF65-F5344CB8AC3E}">
        <p14:creationId xmlns:p14="http://schemas.microsoft.com/office/powerpoint/2010/main" val="3197389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ontent Placeholder 2"/>
          <p:cNvSpPr>
            <a:spLocks noGrp="1"/>
          </p:cNvSpPr>
          <p:nvPr>
            <p:ph idx="1"/>
          </p:nvPr>
        </p:nvSpPr>
        <p:spPr>
          <a:xfrm>
            <a:off x="4539626" y="849123"/>
            <a:ext cx="5398385" cy="4827694"/>
          </a:xfrm>
        </p:spPr>
        <p:txBody>
          <a:bodyPr>
            <a:normAutofit/>
          </a:bodyPr>
          <a:lstStyle/>
          <a:p>
            <a:r>
              <a:rPr lang="en-US" sz="2000" dirty="0"/>
              <a:t>For </a:t>
            </a:r>
            <a:r>
              <a:rPr lang="en-US" sz="2000" dirty="0" smtClean="0"/>
              <a:t>architectures with independent L2 cache, </a:t>
            </a:r>
            <a:r>
              <a:rPr lang="en-US" sz="2000" dirty="0"/>
              <a:t>we </a:t>
            </a:r>
            <a:r>
              <a:rPr lang="en-US" sz="2000" dirty="0" smtClean="0"/>
              <a:t>parallelize 3</a:t>
            </a:r>
            <a:r>
              <a:rPr lang="en-US" sz="2000" baseline="30000" dirty="0" smtClean="0"/>
              <a:t>rd</a:t>
            </a:r>
            <a:r>
              <a:rPr lang="en-US" sz="2000" dirty="0" smtClean="0"/>
              <a:t> loop (along </a:t>
            </a:r>
            <a:r>
              <a:rPr lang="en-US" sz="2000" i="1" dirty="0" err="1" smtClean="0">
                <a:latin typeface="Cambria Math"/>
                <a:cs typeface="Cambria Math"/>
              </a:rPr>
              <a:t>m</a:t>
            </a:r>
            <a:r>
              <a:rPr lang="en-US" sz="2000" i="1" baseline="-25000" dirty="0" err="1" smtClean="0">
                <a:latin typeface="Cambria Math"/>
                <a:cs typeface="Cambria Math"/>
              </a:rPr>
              <a:t>C</a:t>
            </a:r>
            <a:r>
              <a:rPr lang="en-US" sz="2000" dirty="0" smtClean="0"/>
              <a:t> direction)</a:t>
            </a:r>
            <a:endParaRPr lang="en-US" sz="2000" dirty="0"/>
          </a:p>
          <a:p>
            <a:endParaRPr lang="en-US" sz="2000" dirty="0" smtClean="0"/>
          </a:p>
          <a:p>
            <a:endParaRPr lang="en-US" sz="2000" dirty="0" smtClean="0"/>
          </a:p>
          <a:p>
            <a:endParaRPr lang="en-US" sz="2000" dirty="0"/>
          </a:p>
          <a:p>
            <a:r>
              <a:rPr lang="en-US" sz="2000" dirty="0" smtClean="0"/>
              <a:t>For architectures with shared L2 cache, we parallelize 2</a:t>
            </a:r>
            <a:r>
              <a:rPr lang="en-US" sz="2000" baseline="30000" dirty="0" smtClean="0"/>
              <a:t>nd</a:t>
            </a:r>
            <a:r>
              <a:rPr lang="en-US" sz="2000" dirty="0" smtClean="0"/>
              <a:t> loop (along </a:t>
            </a:r>
            <a:r>
              <a:rPr lang="en-US" sz="2000" i="1" dirty="0" err="1" smtClean="0">
                <a:latin typeface="Cambria Math"/>
                <a:cs typeface="Cambria Math"/>
              </a:rPr>
              <a:t>n</a:t>
            </a:r>
            <a:r>
              <a:rPr lang="en-US" sz="2000" i="1" baseline="-25000" dirty="0" err="1" smtClean="0">
                <a:latin typeface="Cambria Math"/>
                <a:cs typeface="Cambria Math"/>
              </a:rPr>
              <a:t>R</a:t>
            </a:r>
            <a:r>
              <a:rPr lang="en-US" sz="2000" dirty="0" smtClean="0"/>
              <a:t> direction)</a:t>
            </a:r>
          </a:p>
          <a:p>
            <a:endParaRPr lang="en-US" sz="2000" dirty="0"/>
          </a:p>
          <a:p>
            <a:endParaRPr lang="en-US" sz="2000" dirty="0" smtClean="0"/>
          </a:p>
          <a:p>
            <a:r>
              <a:rPr lang="en-US" sz="2000" dirty="0" smtClean="0"/>
              <a:t>For many-core architecture (e.g. Xeon Phi, 240 threads), we parallelize both 3</a:t>
            </a:r>
            <a:r>
              <a:rPr lang="en-US" sz="2000" baseline="30000" dirty="0" smtClean="0"/>
              <a:t>rd</a:t>
            </a:r>
            <a:r>
              <a:rPr lang="en-US" sz="2000" dirty="0" smtClean="0"/>
              <a:t> and 2</a:t>
            </a:r>
            <a:r>
              <a:rPr lang="en-US" sz="2000" baseline="30000" dirty="0" smtClean="0"/>
              <a:t>nd</a:t>
            </a:r>
            <a:r>
              <a:rPr lang="en-US" sz="2000" dirty="0" smtClean="0"/>
              <a:t> loop</a:t>
            </a:r>
            <a:endParaRPr lang="en-US" sz="2000" dirty="0"/>
          </a:p>
        </p:txBody>
      </p:sp>
      <p:sp>
        <p:nvSpPr>
          <p:cNvPr id="2" name="Title 1"/>
          <p:cNvSpPr>
            <a:spLocks noGrp="1"/>
          </p:cNvSpPr>
          <p:nvPr>
            <p:ph type="title"/>
          </p:nvPr>
        </p:nvSpPr>
        <p:spPr>
          <a:xfrm>
            <a:off x="2968682" y="-61417"/>
            <a:ext cx="9052560" cy="1219200"/>
          </a:xfrm>
        </p:spPr>
        <p:txBody>
          <a:bodyPr/>
          <a:lstStyle/>
          <a:p>
            <a:r>
              <a:rPr lang="en-US" dirty="0" smtClean="0"/>
              <a:t>Parallelization</a:t>
            </a:r>
            <a:endParaRPr lang="en-US" dirty="0"/>
          </a:p>
        </p:txBody>
      </p:sp>
      <p:sp>
        <p:nvSpPr>
          <p:cNvPr id="4" name="TextBox 3"/>
          <p:cNvSpPr txBox="1"/>
          <p:nvPr/>
        </p:nvSpPr>
        <p:spPr>
          <a:xfrm>
            <a:off x="5126786" y="6329345"/>
            <a:ext cx="4811225" cy="1169551"/>
          </a:xfrm>
          <a:prstGeom prst="rect">
            <a:avLst/>
          </a:prstGeom>
          <a:noFill/>
        </p:spPr>
        <p:txBody>
          <a:bodyPr wrap="square" rtlCol="0">
            <a:spAutoFit/>
          </a:bodyPr>
          <a:lstStyle/>
          <a:p>
            <a:r>
              <a:rPr lang="en-US" sz="1000" dirty="0" smtClean="0">
                <a:latin typeface="Times" pitchFamily="18" charset="0"/>
                <a:cs typeface="Times" pitchFamily="18" charset="0"/>
              </a:rPr>
              <a:t>*Tyler </a:t>
            </a:r>
            <a:r>
              <a:rPr lang="en-US" sz="1000" dirty="0">
                <a:latin typeface="Times" pitchFamily="18" charset="0"/>
                <a:cs typeface="Times" pitchFamily="18" charset="0"/>
              </a:rPr>
              <a:t>M. Smith, Robert Van De </a:t>
            </a:r>
            <a:r>
              <a:rPr lang="en-US" sz="1000" dirty="0" err="1">
                <a:latin typeface="Times" pitchFamily="18" charset="0"/>
                <a:cs typeface="Times" pitchFamily="18" charset="0"/>
              </a:rPr>
              <a:t>Geijn</a:t>
            </a:r>
            <a:r>
              <a:rPr lang="en-US" sz="1000" dirty="0">
                <a:latin typeface="Times" pitchFamily="18" charset="0"/>
                <a:cs typeface="Times" pitchFamily="18" charset="0"/>
              </a:rPr>
              <a:t>, Mikhail </a:t>
            </a:r>
            <a:r>
              <a:rPr lang="en-US" sz="1000" dirty="0" err="1">
                <a:latin typeface="Times" pitchFamily="18" charset="0"/>
                <a:cs typeface="Times" pitchFamily="18" charset="0"/>
              </a:rPr>
              <a:t>Smelyanskiy</a:t>
            </a:r>
            <a:r>
              <a:rPr lang="en-US" sz="1000" dirty="0">
                <a:latin typeface="Times" pitchFamily="18" charset="0"/>
                <a:cs typeface="Times" pitchFamily="18" charset="0"/>
              </a:rPr>
              <a:t>, Jeff R. Hammond, and Field G. Van Zee. "Anatomy of high-performance many-threaded matrix multiplication." In </a:t>
            </a:r>
            <a:r>
              <a:rPr lang="en-US" sz="1000" i="1" dirty="0">
                <a:latin typeface="Times" pitchFamily="18" charset="0"/>
                <a:cs typeface="Times" pitchFamily="18" charset="0"/>
              </a:rPr>
              <a:t>Parallel and Distributed Processing Symposium, 2014 IEEE 28th International</a:t>
            </a:r>
            <a:r>
              <a:rPr lang="en-US" sz="1000" dirty="0">
                <a:latin typeface="Times" pitchFamily="18" charset="0"/>
                <a:cs typeface="Times" pitchFamily="18" charset="0"/>
              </a:rPr>
              <a:t>, pp. 1049-1059. IEEE, 2014.</a:t>
            </a:r>
          </a:p>
          <a:p>
            <a:r>
              <a:rPr lang="en-US" sz="1000" dirty="0">
                <a:latin typeface="Times" pitchFamily="18" charset="0"/>
                <a:cs typeface="Times" pitchFamily="18" charset="0"/>
              </a:rPr>
              <a:t> </a:t>
            </a:r>
          </a:p>
          <a:p>
            <a:endParaRPr lang="en-US" sz="1000" dirty="0">
              <a:latin typeface="Times" pitchFamily="18" charset="0"/>
              <a:cs typeface="Times" pitchFamily="18" charset="0"/>
            </a:endParaRPr>
          </a:p>
          <a:p>
            <a:endParaRPr lang="en-US" sz="1000" dirty="0">
              <a:latin typeface="Times" pitchFamily="18" charset="0"/>
              <a:cs typeface="Times" pitchFamily="18" charset="0"/>
            </a:endParaRPr>
          </a:p>
        </p:txBody>
      </p:sp>
      <p:pic>
        <p:nvPicPr>
          <p:cNvPr id="6" name="Picture 5" descr="Screen Shot 2016-04-24 at 5.00.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011" y="1877334"/>
            <a:ext cx="2706302" cy="967974"/>
          </a:xfrm>
          <a:prstGeom prst="rect">
            <a:avLst/>
          </a:prstGeom>
        </p:spPr>
      </p:pic>
      <p:pic>
        <p:nvPicPr>
          <p:cNvPr id="7" name="Picture 6" descr="Screen Shot 2016-04-24 at 5.00.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758" y="3603323"/>
            <a:ext cx="2681238" cy="707861"/>
          </a:xfrm>
          <a:prstGeom prst="rect">
            <a:avLst/>
          </a:prstGeom>
        </p:spPr>
      </p:pic>
      <p:sp>
        <p:nvSpPr>
          <p:cNvPr id="8" name="TextBox 7"/>
          <p:cNvSpPr txBox="1"/>
          <p:nvPr/>
        </p:nvSpPr>
        <p:spPr>
          <a:xfrm>
            <a:off x="3125516" y="6254428"/>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9" name="TextBox 8"/>
          <p:cNvSpPr txBox="1"/>
          <p:nvPr/>
        </p:nvSpPr>
        <p:spPr>
          <a:xfrm>
            <a:off x="1730529" y="641453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0" name="Rectangle 9"/>
          <p:cNvSpPr>
            <a:spLocks/>
          </p:cNvSpPr>
          <p:nvPr/>
        </p:nvSpPr>
        <p:spPr>
          <a:xfrm>
            <a:off x="2222740" y="6338339"/>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2222740"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2732328"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2686478"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2268653"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2315921"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2362831"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2408266"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2455176"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ectangle 18"/>
          <p:cNvSpPr>
            <a:spLocks/>
          </p:cNvSpPr>
          <p:nvPr/>
        </p:nvSpPr>
        <p:spPr>
          <a:xfrm>
            <a:off x="2500149"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0" name="Rectangle 19"/>
          <p:cNvSpPr>
            <a:spLocks/>
          </p:cNvSpPr>
          <p:nvPr/>
        </p:nvSpPr>
        <p:spPr>
          <a:xfrm>
            <a:off x="2547059"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1" name="Rectangle 20"/>
          <p:cNvSpPr>
            <a:spLocks/>
          </p:cNvSpPr>
          <p:nvPr/>
        </p:nvSpPr>
        <p:spPr>
          <a:xfrm>
            <a:off x="2640879"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2" name="Rectangle 21"/>
          <p:cNvSpPr>
            <a:spLocks/>
          </p:cNvSpPr>
          <p:nvPr/>
        </p:nvSpPr>
        <p:spPr>
          <a:xfrm>
            <a:off x="2593969" y="6338339"/>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3" name="Rectangle 22"/>
          <p:cNvSpPr>
            <a:spLocks/>
          </p:cNvSpPr>
          <p:nvPr/>
        </p:nvSpPr>
        <p:spPr>
          <a:xfrm>
            <a:off x="2939623" y="6338339"/>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ight Brace 23"/>
          <p:cNvSpPr/>
          <p:nvPr/>
        </p:nvSpPr>
        <p:spPr>
          <a:xfrm rot="5400000">
            <a:off x="2219437" y="6524005"/>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3136915" y="6343455"/>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2125300" y="6550810"/>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7" name="Group 26"/>
          <p:cNvGrpSpPr/>
          <p:nvPr/>
        </p:nvGrpSpPr>
        <p:grpSpPr>
          <a:xfrm>
            <a:off x="2939618" y="6385060"/>
            <a:ext cx="171778" cy="460830"/>
            <a:chOff x="2962813" y="5745404"/>
            <a:chExt cx="171778" cy="460830"/>
          </a:xfrm>
          <a:solidFill>
            <a:srgbClr val="38B4FF"/>
          </a:solidFill>
        </p:grpSpPr>
        <p:sp>
          <p:nvSpPr>
            <p:cNvPr id="28" name="Rectangle 27"/>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 name="Rectangle 32"/>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4" name="Rectangle 33"/>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 name="Rectangle 34"/>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 name="Rectangle 35"/>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 name="Rectangle 36"/>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38" name="Rounded Rectangle 37"/>
          <p:cNvSpPr/>
          <p:nvPr/>
        </p:nvSpPr>
        <p:spPr>
          <a:xfrm>
            <a:off x="215339" y="6127184"/>
            <a:ext cx="4206240" cy="85039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 name="TextBox 38"/>
          <p:cNvSpPr txBox="1"/>
          <p:nvPr/>
        </p:nvSpPr>
        <p:spPr>
          <a:xfrm>
            <a:off x="1986095" y="6011769"/>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40" name="Right Brace 39"/>
          <p:cNvSpPr/>
          <p:nvPr/>
        </p:nvSpPr>
        <p:spPr>
          <a:xfrm rot="10800000">
            <a:off x="1452029" y="544794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1203400" y="5409581"/>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2" name="Rectangle 41"/>
          <p:cNvSpPr>
            <a:spLocks/>
          </p:cNvSpPr>
          <p:nvPr/>
        </p:nvSpPr>
        <p:spPr>
          <a:xfrm>
            <a:off x="2223573" y="5441598"/>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 name="Rectangle 42"/>
          <p:cNvSpPr>
            <a:spLocks/>
          </p:cNvSpPr>
          <p:nvPr/>
        </p:nvSpPr>
        <p:spPr>
          <a:xfrm>
            <a:off x="2223573" y="5441498"/>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a:spLocks/>
          </p:cNvSpPr>
          <p:nvPr/>
        </p:nvSpPr>
        <p:spPr>
          <a:xfrm>
            <a:off x="2223573" y="5593902"/>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a:spLocks/>
          </p:cNvSpPr>
          <p:nvPr/>
        </p:nvSpPr>
        <p:spPr>
          <a:xfrm>
            <a:off x="2223573" y="5746302"/>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2264884" y="5461596"/>
            <a:ext cx="454819" cy="112204"/>
            <a:chOff x="2833085" y="4874324"/>
            <a:chExt cx="454819" cy="112204"/>
          </a:xfrm>
          <a:solidFill>
            <a:srgbClr val="00CE00"/>
          </a:solidFill>
        </p:grpSpPr>
        <p:cxnSp>
          <p:nvCxnSpPr>
            <p:cNvPr id="47" name="Straight Arrow Connector 4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264884" y="5619902"/>
            <a:ext cx="454819" cy="112204"/>
            <a:chOff x="2833085" y="4874324"/>
            <a:chExt cx="454819" cy="112204"/>
          </a:xfrm>
          <a:solidFill>
            <a:srgbClr val="00CE00"/>
          </a:solidFill>
        </p:grpSpPr>
        <p:cxnSp>
          <p:nvCxnSpPr>
            <p:cNvPr id="61" name="Straight Arrow Connector 6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264884" y="5766400"/>
            <a:ext cx="454819" cy="112204"/>
            <a:chOff x="2833085" y="4874324"/>
            <a:chExt cx="454819" cy="112204"/>
          </a:xfrm>
          <a:solidFill>
            <a:srgbClr val="00CE00"/>
          </a:solidFill>
        </p:grpSpPr>
        <p:cxnSp>
          <p:nvCxnSpPr>
            <p:cNvPr id="75" name="Straight Arrow Connector 7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1774263" y="547899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89" name="Rectangle 88"/>
          <p:cNvSpPr/>
          <p:nvPr/>
        </p:nvSpPr>
        <p:spPr>
          <a:xfrm>
            <a:off x="2937660" y="5434907"/>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90" name="Group 89"/>
          <p:cNvGrpSpPr/>
          <p:nvPr/>
        </p:nvGrpSpPr>
        <p:grpSpPr>
          <a:xfrm>
            <a:off x="1532938" y="5442740"/>
            <a:ext cx="171773" cy="457204"/>
            <a:chOff x="2505575" y="6916545"/>
            <a:chExt cx="171773" cy="457204"/>
          </a:xfrm>
        </p:grpSpPr>
        <p:sp>
          <p:nvSpPr>
            <p:cNvPr id="91" name="Rectangle 90"/>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2" name="Rectangle 91"/>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3" name="Rectangle 92"/>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4" name="Rectangle 93"/>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5" name="Group 94"/>
          <p:cNvGrpSpPr/>
          <p:nvPr/>
        </p:nvGrpSpPr>
        <p:grpSpPr>
          <a:xfrm>
            <a:off x="2968682" y="5474964"/>
            <a:ext cx="109728" cy="440213"/>
            <a:chOff x="2739147" y="3155891"/>
            <a:chExt cx="109728" cy="440213"/>
          </a:xfrm>
          <a:solidFill>
            <a:srgbClr val="38B4FF"/>
          </a:solidFill>
        </p:grpSpPr>
        <p:cxnSp>
          <p:nvCxnSpPr>
            <p:cNvPr id="96" name="Straight Connector 9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09" name="Right Brace 108"/>
          <p:cNvSpPr/>
          <p:nvPr/>
        </p:nvSpPr>
        <p:spPr>
          <a:xfrm rot="16200000">
            <a:off x="1593006" y="5308632"/>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p:cNvSpPr txBox="1"/>
          <p:nvPr/>
        </p:nvSpPr>
        <p:spPr>
          <a:xfrm>
            <a:off x="1474679" y="5175484"/>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11" name="Right Brace 110"/>
          <p:cNvSpPr/>
          <p:nvPr/>
        </p:nvSpPr>
        <p:spPr>
          <a:xfrm>
            <a:off x="3146202" y="5439729"/>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p:cNvSpPr txBox="1"/>
          <p:nvPr/>
        </p:nvSpPr>
        <p:spPr>
          <a:xfrm>
            <a:off x="3139841" y="5592361"/>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3" name="Group 112"/>
          <p:cNvGrpSpPr/>
          <p:nvPr/>
        </p:nvGrpSpPr>
        <p:grpSpPr>
          <a:xfrm>
            <a:off x="174064" y="5073559"/>
            <a:ext cx="4288536" cy="1944216"/>
            <a:chOff x="197259" y="4433903"/>
            <a:chExt cx="4288536" cy="1944216"/>
          </a:xfrm>
        </p:grpSpPr>
        <p:sp>
          <p:nvSpPr>
            <p:cNvPr id="114" name="Rounded Rectangle 113"/>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5" name="TextBox 114"/>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116" name="Group 115"/>
          <p:cNvGrpSpPr/>
          <p:nvPr/>
        </p:nvGrpSpPr>
        <p:grpSpPr>
          <a:xfrm>
            <a:off x="1685338" y="5595140"/>
            <a:ext cx="171773" cy="457204"/>
            <a:chOff x="2505575" y="6916545"/>
            <a:chExt cx="171773" cy="457204"/>
          </a:xfrm>
        </p:grpSpPr>
        <p:sp>
          <p:nvSpPr>
            <p:cNvPr id="117" name="Rectangle 116"/>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Rectangle 117"/>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9" name="Rectangle 118"/>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0" name="Rectangle 119"/>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121" name="Group 120"/>
          <p:cNvGrpSpPr/>
          <p:nvPr/>
        </p:nvGrpSpPr>
        <p:grpSpPr>
          <a:xfrm>
            <a:off x="221346" y="5477122"/>
            <a:ext cx="1414037" cy="988743"/>
            <a:chOff x="1193983" y="6950927"/>
            <a:chExt cx="1414037" cy="988743"/>
          </a:xfrm>
        </p:grpSpPr>
        <p:grpSp>
          <p:nvGrpSpPr>
            <p:cNvPr id="122" name="Group 121"/>
            <p:cNvGrpSpPr/>
            <p:nvPr/>
          </p:nvGrpSpPr>
          <p:grpSpPr>
            <a:xfrm>
              <a:off x="2282455" y="6950927"/>
              <a:ext cx="242029" cy="988743"/>
              <a:chOff x="2945471" y="5804829"/>
              <a:chExt cx="199029" cy="406401"/>
            </a:xfrm>
          </p:grpSpPr>
          <p:sp>
            <p:nvSpPr>
              <p:cNvPr id="125" name="Bent Arrow 124"/>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6" name="Bent Arrow 125"/>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23" name="Bent Arrow 122"/>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4" name="TextBox 123"/>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127" name="Rectangle 126"/>
          <p:cNvSpPr/>
          <p:nvPr/>
        </p:nvSpPr>
        <p:spPr>
          <a:xfrm>
            <a:off x="1317404" y="5856476"/>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8" name="Rectangle 127"/>
          <p:cNvSpPr>
            <a:spLocks/>
          </p:cNvSpPr>
          <p:nvPr/>
        </p:nvSpPr>
        <p:spPr>
          <a:xfrm>
            <a:off x="1535964" y="6338339"/>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9" name="Rectangle 128"/>
          <p:cNvSpPr/>
          <p:nvPr/>
        </p:nvSpPr>
        <p:spPr>
          <a:xfrm>
            <a:off x="1414240" y="6207313"/>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0" name="TextBox 129"/>
          <p:cNvSpPr txBox="1"/>
          <p:nvPr/>
        </p:nvSpPr>
        <p:spPr>
          <a:xfrm>
            <a:off x="509801" y="6567812"/>
            <a:ext cx="585417" cy="230832"/>
          </a:xfrm>
          <a:prstGeom prst="rect">
            <a:avLst/>
          </a:prstGeom>
          <a:noFill/>
        </p:spPr>
        <p:txBody>
          <a:bodyPr wrap="none" rtlCol="0">
            <a:spAutoFit/>
          </a:bodyPr>
          <a:lstStyle/>
          <a:p>
            <a:r>
              <a:rPr lang="en-US" sz="900" dirty="0" smtClean="0"/>
              <a:t>L1 cache</a:t>
            </a:r>
            <a:endParaRPr lang="en-US" sz="900" dirty="0"/>
          </a:p>
        </p:txBody>
      </p:sp>
      <p:sp>
        <p:nvSpPr>
          <p:cNvPr id="131" name="Rectangle 130"/>
          <p:cNvSpPr/>
          <p:nvPr/>
        </p:nvSpPr>
        <p:spPr>
          <a:xfrm>
            <a:off x="397083" y="6772276"/>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511132" y="6693248"/>
            <a:ext cx="590226" cy="230832"/>
          </a:xfrm>
          <a:prstGeom prst="rect">
            <a:avLst/>
          </a:prstGeom>
          <a:noFill/>
        </p:spPr>
        <p:txBody>
          <a:bodyPr wrap="none" rtlCol="0">
            <a:spAutoFit/>
          </a:bodyPr>
          <a:lstStyle/>
          <a:p>
            <a:r>
              <a:rPr lang="en-US" sz="900" dirty="0" smtClean="0"/>
              <a:t>registers</a:t>
            </a:r>
            <a:endParaRPr lang="en-US" sz="900" dirty="0"/>
          </a:p>
        </p:txBody>
      </p:sp>
      <p:sp>
        <p:nvSpPr>
          <p:cNvPr id="133" name="Rectangle 132"/>
          <p:cNvSpPr/>
          <p:nvPr/>
        </p:nvSpPr>
        <p:spPr>
          <a:xfrm>
            <a:off x="397083" y="6644260"/>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328934" y="4423203"/>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5" name="TextBox 134"/>
          <p:cNvSpPr txBox="1"/>
          <p:nvPr/>
        </p:nvSpPr>
        <p:spPr>
          <a:xfrm>
            <a:off x="1730898" y="44948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36" name="Rectangle 135"/>
          <p:cNvSpPr/>
          <p:nvPr/>
        </p:nvSpPr>
        <p:spPr>
          <a:xfrm>
            <a:off x="329704"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7" name="Rectangle 136"/>
          <p:cNvSpPr/>
          <p:nvPr/>
        </p:nvSpPr>
        <p:spPr>
          <a:xfrm>
            <a:off x="501477"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8" name="Rectangle 137"/>
          <p:cNvSpPr/>
          <p:nvPr/>
        </p:nvSpPr>
        <p:spPr>
          <a:xfrm>
            <a:off x="673249" y="442537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9" name="Rectangle 138"/>
          <p:cNvSpPr/>
          <p:nvPr/>
        </p:nvSpPr>
        <p:spPr>
          <a:xfrm>
            <a:off x="844641"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0" name="Rectangle 139"/>
          <p:cNvSpPr/>
          <p:nvPr/>
        </p:nvSpPr>
        <p:spPr>
          <a:xfrm>
            <a:off x="1016413"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1" name="Rectangle 140"/>
          <p:cNvSpPr/>
          <p:nvPr/>
        </p:nvSpPr>
        <p:spPr>
          <a:xfrm>
            <a:off x="1188187"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2" name="Rectangle 141"/>
          <p:cNvSpPr/>
          <p:nvPr/>
        </p:nvSpPr>
        <p:spPr>
          <a:xfrm>
            <a:off x="1359959"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3" name="Rectangle 142"/>
          <p:cNvSpPr/>
          <p:nvPr/>
        </p:nvSpPr>
        <p:spPr>
          <a:xfrm>
            <a:off x="1531733" y="44258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4" name="Rectangle 143"/>
          <p:cNvSpPr/>
          <p:nvPr/>
        </p:nvSpPr>
        <p:spPr>
          <a:xfrm>
            <a:off x="2937157" y="4421304"/>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5" name="Rectangle 144"/>
          <p:cNvSpPr/>
          <p:nvPr/>
        </p:nvSpPr>
        <p:spPr>
          <a:xfrm>
            <a:off x="3109433"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3283169"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3456905"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3630641"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3804377"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3978113"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4150038" y="4421305"/>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937660" y="4421305"/>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p:cNvGrpSpPr/>
          <p:nvPr/>
        </p:nvGrpSpPr>
        <p:grpSpPr>
          <a:xfrm>
            <a:off x="2968682" y="4459984"/>
            <a:ext cx="1323088" cy="444577"/>
            <a:chOff x="3345906" y="5212139"/>
            <a:chExt cx="1323088" cy="444577"/>
          </a:xfrm>
          <a:solidFill>
            <a:srgbClr val="E500E5"/>
          </a:solidFill>
        </p:grpSpPr>
        <p:grpSp>
          <p:nvGrpSpPr>
            <p:cNvPr id="154" name="Group 153"/>
            <p:cNvGrpSpPr/>
            <p:nvPr/>
          </p:nvGrpSpPr>
          <p:grpSpPr>
            <a:xfrm>
              <a:off x="3345906" y="5212139"/>
              <a:ext cx="109728" cy="440213"/>
              <a:chOff x="2739147" y="3155891"/>
              <a:chExt cx="109728" cy="440213"/>
            </a:xfrm>
            <a:grpFill/>
          </p:grpSpPr>
          <p:cxnSp>
            <p:nvCxnSpPr>
              <p:cNvPr id="253" name="Straight Connector 25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3516915" y="5214282"/>
              <a:ext cx="109728" cy="440213"/>
              <a:chOff x="2739147" y="3155891"/>
              <a:chExt cx="109728" cy="440213"/>
            </a:xfrm>
            <a:grpFill/>
          </p:grpSpPr>
          <p:cxnSp>
            <p:nvCxnSpPr>
              <p:cNvPr id="240" name="Straight Connector 23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3692152" y="5214321"/>
              <a:ext cx="109728" cy="440213"/>
              <a:chOff x="2739147" y="3155891"/>
              <a:chExt cx="109728" cy="440213"/>
            </a:xfrm>
            <a:grpFill/>
          </p:grpSpPr>
          <p:cxnSp>
            <p:nvCxnSpPr>
              <p:cNvPr id="227" name="Straight Connector 22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3863161" y="5216464"/>
              <a:ext cx="109728" cy="440213"/>
              <a:chOff x="2739147" y="3155891"/>
              <a:chExt cx="109728" cy="440213"/>
            </a:xfrm>
            <a:grpFill/>
          </p:grpSpPr>
          <p:cxnSp>
            <p:nvCxnSpPr>
              <p:cNvPr id="214" name="Straight Connector 21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4035788" y="5212472"/>
              <a:ext cx="109728" cy="440213"/>
              <a:chOff x="2739147" y="3155891"/>
              <a:chExt cx="109728" cy="440213"/>
            </a:xfrm>
            <a:grpFill/>
          </p:grpSpPr>
          <p:cxnSp>
            <p:nvCxnSpPr>
              <p:cNvPr id="201" name="Straight Connector 20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4213605" y="5214360"/>
              <a:ext cx="109728" cy="440213"/>
              <a:chOff x="2739147" y="3155891"/>
              <a:chExt cx="109728" cy="440213"/>
            </a:xfrm>
            <a:grpFill/>
          </p:grpSpPr>
          <p:cxnSp>
            <p:nvCxnSpPr>
              <p:cNvPr id="188" name="Straight Connector 18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4381449" y="5214615"/>
              <a:ext cx="109728" cy="440213"/>
              <a:chOff x="2739147" y="3155891"/>
              <a:chExt cx="109728" cy="440213"/>
            </a:xfrm>
            <a:grpFill/>
          </p:grpSpPr>
          <p:cxnSp>
            <p:nvCxnSpPr>
              <p:cNvPr id="175" name="Straight Connector 17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4559266" y="5216503"/>
              <a:ext cx="109728" cy="440213"/>
              <a:chOff x="2739147" y="3155891"/>
              <a:chExt cx="109728" cy="440213"/>
            </a:xfrm>
            <a:grpFill/>
          </p:grpSpPr>
          <p:cxnSp>
            <p:nvCxnSpPr>
              <p:cNvPr id="162" name="Straight Connector 16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66" name="TextBox 265"/>
          <p:cNvSpPr txBox="1"/>
          <p:nvPr/>
        </p:nvSpPr>
        <p:spPr>
          <a:xfrm>
            <a:off x="269830" y="415358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7" name="Right Brace 266"/>
          <p:cNvSpPr/>
          <p:nvPr/>
        </p:nvSpPr>
        <p:spPr>
          <a:xfrm rot="16200000">
            <a:off x="389139" y="427977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8" name="TextBox 267"/>
          <p:cNvSpPr txBox="1"/>
          <p:nvPr/>
        </p:nvSpPr>
        <p:spPr>
          <a:xfrm>
            <a:off x="2877786" y="4156213"/>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69" name="Right Brace 268"/>
          <p:cNvSpPr/>
          <p:nvPr/>
        </p:nvSpPr>
        <p:spPr>
          <a:xfrm rot="16200000">
            <a:off x="2997095" y="4282408"/>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0" name="Group 269"/>
          <p:cNvGrpSpPr/>
          <p:nvPr/>
        </p:nvGrpSpPr>
        <p:grpSpPr>
          <a:xfrm>
            <a:off x="3484369" y="4099967"/>
            <a:ext cx="328530" cy="327936"/>
            <a:chOff x="3769977" y="3815082"/>
            <a:chExt cx="328530" cy="327936"/>
          </a:xfrm>
        </p:grpSpPr>
        <p:sp>
          <p:nvSpPr>
            <p:cNvPr id="271" name="TextBox 270"/>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72" name="TextBox 271"/>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73" name="Rounded Rectangle 272"/>
          <p:cNvSpPr/>
          <p:nvPr/>
        </p:nvSpPr>
        <p:spPr>
          <a:xfrm>
            <a:off x="130698" y="4139043"/>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4" name="TextBox 273"/>
          <p:cNvSpPr txBox="1"/>
          <p:nvPr/>
        </p:nvSpPr>
        <p:spPr>
          <a:xfrm>
            <a:off x="769510" y="4021297"/>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75" name="Rectangle 274"/>
          <p:cNvSpPr/>
          <p:nvPr/>
        </p:nvSpPr>
        <p:spPr>
          <a:xfrm>
            <a:off x="481334" y="4575603"/>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6" name="Rectangle 275"/>
          <p:cNvSpPr/>
          <p:nvPr/>
        </p:nvSpPr>
        <p:spPr>
          <a:xfrm>
            <a:off x="482104"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7" name="Rectangle 276"/>
          <p:cNvSpPr/>
          <p:nvPr/>
        </p:nvSpPr>
        <p:spPr>
          <a:xfrm>
            <a:off x="653877"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8" name="Rectangle 277"/>
          <p:cNvSpPr/>
          <p:nvPr/>
        </p:nvSpPr>
        <p:spPr>
          <a:xfrm>
            <a:off x="825649" y="457777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9" name="Rectangle 278"/>
          <p:cNvSpPr/>
          <p:nvPr/>
        </p:nvSpPr>
        <p:spPr>
          <a:xfrm>
            <a:off x="997041"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0" name="Rectangle 279"/>
          <p:cNvSpPr/>
          <p:nvPr/>
        </p:nvSpPr>
        <p:spPr>
          <a:xfrm>
            <a:off x="1168813"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1" name="Rectangle 280"/>
          <p:cNvSpPr/>
          <p:nvPr/>
        </p:nvSpPr>
        <p:spPr>
          <a:xfrm>
            <a:off x="1340587"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2" name="Rectangle 281"/>
          <p:cNvSpPr/>
          <p:nvPr/>
        </p:nvSpPr>
        <p:spPr>
          <a:xfrm>
            <a:off x="1512359"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3" name="Rectangle 282"/>
          <p:cNvSpPr/>
          <p:nvPr/>
        </p:nvSpPr>
        <p:spPr>
          <a:xfrm>
            <a:off x="1684133" y="4578204"/>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4" name="TextBox 283"/>
          <p:cNvSpPr txBox="1"/>
          <p:nvPr/>
        </p:nvSpPr>
        <p:spPr>
          <a:xfrm>
            <a:off x="233823" y="4841167"/>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85" name="TextBox 284"/>
          <p:cNvSpPr txBox="1"/>
          <p:nvPr/>
        </p:nvSpPr>
        <p:spPr>
          <a:xfrm>
            <a:off x="97052" y="4387875"/>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286" name="Group 285"/>
          <p:cNvGrpSpPr/>
          <p:nvPr/>
        </p:nvGrpSpPr>
        <p:grpSpPr>
          <a:xfrm>
            <a:off x="84978" y="2809384"/>
            <a:ext cx="4453128" cy="4290687"/>
            <a:chOff x="108173" y="2389043"/>
            <a:chExt cx="4453128" cy="4071372"/>
          </a:xfrm>
        </p:grpSpPr>
        <p:sp>
          <p:nvSpPr>
            <p:cNvPr id="287" name="Rounded Rectangle 286"/>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288" name="TextBox 287"/>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289" name="TextBox 288"/>
          <p:cNvSpPr txBox="1"/>
          <p:nvPr/>
        </p:nvSpPr>
        <p:spPr>
          <a:xfrm>
            <a:off x="1524532" y="3285993"/>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290" name="Rectangle 289"/>
          <p:cNvSpPr/>
          <p:nvPr/>
        </p:nvSpPr>
        <p:spPr>
          <a:xfrm>
            <a:off x="487689" y="3128443"/>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1" name="Rectangle 290"/>
          <p:cNvSpPr/>
          <p:nvPr/>
        </p:nvSpPr>
        <p:spPr>
          <a:xfrm>
            <a:off x="2135138" y="3128442"/>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2" name="Rectangle 291"/>
          <p:cNvSpPr/>
          <p:nvPr/>
        </p:nvSpPr>
        <p:spPr>
          <a:xfrm>
            <a:off x="487689" y="3128444"/>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3" name="Rectangle 292"/>
          <p:cNvSpPr/>
          <p:nvPr/>
        </p:nvSpPr>
        <p:spPr>
          <a:xfrm>
            <a:off x="487691" y="334790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4" name="Rectangle 293"/>
          <p:cNvSpPr/>
          <p:nvPr/>
        </p:nvSpPr>
        <p:spPr>
          <a:xfrm>
            <a:off x="487689" y="356735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5" name="Rectangle 294"/>
          <p:cNvSpPr/>
          <p:nvPr/>
        </p:nvSpPr>
        <p:spPr>
          <a:xfrm>
            <a:off x="2135705" y="3347898"/>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6" name="Rectangle 295"/>
          <p:cNvSpPr/>
          <p:nvPr/>
        </p:nvSpPr>
        <p:spPr>
          <a:xfrm>
            <a:off x="2135706" y="3567355"/>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7" name="Right Brace 296"/>
          <p:cNvSpPr/>
          <p:nvPr/>
        </p:nvSpPr>
        <p:spPr>
          <a:xfrm rot="10800000">
            <a:off x="2060108" y="3128444"/>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8" name="TextBox 297"/>
          <p:cNvSpPr txBox="1"/>
          <p:nvPr/>
        </p:nvSpPr>
        <p:spPr>
          <a:xfrm>
            <a:off x="1798534" y="3129561"/>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299" name="TextBox 298"/>
          <p:cNvSpPr txBox="1"/>
          <p:nvPr/>
        </p:nvSpPr>
        <p:spPr>
          <a:xfrm>
            <a:off x="429780" y="3083197"/>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0" name="TextBox 299"/>
          <p:cNvSpPr txBox="1"/>
          <p:nvPr/>
        </p:nvSpPr>
        <p:spPr>
          <a:xfrm>
            <a:off x="2071843" y="3077127"/>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01" name="Rectangle 300"/>
          <p:cNvSpPr/>
          <p:nvPr/>
        </p:nvSpPr>
        <p:spPr>
          <a:xfrm>
            <a:off x="640089" y="3280843"/>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2" name="Rectangle 301"/>
          <p:cNvSpPr/>
          <p:nvPr/>
        </p:nvSpPr>
        <p:spPr>
          <a:xfrm>
            <a:off x="2287538" y="3280842"/>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3" name="Rectangle 302"/>
          <p:cNvSpPr/>
          <p:nvPr/>
        </p:nvSpPr>
        <p:spPr>
          <a:xfrm>
            <a:off x="640089" y="3280844"/>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4" name="Rectangle 303"/>
          <p:cNvSpPr/>
          <p:nvPr/>
        </p:nvSpPr>
        <p:spPr>
          <a:xfrm>
            <a:off x="640091" y="350030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5" name="Rectangle 304"/>
          <p:cNvSpPr/>
          <p:nvPr/>
        </p:nvSpPr>
        <p:spPr>
          <a:xfrm>
            <a:off x="640089" y="371975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6" name="Rectangle 305"/>
          <p:cNvSpPr/>
          <p:nvPr/>
        </p:nvSpPr>
        <p:spPr>
          <a:xfrm>
            <a:off x="2288105" y="3500298"/>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7" name="Rectangle 306"/>
          <p:cNvSpPr/>
          <p:nvPr/>
        </p:nvSpPr>
        <p:spPr>
          <a:xfrm>
            <a:off x="2288106" y="3719755"/>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8" name="Right Brace 307"/>
          <p:cNvSpPr/>
          <p:nvPr/>
        </p:nvSpPr>
        <p:spPr>
          <a:xfrm>
            <a:off x="1450336" y="3280843"/>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9" name="TextBox 308"/>
          <p:cNvSpPr txBox="1"/>
          <p:nvPr/>
        </p:nvSpPr>
        <p:spPr>
          <a:xfrm>
            <a:off x="1450336" y="3281961"/>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10" name="TextBox 309"/>
          <p:cNvSpPr txBox="1"/>
          <p:nvPr/>
        </p:nvSpPr>
        <p:spPr>
          <a:xfrm>
            <a:off x="582180" y="323559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11" name="TextBox 310"/>
          <p:cNvSpPr txBox="1"/>
          <p:nvPr/>
        </p:nvSpPr>
        <p:spPr>
          <a:xfrm>
            <a:off x="2224243" y="3229527"/>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12" name="Bent Arrow 311"/>
          <p:cNvSpPr/>
          <p:nvPr/>
        </p:nvSpPr>
        <p:spPr>
          <a:xfrm rot="5400000">
            <a:off x="2107038" y="3708164"/>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3" name="Bent Arrow 312"/>
          <p:cNvSpPr/>
          <p:nvPr/>
        </p:nvSpPr>
        <p:spPr>
          <a:xfrm rot="5400000">
            <a:off x="2016241" y="3539958"/>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4" name="Rectangle 313"/>
          <p:cNvSpPr>
            <a:spLocks/>
          </p:cNvSpPr>
          <p:nvPr/>
        </p:nvSpPr>
        <p:spPr>
          <a:xfrm>
            <a:off x="2217974" y="442670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15" name="Group 314"/>
          <p:cNvGrpSpPr/>
          <p:nvPr/>
        </p:nvGrpSpPr>
        <p:grpSpPr>
          <a:xfrm>
            <a:off x="2217974" y="4426606"/>
            <a:ext cx="549830" cy="457204"/>
            <a:chOff x="2241169" y="3786950"/>
            <a:chExt cx="549830" cy="457204"/>
          </a:xfrm>
          <a:solidFill>
            <a:srgbClr val="00CE00"/>
          </a:solidFill>
        </p:grpSpPr>
        <p:sp>
          <p:nvSpPr>
            <p:cNvPr id="316" name="Rectangle 315"/>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p:cNvGrpSpPr/>
          <p:nvPr/>
        </p:nvGrpSpPr>
        <p:grpSpPr>
          <a:xfrm>
            <a:off x="2259285" y="4446704"/>
            <a:ext cx="454819" cy="112204"/>
            <a:chOff x="2833085" y="4874324"/>
            <a:chExt cx="454819" cy="112204"/>
          </a:xfrm>
          <a:solidFill>
            <a:srgbClr val="00CE00"/>
          </a:solidFill>
        </p:grpSpPr>
        <p:cxnSp>
          <p:nvCxnSpPr>
            <p:cNvPr id="320" name="Straight Arrow Connector 31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3" name="Group 332"/>
          <p:cNvGrpSpPr/>
          <p:nvPr/>
        </p:nvGrpSpPr>
        <p:grpSpPr>
          <a:xfrm>
            <a:off x="2259285" y="4605010"/>
            <a:ext cx="454819" cy="112204"/>
            <a:chOff x="2833085" y="4874324"/>
            <a:chExt cx="454819" cy="112204"/>
          </a:xfrm>
          <a:solidFill>
            <a:srgbClr val="00CE00"/>
          </a:solidFill>
        </p:grpSpPr>
        <p:cxnSp>
          <p:nvCxnSpPr>
            <p:cNvPr id="334" name="Straight Arrow Connector 33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2259285" y="4751508"/>
            <a:ext cx="454819" cy="112204"/>
            <a:chOff x="2833085" y="4874324"/>
            <a:chExt cx="454819" cy="112204"/>
          </a:xfrm>
          <a:solidFill>
            <a:srgbClr val="00CE00"/>
          </a:solidFill>
        </p:grpSpPr>
        <p:cxnSp>
          <p:nvCxnSpPr>
            <p:cNvPr id="348" name="Straight Arrow Connector 34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1" name="Right Brace 360"/>
          <p:cNvSpPr/>
          <p:nvPr/>
        </p:nvSpPr>
        <p:spPr>
          <a:xfrm rot="10800000">
            <a:off x="2134994" y="4424998"/>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2" name="Right Brace 361"/>
          <p:cNvSpPr/>
          <p:nvPr/>
        </p:nvSpPr>
        <p:spPr>
          <a:xfrm rot="5400000">
            <a:off x="2464678" y="4675963"/>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3" name="Group 362"/>
          <p:cNvGrpSpPr/>
          <p:nvPr/>
        </p:nvGrpSpPr>
        <p:grpSpPr>
          <a:xfrm>
            <a:off x="2326501" y="4117364"/>
            <a:ext cx="304260" cy="327936"/>
            <a:chOff x="3769978" y="3815082"/>
            <a:chExt cx="304260" cy="327936"/>
          </a:xfrm>
        </p:grpSpPr>
        <p:sp>
          <p:nvSpPr>
            <p:cNvPr id="364" name="TextBox 363"/>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65" name="TextBox 364"/>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66" name="TextBox 365"/>
          <p:cNvSpPr txBox="1"/>
          <p:nvPr/>
        </p:nvSpPr>
        <p:spPr>
          <a:xfrm>
            <a:off x="2352438" y="49389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67" name="TextBox 366"/>
          <p:cNvSpPr txBox="1"/>
          <p:nvPr/>
        </p:nvSpPr>
        <p:spPr>
          <a:xfrm>
            <a:off x="1884732" y="4387130"/>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368" name="Rectangle 367"/>
          <p:cNvSpPr/>
          <p:nvPr/>
        </p:nvSpPr>
        <p:spPr>
          <a:xfrm>
            <a:off x="397084" y="6516244"/>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TextBox 368"/>
          <p:cNvSpPr txBox="1"/>
          <p:nvPr/>
        </p:nvSpPr>
        <p:spPr>
          <a:xfrm>
            <a:off x="509713" y="6437204"/>
            <a:ext cx="585417" cy="230832"/>
          </a:xfrm>
          <a:prstGeom prst="rect">
            <a:avLst/>
          </a:prstGeom>
          <a:noFill/>
        </p:spPr>
        <p:txBody>
          <a:bodyPr wrap="none" rtlCol="0">
            <a:spAutoFit/>
          </a:bodyPr>
          <a:lstStyle/>
          <a:p>
            <a:r>
              <a:rPr lang="en-US" sz="900" dirty="0" smtClean="0"/>
              <a:t>L2 cache</a:t>
            </a:r>
            <a:endParaRPr lang="en-US" sz="900" dirty="0"/>
          </a:p>
        </p:txBody>
      </p:sp>
      <p:sp>
        <p:nvSpPr>
          <p:cNvPr id="370" name="TextBox 369"/>
          <p:cNvSpPr txBox="1"/>
          <p:nvPr/>
        </p:nvSpPr>
        <p:spPr>
          <a:xfrm>
            <a:off x="2624639" y="3642289"/>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71" name="TextBox 370"/>
          <p:cNvSpPr txBox="1"/>
          <p:nvPr/>
        </p:nvSpPr>
        <p:spPr>
          <a:xfrm>
            <a:off x="3538156" y="3559507"/>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372" name="Group 371"/>
          <p:cNvGrpSpPr/>
          <p:nvPr/>
        </p:nvGrpSpPr>
        <p:grpSpPr>
          <a:xfrm>
            <a:off x="39258" y="1363640"/>
            <a:ext cx="4535424" cy="5776148"/>
            <a:chOff x="62453" y="1169884"/>
            <a:chExt cx="4535424" cy="5330247"/>
          </a:xfrm>
        </p:grpSpPr>
        <p:sp>
          <p:nvSpPr>
            <p:cNvPr id="373" name="Rounded Rectangle 372"/>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74" name="TextBox 373"/>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75" name="TextBox 374"/>
          <p:cNvSpPr txBox="1"/>
          <p:nvPr/>
        </p:nvSpPr>
        <p:spPr>
          <a:xfrm>
            <a:off x="1524532" y="196435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6" name="Right Brace 375"/>
          <p:cNvSpPr/>
          <p:nvPr/>
        </p:nvSpPr>
        <p:spPr>
          <a:xfrm rot="10800000">
            <a:off x="3122757" y="177057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TextBox 376"/>
          <p:cNvSpPr txBox="1"/>
          <p:nvPr/>
        </p:nvSpPr>
        <p:spPr>
          <a:xfrm>
            <a:off x="2905155" y="176829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8" name="Group 377"/>
          <p:cNvGrpSpPr/>
          <p:nvPr/>
        </p:nvGrpSpPr>
        <p:grpSpPr>
          <a:xfrm>
            <a:off x="422438" y="1724934"/>
            <a:ext cx="3565318" cy="756597"/>
            <a:chOff x="1395075" y="3536539"/>
            <a:chExt cx="3565318" cy="756597"/>
          </a:xfrm>
        </p:grpSpPr>
        <p:sp>
          <p:nvSpPr>
            <p:cNvPr id="379" name="Rectangle 378"/>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0" name="Rectangle 379"/>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Rectangle 380"/>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2" name="Rectangle 381"/>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3" name="Rectangle 382"/>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4" name="Rectangle 383"/>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5" name="Rectangle 384"/>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6" name="Rectangle 385"/>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7" name="Rectangle 386"/>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8" name="TextBox 387"/>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89" name="TextBox 388"/>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90" name="TextBox 389"/>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91" name="Right Brace 390"/>
          <p:cNvSpPr/>
          <p:nvPr/>
        </p:nvSpPr>
        <p:spPr>
          <a:xfrm rot="5400000">
            <a:off x="2378411" y="2512012"/>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2" name="TextBox 391"/>
          <p:cNvSpPr txBox="1"/>
          <p:nvPr/>
        </p:nvSpPr>
        <p:spPr>
          <a:xfrm>
            <a:off x="2256763" y="2603452"/>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93" name="Group 392"/>
          <p:cNvGrpSpPr/>
          <p:nvPr/>
        </p:nvGrpSpPr>
        <p:grpSpPr>
          <a:xfrm>
            <a:off x="574838" y="1877334"/>
            <a:ext cx="3565318" cy="756597"/>
            <a:chOff x="1395075" y="3536539"/>
            <a:chExt cx="3565318" cy="756597"/>
          </a:xfrm>
        </p:grpSpPr>
        <p:sp>
          <p:nvSpPr>
            <p:cNvPr id="394" name="Rectangle 393"/>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5" name="Rectangle 394"/>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6" name="Rectangle 395"/>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7" name="Rectangle 396"/>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Rectangle 398"/>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0" name="Rectangle 399"/>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1" name="Rectangle 400"/>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2" name="Rectangle 401"/>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TextBox 402"/>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4" name="TextBox 403"/>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405" name="TextBox 404"/>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06" name="Rectangle 405"/>
          <p:cNvSpPr/>
          <p:nvPr/>
        </p:nvSpPr>
        <p:spPr>
          <a:xfrm>
            <a:off x="3201343" y="3129561"/>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7" name="U-Turn Arrow 406"/>
          <p:cNvSpPr/>
          <p:nvPr/>
        </p:nvSpPr>
        <p:spPr>
          <a:xfrm rot="5400000">
            <a:off x="3585834" y="2536193"/>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8" name="TextBox 407"/>
          <p:cNvSpPr txBox="1"/>
          <p:nvPr/>
        </p:nvSpPr>
        <p:spPr>
          <a:xfrm>
            <a:off x="3436119" y="3130252"/>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09" name="TextBox 408"/>
          <p:cNvSpPr txBox="1"/>
          <p:nvPr/>
        </p:nvSpPr>
        <p:spPr>
          <a:xfrm>
            <a:off x="3458246" y="3048537"/>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0" name="U-Turn Arrow 409"/>
          <p:cNvSpPr/>
          <p:nvPr/>
        </p:nvSpPr>
        <p:spPr>
          <a:xfrm rot="5400000">
            <a:off x="3443315" y="2388575"/>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1" name="Rectangle 410"/>
          <p:cNvSpPr/>
          <p:nvPr/>
        </p:nvSpPr>
        <p:spPr>
          <a:xfrm>
            <a:off x="397084" y="6388228"/>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TextBox 411"/>
          <p:cNvSpPr txBox="1"/>
          <p:nvPr/>
        </p:nvSpPr>
        <p:spPr>
          <a:xfrm>
            <a:off x="509801" y="6310787"/>
            <a:ext cx="585417" cy="230832"/>
          </a:xfrm>
          <a:prstGeom prst="rect">
            <a:avLst/>
          </a:prstGeom>
          <a:noFill/>
        </p:spPr>
        <p:txBody>
          <a:bodyPr wrap="none" rtlCol="0">
            <a:spAutoFit/>
          </a:bodyPr>
          <a:lstStyle/>
          <a:p>
            <a:r>
              <a:rPr lang="en-US" sz="900" dirty="0" smtClean="0"/>
              <a:t>L3 cache</a:t>
            </a:r>
            <a:endParaRPr lang="en-US" sz="900" dirty="0"/>
          </a:p>
        </p:txBody>
      </p:sp>
      <p:sp>
        <p:nvSpPr>
          <p:cNvPr id="413" name="TextBox 412"/>
          <p:cNvSpPr txBox="1"/>
          <p:nvPr/>
        </p:nvSpPr>
        <p:spPr>
          <a:xfrm>
            <a:off x="2989489" y="271488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414" name="TextBox 413"/>
          <p:cNvSpPr txBox="1"/>
          <p:nvPr/>
        </p:nvSpPr>
        <p:spPr>
          <a:xfrm>
            <a:off x="4001120" y="2628460"/>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415" name="TextBox 414"/>
          <p:cNvSpPr txBox="1"/>
          <p:nvPr/>
        </p:nvSpPr>
        <p:spPr>
          <a:xfrm>
            <a:off x="1525664" y="59275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16" name="Right Brace 415"/>
          <p:cNvSpPr/>
          <p:nvPr/>
        </p:nvSpPr>
        <p:spPr>
          <a:xfrm rot="16200000">
            <a:off x="3572237" y="-2838"/>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 name="Right Brace 416"/>
          <p:cNvSpPr/>
          <p:nvPr/>
        </p:nvSpPr>
        <p:spPr>
          <a:xfrm rot="16200000">
            <a:off x="846583" y="-2838"/>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8" name="TextBox 417"/>
          <p:cNvSpPr txBox="1"/>
          <p:nvPr/>
        </p:nvSpPr>
        <p:spPr>
          <a:xfrm>
            <a:off x="3450737" y="548561"/>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19" name="TextBox 418"/>
          <p:cNvSpPr txBox="1"/>
          <p:nvPr/>
        </p:nvSpPr>
        <p:spPr>
          <a:xfrm>
            <a:off x="731233" y="54856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420" name="Group 419"/>
          <p:cNvGrpSpPr/>
          <p:nvPr/>
        </p:nvGrpSpPr>
        <p:grpSpPr>
          <a:xfrm>
            <a:off x="-1890" y="80033"/>
            <a:ext cx="4617720" cy="7101163"/>
            <a:chOff x="970747" y="1812366"/>
            <a:chExt cx="4617720" cy="6842635"/>
          </a:xfrm>
        </p:grpSpPr>
        <p:sp>
          <p:nvSpPr>
            <p:cNvPr id="421" name="Rounded Rectangle 420"/>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2" name="TextBox 421"/>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423" name="Group 422"/>
          <p:cNvGrpSpPr/>
          <p:nvPr/>
        </p:nvGrpSpPr>
        <p:grpSpPr>
          <a:xfrm>
            <a:off x="436073" y="401894"/>
            <a:ext cx="3811930" cy="757924"/>
            <a:chOff x="1408710" y="2470227"/>
            <a:chExt cx="3811930" cy="757924"/>
          </a:xfrm>
        </p:grpSpPr>
        <p:grpSp>
          <p:nvGrpSpPr>
            <p:cNvPr id="424" name="Group 423"/>
            <p:cNvGrpSpPr/>
            <p:nvPr/>
          </p:nvGrpSpPr>
          <p:grpSpPr>
            <a:xfrm>
              <a:off x="1454002" y="2489765"/>
              <a:ext cx="3766638" cy="738386"/>
              <a:chOff x="1454002" y="2489765"/>
              <a:chExt cx="3766638" cy="738386"/>
            </a:xfrm>
          </p:grpSpPr>
          <p:sp>
            <p:nvSpPr>
              <p:cNvPr id="426" name="Rectangle 425"/>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7" name="TextBox 426"/>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428" name="Rectangle 427"/>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29" name="Straight Connector 428"/>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0" name="Straight Connector 429"/>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31" name="TextBox 430"/>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432" name="Rectangle 431"/>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33" name="Straight Connector 432"/>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34" name="Straight Connector 433"/>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25" name="TextBox 424"/>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435" name="Group 434"/>
          <p:cNvGrpSpPr/>
          <p:nvPr/>
        </p:nvGrpSpPr>
        <p:grpSpPr>
          <a:xfrm>
            <a:off x="588473" y="554294"/>
            <a:ext cx="3811930" cy="757924"/>
            <a:chOff x="1408710" y="2470227"/>
            <a:chExt cx="3811930" cy="757924"/>
          </a:xfrm>
        </p:grpSpPr>
        <p:grpSp>
          <p:nvGrpSpPr>
            <p:cNvPr id="436" name="Group 435"/>
            <p:cNvGrpSpPr/>
            <p:nvPr/>
          </p:nvGrpSpPr>
          <p:grpSpPr>
            <a:xfrm>
              <a:off x="1454002" y="2489765"/>
              <a:ext cx="3766638" cy="738386"/>
              <a:chOff x="1454002" y="2489765"/>
              <a:chExt cx="3766638" cy="738386"/>
            </a:xfrm>
          </p:grpSpPr>
          <p:sp>
            <p:nvSpPr>
              <p:cNvPr id="438" name="Rectangle 437"/>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9" name="TextBox 438"/>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440" name="Rectangle 439"/>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1" name="Straight Connector 440"/>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2" name="Straight Connector 441"/>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443" name="TextBox 442"/>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444" name="Rectangle 443"/>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445" name="Straight Connector 444"/>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446" name="Straight Connector 445"/>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437" name="TextBox 436"/>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447" name="TextBox 446"/>
          <p:cNvSpPr txBox="1"/>
          <p:nvPr/>
        </p:nvSpPr>
        <p:spPr>
          <a:xfrm>
            <a:off x="3450737" y="177541"/>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8" name="TextBox 447"/>
          <p:cNvSpPr txBox="1"/>
          <p:nvPr/>
        </p:nvSpPr>
        <p:spPr>
          <a:xfrm>
            <a:off x="731233" y="17754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449" name="Rectangle 448"/>
          <p:cNvSpPr/>
          <p:nvPr/>
        </p:nvSpPr>
        <p:spPr>
          <a:xfrm>
            <a:off x="397083" y="6256568"/>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TextBox 449"/>
          <p:cNvSpPr txBox="1"/>
          <p:nvPr/>
        </p:nvSpPr>
        <p:spPr>
          <a:xfrm>
            <a:off x="510571" y="6177540"/>
            <a:ext cx="843501" cy="230832"/>
          </a:xfrm>
          <a:prstGeom prst="rect">
            <a:avLst/>
          </a:prstGeom>
          <a:noFill/>
        </p:spPr>
        <p:txBody>
          <a:bodyPr wrap="none" rtlCol="0">
            <a:spAutoFit/>
          </a:bodyPr>
          <a:lstStyle/>
          <a:p>
            <a:r>
              <a:rPr lang="en-US" sz="900" dirty="0" smtClean="0"/>
              <a:t>main memory</a:t>
            </a:r>
            <a:endParaRPr lang="en-US" sz="900" dirty="0"/>
          </a:p>
        </p:txBody>
      </p:sp>
      <p:pic>
        <p:nvPicPr>
          <p:cNvPr id="452" name="Picture 451" descr="Screen Shot 2016-04-24 at 5.00.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407" y="5340474"/>
            <a:ext cx="2706302" cy="967974"/>
          </a:xfrm>
          <a:prstGeom prst="rect">
            <a:avLst/>
          </a:prstGeom>
        </p:spPr>
      </p:pic>
      <p:pic>
        <p:nvPicPr>
          <p:cNvPr id="453" name="Picture 452" descr="Screen Shot 2016-04-24 at 5.00.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162" y="5423785"/>
            <a:ext cx="2681238" cy="707861"/>
          </a:xfrm>
          <a:prstGeom prst="rect">
            <a:avLst/>
          </a:prstGeom>
        </p:spPr>
      </p:pic>
    </p:spTree>
    <p:extLst>
      <p:ext uri="{BB962C8B-B14F-4D97-AF65-F5344CB8AC3E}">
        <p14:creationId xmlns:p14="http://schemas.microsoft.com/office/powerpoint/2010/main" val="7849496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rgbClr val="000000"/>
                </a:solidFill>
              </a:rPr>
              <a:t>Conventional Matrix-matrix multiplication</a:t>
            </a:r>
          </a:p>
          <a:p>
            <a:r>
              <a:rPr lang="en-US" dirty="0" err="1" smtClean="0">
                <a:solidFill>
                  <a:srgbClr val="000000"/>
                </a:solidFill>
              </a:rPr>
              <a:t>Strassen’s</a:t>
            </a:r>
            <a:r>
              <a:rPr lang="en-US" dirty="0" smtClean="0">
                <a:solidFill>
                  <a:srgbClr val="000000"/>
                </a:solidFill>
              </a:rPr>
              <a:t> Algorithm Reloaded</a:t>
            </a:r>
          </a:p>
          <a:p>
            <a:r>
              <a:rPr lang="en-US" dirty="0" smtClean="0">
                <a:solidFill>
                  <a:srgbClr val="000000"/>
                </a:solidFill>
              </a:rPr>
              <a:t>High-performance Implementations</a:t>
            </a:r>
          </a:p>
          <a:p>
            <a:r>
              <a:rPr lang="en-US" dirty="0" smtClean="0">
                <a:solidFill>
                  <a:srgbClr val="FF0000"/>
                </a:solidFill>
              </a:rPr>
              <a:t>Theoretical Model and Analysis</a:t>
            </a:r>
          </a:p>
          <a:p>
            <a:r>
              <a:rPr lang="en-US" dirty="0" smtClean="0"/>
              <a:t>Performance Experiments</a:t>
            </a:r>
          </a:p>
          <a:p>
            <a:r>
              <a:rPr lang="en-US" dirty="0" smtClean="0"/>
              <a:t>Conclusion</a:t>
            </a:r>
          </a:p>
          <a:p>
            <a:endParaRPr lang="en-US" dirty="0" smtClean="0"/>
          </a:p>
          <a:p>
            <a:endParaRPr lang="en-US" dirty="0"/>
          </a:p>
        </p:txBody>
      </p:sp>
    </p:spTree>
    <p:extLst>
      <p:ext uri="{BB962C8B-B14F-4D97-AF65-F5344CB8AC3E}">
        <p14:creationId xmlns:p14="http://schemas.microsoft.com/office/powerpoint/2010/main" val="1399918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Model</a:t>
            </a:r>
            <a:endParaRPr lang="en-US" dirty="0"/>
          </a:p>
        </p:txBody>
      </p:sp>
      <p:sp>
        <p:nvSpPr>
          <p:cNvPr id="3" name="Content Placeholder 2"/>
          <p:cNvSpPr>
            <a:spLocks noGrp="1"/>
          </p:cNvSpPr>
          <p:nvPr>
            <p:ph idx="1"/>
          </p:nvPr>
        </p:nvSpPr>
        <p:spPr>
          <a:xfrm>
            <a:off x="386501" y="1756705"/>
            <a:ext cx="9052560" cy="4635166"/>
          </a:xfrm>
        </p:spPr>
        <p:txBody>
          <a:bodyPr>
            <a:normAutofit/>
          </a:bodyPr>
          <a:lstStyle/>
          <a:p>
            <a:r>
              <a:rPr lang="en-US" dirty="0" smtClean="0"/>
              <a:t>Performance Metric</a:t>
            </a:r>
          </a:p>
          <a:p>
            <a:endParaRPr lang="en-US" dirty="0" smtClean="0"/>
          </a:p>
          <a:p>
            <a:pPr marL="0" indent="0">
              <a:buNone/>
            </a:pPr>
            <a:endParaRPr lang="en-US" dirty="0"/>
          </a:p>
          <a:p>
            <a:r>
              <a:rPr lang="en-US" dirty="0" smtClean="0"/>
              <a:t>Total Time Breakdown</a:t>
            </a:r>
          </a:p>
          <a:p>
            <a:endParaRPr lang="en-US" dirty="0"/>
          </a:p>
        </p:txBody>
      </p:sp>
      <p:pic>
        <p:nvPicPr>
          <p:cNvPr id="5" name="Picture 4" descr="Screen Shot 2016-04-25 at 1.45.00 AM.png"/>
          <p:cNvPicPr>
            <a:picLocks noChangeAspect="1"/>
          </p:cNvPicPr>
          <p:nvPr/>
        </p:nvPicPr>
        <p:blipFill rotWithShape="1">
          <a:blip r:embed="rId3">
            <a:extLst>
              <a:ext uri="{28A0092B-C50C-407E-A947-70E740481C1C}">
                <a14:useLocalDpi xmlns:a14="http://schemas.microsoft.com/office/drawing/2010/main" val="0"/>
              </a:ext>
            </a:extLst>
          </a:blip>
          <a:srcRect l="11357" t="25835" r="3718" b="16669"/>
          <a:stretch/>
        </p:blipFill>
        <p:spPr>
          <a:xfrm>
            <a:off x="2872412" y="4260714"/>
            <a:ext cx="2605521" cy="480651"/>
          </a:xfrm>
          <a:prstGeom prst="rect">
            <a:avLst/>
          </a:prstGeom>
        </p:spPr>
      </p:pic>
      <p:pic>
        <p:nvPicPr>
          <p:cNvPr id="8" name="Picture 7" descr="Screen Shot 2016-04-27 at 1.20.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34" y="2443104"/>
            <a:ext cx="6956634" cy="1040809"/>
          </a:xfrm>
          <a:prstGeom prst="rect">
            <a:avLst/>
          </a:prstGeom>
        </p:spPr>
      </p:pic>
      <p:sp>
        <p:nvSpPr>
          <p:cNvPr id="10" name="Down Arrow 9"/>
          <p:cNvSpPr/>
          <p:nvPr/>
        </p:nvSpPr>
        <p:spPr>
          <a:xfrm>
            <a:off x="3997957" y="4783700"/>
            <a:ext cx="165947" cy="822960"/>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2" name="Down Arrow 11"/>
          <p:cNvSpPr/>
          <p:nvPr/>
        </p:nvSpPr>
        <p:spPr>
          <a:xfrm>
            <a:off x="5090155" y="4783700"/>
            <a:ext cx="165947" cy="822960"/>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3" name="TextBox 12"/>
          <p:cNvSpPr txBox="1"/>
          <p:nvPr/>
        </p:nvSpPr>
        <p:spPr>
          <a:xfrm>
            <a:off x="3367190" y="5623594"/>
            <a:ext cx="1261534" cy="584776"/>
          </a:xfrm>
          <a:prstGeom prst="rect">
            <a:avLst/>
          </a:prstGeom>
          <a:noFill/>
        </p:spPr>
        <p:txBody>
          <a:bodyPr wrap="square" rtlCol="0">
            <a:spAutoFit/>
          </a:bodyPr>
          <a:lstStyle/>
          <a:p>
            <a:r>
              <a:rPr lang="en-US" sz="1600" dirty="0" smtClean="0">
                <a:solidFill>
                  <a:srgbClr val="008000"/>
                </a:solidFill>
                <a:latin typeface="Helvetica"/>
                <a:cs typeface="Helvetica"/>
              </a:rPr>
              <a:t>Arithmetic</a:t>
            </a:r>
          </a:p>
          <a:p>
            <a:r>
              <a:rPr lang="en-US" sz="1600" dirty="0">
                <a:solidFill>
                  <a:srgbClr val="008000"/>
                </a:solidFill>
                <a:latin typeface="Helvetica"/>
                <a:cs typeface="Helvetica"/>
              </a:rPr>
              <a:t>O</a:t>
            </a:r>
            <a:r>
              <a:rPr lang="en-US" sz="1600" dirty="0" smtClean="0">
                <a:solidFill>
                  <a:srgbClr val="008000"/>
                </a:solidFill>
                <a:latin typeface="Helvetica"/>
                <a:cs typeface="Helvetica"/>
              </a:rPr>
              <a:t>perations</a:t>
            </a:r>
            <a:endParaRPr lang="en-US" sz="1600" dirty="0">
              <a:solidFill>
                <a:srgbClr val="008000"/>
              </a:solidFill>
              <a:latin typeface="Helvetica"/>
              <a:cs typeface="Helvetica"/>
            </a:endParaRPr>
          </a:p>
        </p:txBody>
      </p:sp>
      <p:sp>
        <p:nvSpPr>
          <p:cNvPr id="14" name="TextBox 13"/>
          <p:cNvSpPr txBox="1"/>
          <p:nvPr/>
        </p:nvSpPr>
        <p:spPr>
          <a:xfrm>
            <a:off x="4761648" y="5632055"/>
            <a:ext cx="1261534" cy="584776"/>
          </a:xfrm>
          <a:prstGeom prst="rect">
            <a:avLst/>
          </a:prstGeom>
          <a:noFill/>
        </p:spPr>
        <p:txBody>
          <a:bodyPr wrap="square" rtlCol="0">
            <a:spAutoFit/>
          </a:bodyPr>
          <a:lstStyle/>
          <a:p>
            <a:r>
              <a:rPr lang="en-US" sz="1600" dirty="0" smtClean="0">
                <a:solidFill>
                  <a:srgbClr val="008000"/>
                </a:solidFill>
                <a:latin typeface="Helvetica"/>
                <a:cs typeface="Helvetica"/>
              </a:rPr>
              <a:t>Memory</a:t>
            </a:r>
          </a:p>
          <a:p>
            <a:r>
              <a:rPr lang="en-US" sz="1600" dirty="0">
                <a:solidFill>
                  <a:srgbClr val="008000"/>
                </a:solidFill>
                <a:latin typeface="Helvetica"/>
                <a:cs typeface="Helvetica"/>
              </a:rPr>
              <a:t>O</a:t>
            </a:r>
            <a:r>
              <a:rPr lang="en-US" sz="1600" dirty="0" smtClean="0">
                <a:solidFill>
                  <a:srgbClr val="008000"/>
                </a:solidFill>
                <a:latin typeface="Helvetica"/>
                <a:cs typeface="Helvetica"/>
              </a:rPr>
              <a:t>perations</a:t>
            </a:r>
            <a:endParaRPr lang="en-US" sz="1600" dirty="0">
              <a:solidFill>
                <a:srgbClr val="008000"/>
              </a:solidFill>
              <a:latin typeface="Helvetica"/>
              <a:cs typeface="Helvetica"/>
            </a:endParaRPr>
          </a:p>
        </p:txBody>
      </p:sp>
    </p:spTree>
    <p:extLst>
      <p:ext uri="{BB962C8B-B14F-4D97-AF65-F5344CB8AC3E}">
        <p14:creationId xmlns:p14="http://schemas.microsoft.com/office/powerpoint/2010/main" val="1431239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2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edge">
                                      <p:cBhvr>
                                        <p:cTn id="23" dur="1000"/>
                                        <p:tgtEl>
                                          <p:spTgt spid="13"/>
                                        </p:tgtEl>
                                      </p:cBhvr>
                                    </p:animEffect>
                                  </p:childTnLst>
                                </p:cTn>
                              </p:par>
                            </p:childTnLst>
                          </p:cTn>
                        </p:par>
                        <p:par>
                          <p:cTn id="24" fill="hold">
                            <p:stCondLst>
                              <p:cond delay="1000"/>
                            </p:stCondLst>
                            <p:childTnLst>
                              <p:par>
                                <p:cTn id="25" presetID="2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edg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Operations</a:t>
            </a:r>
            <a:endParaRPr lang="en-US" dirty="0"/>
          </a:p>
        </p:txBody>
      </p:sp>
      <p:sp>
        <p:nvSpPr>
          <p:cNvPr id="3" name="Content Placeholder 2"/>
          <p:cNvSpPr>
            <a:spLocks noGrp="1"/>
          </p:cNvSpPr>
          <p:nvPr>
            <p:ph idx="1"/>
          </p:nvPr>
        </p:nvSpPr>
        <p:spPr>
          <a:xfrm>
            <a:off x="-98237" y="3112315"/>
            <a:ext cx="6211147" cy="4135151"/>
          </a:xfrm>
        </p:spPr>
        <p:txBody>
          <a:bodyPr>
            <a:normAutofit fontScale="70000" lnSpcReduction="20000"/>
          </a:bodyPr>
          <a:lstStyle/>
          <a:p>
            <a:r>
              <a:rPr lang="en-US" dirty="0" smtClean="0"/>
              <a:t>DGEMM</a:t>
            </a:r>
          </a:p>
          <a:p>
            <a:pPr lvl="1"/>
            <a:r>
              <a:rPr lang="en-US" dirty="0" smtClean="0"/>
              <a:t>No extra additions</a:t>
            </a:r>
          </a:p>
          <a:p>
            <a:endParaRPr lang="en-US" dirty="0"/>
          </a:p>
          <a:p>
            <a:r>
              <a:rPr lang="en-US" dirty="0" smtClean="0"/>
              <a:t>One-level </a:t>
            </a:r>
            <a:r>
              <a:rPr lang="en-US" dirty="0" err="1" smtClean="0"/>
              <a:t>Strassen</a:t>
            </a:r>
            <a:r>
              <a:rPr lang="en-US" dirty="0" smtClean="0"/>
              <a:t> (</a:t>
            </a:r>
            <a:r>
              <a:rPr lang="en-US" dirty="0" smtClean="0">
                <a:solidFill>
                  <a:srgbClr val="008000"/>
                </a:solidFill>
              </a:rPr>
              <a:t>ABC, AB, Naïve</a:t>
            </a:r>
            <a:r>
              <a:rPr lang="en-US" dirty="0" smtClean="0"/>
              <a:t>)</a:t>
            </a:r>
          </a:p>
          <a:p>
            <a:pPr lvl="1"/>
            <a:r>
              <a:rPr lang="en-US" dirty="0" smtClean="0"/>
              <a:t> </a:t>
            </a:r>
            <a:r>
              <a:rPr lang="en-US" dirty="0" smtClean="0">
                <a:solidFill>
                  <a:srgbClr val="FF0000"/>
                </a:solidFill>
              </a:rPr>
              <a:t>7</a:t>
            </a:r>
            <a:r>
              <a:rPr lang="en-US" dirty="0" smtClean="0"/>
              <a:t> </a:t>
            </a:r>
            <a:r>
              <a:rPr lang="en-US" dirty="0" err="1" smtClean="0"/>
              <a:t>submatrix</a:t>
            </a:r>
            <a:r>
              <a:rPr lang="en-US" dirty="0" smtClean="0"/>
              <a:t> multiplications</a:t>
            </a:r>
          </a:p>
          <a:p>
            <a:pPr lvl="1"/>
            <a:r>
              <a:rPr lang="en-US" dirty="0" smtClean="0"/>
              <a:t> </a:t>
            </a:r>
            <a:r>
              <a:rPr lang="en-US" dirty="0" smtClean="0">
                <a:solidFill>
                  <a:srgbClr val="FF0000"/>
                </a:solidFill>
              </a:rPr>
              <a:t>5</a:t>
            </a:r>
            <a:r>
              <a:rPr lang="en-US" dirty="0" smtClean="0"/>
              <a:t> extra additions of </a:t>
            </a:r>
            <a:r>
              <a:rPr lang="en-US" dirty="0" err="1" smtClean="0"/>
              <a:t>submatrices</a:t>
            </a:r>
            <a:r>
              <a:rPr lang="en-US" dirty="0" smtClean="0"/>
              <a:t> of A and B</a:t>
            </a:r>
          </a:p>
          <a:p>
            <a:pPr lvl="1"/>
            <a:r>
              <a:rPr lang="en-US" dirty="0" smtClean="0"/>
              <a:t> </a:t>
            </a:r>
            <a:r>
              <a:rPr lang="en-US" dirty="0" smtClean="0">
                <a:solidFill>
                  <a:srgbClr val="FF0000"/>
                </a:solidFill>
              </a:rPr>
              <a:t>12</a:t>
            </a:r>
            <a:r>
              <a:rPr lang="en-US" dirty="0" smtClean="0"/>
              <a:t> extra additions of </a:t>
            </a:r>
            <a:r>
              <a:rPr lang="en-US" dirty="0" err="1" smtClean="0"/>
              <a:t>submatrices</a:t>
            </a:r>
            <a:r>
              <a:rPr lang="en-US" dirty="0" smtClean="0"/>
              <a:t> of C</a:t>
            </a:r>
          </a:p>
          <a:p>
            <a:endParaRPr lang="en-US" dirty="0"/>
          </a:p>
          <a:p>
            <a:r>
              <a:rPr lang="en-US" dirty="0" smtClean="0"/>
              <a:t>Two-level </a:t>
            </a:r>
            <a:r>
              <a:rPr lang="en-US" dirty="0" err="1" smtClean="0"/>
              <a:t>Strassen</a:t>
            </a:r>
            <a:r>
              <a:rPr lang="en-US" dirty="0" smtClean="0"/>
              <a:t> (</a:t>
            </a:r>
            <a:r>
              <a:rPr lang="en-US" dirty="0" smtClean="0">
                <a:solidFill>
                  <a:srgbClr val="008000"/>
                </a:solidFill>
              </a:rPr>
              <a:t>ABC, AB, Naïve</a:t>
            </a:r>
            <a:r>
              <a:rPr lang="en-US" dirty="0" smtClean="0"/>
              <a:t>)</a:t>
            </a:r>
          </a:p>
          <a:p>
            <a:pPr lvl="1"/>
            <a:r>
              <a:rPr lang="en-US" dirty="0" smtClean="0"/>
              <a:t> </a:t>
            </a:r>
            <a:r>
              <a:rPr lang="en-US" dirty="0" smtClean="0">
                <a:solidFill>
                  <a:srgbClr val="FF0000"/>
                </a:solidFill>
              </a:rPr>
              <a:t>49</a:t>
            </a:r>
            <a:r>
              <a:rPr lang="en-US" dirty="0" smtClean="0"/>
              <a:t> </a:t>
            </a:r>
            <a:r>
              <a:rPr lang="en-US" dirty="0" err="1" smtClean="0"/>
              <a:t>submatrix</a:t>
            </a:r>
            <a:r>
              <a:rPr lang="en-US" dirty="0" smtClean="0"/>
              <a:t> multiplications</a:t>
            </a:r>
          </a:p>
          <a:p>
            <a:pPr lvl="1"/>
            <a:r>
              <a:rPr lang="en-US" dirty="0" smtClean="0"/>
              <a:t> </a:t>
            </a:r>
            <a:r>
              <a:rPr lang="en-US" dirty="0" smtClean="0">
                <a:solidFill>
                  <a:srgbClr val="FF0000"/>
                </a:solidFill>
              </a:rPr>
              <a:t>95</a:t>
            </a:r>
            <a:r>
              <a:rPr lang="en-US" dirty="0" smtClean="0"/>
              <a:t> extra additions of </a:t>
            </a:r>
            <a:r>
              <a:rPr lang="en-US" dirty="0" err="1" smtClean="0"/>
              <a:t>submatrices</a:t>
            </a:r>
            <a:r>
              <a:rPr lang="en-US" dirty="0" smtClean="0"/>
              <a:t> of A and B</a:t>
            </a:r>
          </a:p>
          <a:p>
            <a:pPr lvl="1"/>
            <a:r>
              <a:rPr lang="en-US" dirty="0" smtClean="0"/>
              <a:t> </a:t>
            </a:r>
            <a:r>
              <a:rPr lang="en-US" dirty="0" smtClean="0">
                <a:solidFill>
                  <a:srgbClr val="FF0000"/>
                </a:solidFill>
              </a:rPr>
              <a:t>154</a:t>
            </a:r>
            <a:r>
              <a:rPr lang="en-US" dirty="0" smtClean="0"/>
              <a:t> extra additions of </a:t>
            </a:r>
            <a:r>
              <a:rPr lang="en-US" dirty="0" err="1" smtClean="0"/>
              <a:t>submatrices</a:t>
            </a:r>
            <a:r>
              <a:rPr lang="en-US" dirty="0" smtClean="0"/>
              <a:t> of C</a:t>
            </a:r>
            <a:endParaRPr lang="en-US" dirty="0"/>
          </a:p>
        </p:txBody>
      </p:sp>
      <p:pic>
        <p:nvPicPr>
          <p:cNvPr id="5" name="Picture 4" descr="Screen Shot 2016-04-25 at 1.45.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560" y="1313328"/>
            <a:ext cx="4451307" cy="483704"/>
          </a:xfrm>
          <a:prstGeom prst="rect">
            <a:avLst/>
          </a:prstGeom>
        </p:spPr>
      </p:pic>
      <p:sp>
        <p:nvSpPr>
          <p:cNvPr id="6" name="Down Arrow 5"/>
          <p:cNvSpPr/>
          <p:nvPr/>
        </p:nvSpPr>
        <p:spPr>
          <a:xfrm>
            <a:off x="3701624" y="1797032"/>
            <a:ext cx="165947" cy="556701"/>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7" name="TextBox 6"/>
          <p:cNvSpPr txBox="1"/>
          <p:nvPr/>
        </p:nvSpPr>
        <p:spPr>
          <a:xfrm>
            <a:off x="3128858" y="2302931"/>
            <a:ext cx="1433410" cy="584776"/>
          </a:xfrm>
          <a:prstGeom prst="rect">
            <a:avLst/>
          </a:prstGeom>
          <a:noFill/>
        </p:spPr>
        <p:txBody>
          <a:bodyPr wrap="square" rtlCol="0">
            <a:spAutoFit/>
          </a:bodyPr>
          <a:lstStyle/>
          <a:p>
            <a:r>
              <a:rPr lang="en-US" sz="1600" dirty="0" err="1" smtClean="0">
                <a:solidFill>
                  <a:srgbClr val="008000"/>
                </a:solidFill>
                <a:latin typeface="Helvetica"/>
                <a:cs typeface="Helvetica"/>
              </a:rPr>
              <a:t>Submatrix</a:t>
            </a:r>
            <a:endParaRPr lang="en-US" sz="1600" dirty="0" smtClean="0">
              <a:solidFill>
                <a:srgbClr val="008000"/>
              </a:solidFill>
              <a:latin typeface="Helvetica"/>
              <a:cs typeface="Helvetica"/>
            </a:endParaRPr>
          </a:p>
          <a:p>
            <a:r>
              <a:rPr lang="en-US" sz="1600" dirty="0" smtClean="0">
                <a:solidFill>
                  <a:srgbClr val="008000"/>
                </a:solidFill>
                <a:latin typeface="Helvetica"/>
                <a:cs typeface="Helvetica"/>
              </a:rPr>
              <a:t>multiplication</a:t>
            </a:r>
            <a:endParaRPr lang="en-US" sz="1600" dirty="0">
              <a:solidFill>
                <a:srgbClr val="008000"/>
              </a:solidFill>
              <a:latin typeface="Helvetica"/>
              <a:cs typeface="Helvetica"/>
            </a:endParaRPr>
          </a:p>
        </p:txBody>
      </p:sp>
      <p:sp>
        <p:nvSpPr>
          <p:cNvPr id="8" name="Down Arrow 7"/>
          <p:cNvSpPr/>
          <p:nvPr/>
        </p:nvSpPr>
        <p:spPr>
          <a:xfrm>
            <a:off x="5691291" y="1822427"/>
            <a:ext cx="165947" cy="505905"/>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9" name="TextBox 8"/>
          <p:cNvSpPr txBox="1"/>
          <p:nvPr/>
        </p:nvSpPr>
        <p:spPr>
          <a:xfrm>
            <a:off x="4957651" y="2281318"/>
            <a:ext cx="2493013" cy="830997"/>
          </a:xfrm>
          <a:prstGeom prst="rect">
            <a:avLst/>
          </a:prstGeom>
          <a:noFill/>
        </p:spPr>
        <p:txBody>
          <a:bodyPr wrap="square" rtlCol="0">
            <a:spAutoFit/>
          </a:bodyPr>
          <a:lstStyle/>
          <a:p>
            <a:r>
              <a:rPr lang="en-US" sz="1600" dirty="0" smtClean="0">
                <a:solidFill>
                  <a:srgbClr val="008000"/>
                </a:solidFill>
                <a:latin typeface="Helvetica"/>
                <a:cs typeface="Helvetica"/>
              </a:rPr>
              <a:t>Extra additions with </a:t>
            </a:r>
            <a:r>
              <a:rPr lang="en-US" sz="1600" dirty="0" err="1" smtClean="0">
                <a:solidFill>
                  <a:srgbClr val="008000"/>
                </a:solidFill>
                <a:latin typeface="Helvetica"/>
                <a:cs typeface="Helvetica"/>
              </a:rPr>
              <a:t>submatrices</a:t>
            </a:r>
            <a:r>
              <a:rPr lang="en-US" sz="1600" dirty="0" smtClean="0">
                <a:solidFill>
                  <a:srgbClr val="008000"/>
                </a:solidFill>
                <a:latin typeface="Helvetica"/>
                <a:cs typeface="Helvetica"/>
              </a:rPr>
              <a:t> of A, B, C, respectively</a:t>
            </a:r>
          </a:p>
        </p:txBody>
      </p:sp>
      <p:sp>
        <p:nvSpPr>
          <p:cNvPr id="10" name="TextBox 9"/>
          <p:cNvSpPr txBox="1"/>
          <p:nvPr/>
        </p:nvSpPr>
        <p:spPr>
          <a:xfrm>
            <a:off x="6399103" y="4014830"/>
            <a:ext cx="3583095" cy="2369880"/>
          </a:xfrm>
          <a:prstGeom prst="rect">
            <a:avLst/>
          </a:prstGeom>
          <a:noFill/>
        </p:spPr>
        <p:txBody>
          <a:bodyPr wrap="square" rtlCol="0">
            <a:spAutoFit/>
          </a:bodyPr>
          <a:lstStyle/>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0</a:t>
            </a:r>
            <a:r>
              <a:rPr lang="en-US" sz="1200" dirty="0" smtClean="0">
                <a:solidFill>
                  <a:srgbClr val="0000FF"/>
                </a:solidFill>
                <a:latin typeface="Cambria Math"/>
                <a:cs typeface="Cambria Math"/>
              </a:rPr>
              <a:t> := </a:t>
            </a:r>
            <a:r>
              <a:rPr lang="en-US" sz="1200" dirty="0" smtClean="0">
                <a:solidFill>
                  <a:srgbClr val="0000FF"/>
                </a:solidFill>
                <a:latin typeface="Symbol" charset="2"/>
                <a:cs typeface="Symbol" charset="2"/>
              </a:rPr>
              <a:t>a</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 </a:t>
            </a:r>
            <a:r>
              <a:rPr lang="en-US" sz="1200" i="1" dirty="0">
                <a:solidFill>
                  <a:srgbClr val="0000FF"/>
                </a:solidFill>
                <a:latin typeface="Cambria Math"/>
                <a:cs typeface="Cambria Math"/>
              </a:rPr>
              <a:t>C</a:t>
            </a:r>
            <a:r>
              <a:rPr lang="en-US" sz="1200" baseline="-25000" dirty="0">
                <a:solidFill>
                  <a:srgbClr val="0000FF"/>
                </a:solidFill>
                <a:latin typeface="Cambria Math"/>
                <a:cs typeface="Cambria Math"/>
              </a:rPr>
              <a:t>00</a:t>
            </a:r>
            <a:r>
              <a:rPr lang="en-US" sz="1200" dirty="0">
                <a:solidFill>
                  <a:srgbClr val="0000FF"/>
                </a:solidFill>
                <a:latin typeface="Cambria Math"/>
                <a:cs typeface="Cambria Math"/>
              </a:rPr>
              <a:t> </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0</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0</a:t>
            </a:r>
            <a:r>
              <a:rPr lang="en-US" sz="1200" dirty="0">
                <a:solidFill>
                  <a:srgbClr val="0000FF"/>
                </a:solidFill>
                <a:latin typeface="Cambria Math"/>
                <a:cs typeface="Cambria Math"/>
              </a:rPr>
              <a:t>; </a:t>
            </a:r>
            <a:r>
              <a:rPr lang="en-US" sz="1200" dirty="0" smtClean="0">
                <a:solidFill>
                  <a:srgbClr val="0000FF"/>
                </a:solidFill>
                <a:latin typeface="Cambria Math"/>
                <a:cs typeface="Cambria Math"/>
              </a:rPr>
              <a:t> </a:t>
            </a:r>
          </a:p>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1</a:t>
            </a:r>
            <a:r>
              <a:rPr lang="en-US" sz="1200" dirty="0" smtClean="0">
                <a:solidFill>
                  <a:srgbClr val="0000FF"/>
                </a:solidFill>
                <a:latin typeface="Cambria Math"/>
                <a:cs typeface="Cambria Math"/>
              </a:rPr>
              <a:t> := </a:t>
            </a:r>
            <a:r>
              <a:rPr lang="en-US" sz="1200" dirty="0" smtClean="0">
                <a:solidFill>
                  <a:srgbClr val="0000FF"/>
                </a:solidFill>
                <a:latin typeface="Symbol" charset="2"/>
                <a:cs typeface="Symbol" charset="2"/>
              </a:rPr>
              <a:t>a</a:t>
            </a:r>
            <a:r>
              <a:rPr lang="en-US" sz="1200"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10</a:t>
            </a:r>
            <a:r>
              <a:rPr lang="en-US" sz="1200"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10</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1</a:t>
            </a:r>
            <a:r>
              <a:rPr lang="en-US" sz="1200" dirty="0" smtClean="0">
                <a:solidFill>
                  <a:srgbClr val="0000FF"/>
                </a:solidFill>
                <a:latin typeface="Cambria Math"/>
                <a:cs typeface="Cambria Math"/>
              </a:rPr>
              <a:t>; </a:t>
            </a:r>
            <a:r>
              <a:rPr lang="en-US" sz="1200" i="1" dirty="0">
                <a:solidFill>
                  <a:srgbClr val="0000FF"/>
                </a:solidFill>
                <a:latin typeface="Cambria Math"/>
                <a:cs typeface="Cambria Math"/>
              </a:rPr>
              <a:t>C</a:t>
            </a:r>
            <a:r>
              <a:rPr lang="en-US" sz="1200" baseline="-25000" dirty="0">
                <a:solidFill>
                  <a:srgbClr val="0000FF"/>
                </a:solidFill>
                <a:latin typeface="Cambria Math"/>
                <a:cs typeface="Cambria Math"/>
              </a:rPr>
              <a:t>11</a:t>
            </a:r>
            <a:r>
              <a:rPr lang="en-US" sz="1200" dirty="0">
                <a:solidFill>
                  <a:srgbClr val="0000FF"/>
                </a:solidFill>
                <a:latin typeface="Cambria Math"/>
                <a:cs typeface="Cambria Math"/>
              </a:rPr>
              <a:t> </a:t>
            </a:r>
            <a:r>
              <a:rPr lang="en-US" sz="1200" dirty="0" smtClean="0">
                <a:solidFill>
                  <a:srgbClr val="0000FF"/>
                </a:solidFill>
                <a:latin typeface="Cambria Math"/>
                <a:cs typeface="Cambria Math"/>
              </a:rPr>
              <a:t> –=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1</a:t>
            </a:r>
            <a:r>
              <a:rPr lang="en-US" sz="1200" dirty="0" smtClean="0">
                <a:solidFill>
                  <a:srgbClr val="0000FF"/>
                </a:solidFill>
                <a:latin typeface="Cambria Math"/>
                <a:cs typeface="Cambria Math"/>
              </a:rPr>
              <a:t>; </a:t>
            </a:r>
            <a:endParaRPr lang="en-US" sz="1200" baseline="-25000" dirty="0" smtClean="0">
              <a:solidFill>
                <a:srgbClr val="0000FF"/>
              </a:solidFill>
              <a:latin typeface="Cambria Math"/>
              <a:cs typeface="Cambria Math"/>
            </a:endParaRPr>
          </a:p>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2</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dirty="0">
                <a:solidFill>
                  <a:srgbClr val="0000FF"/>
                </a:solidFill>
                <a:latin typeface="Symbol" charset="2"/>
                <a:cs typeface="Symbol" charset="2"/>
              </a:rPr>
              <a:t>a</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01</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01</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2</a:t>
            </a:r>
            <a:r>
              <a:rPr lang="en-US" sz="1200" dirty="0" smtClean="0">
                <a:solidFill>
                  <a:srgbClr val="0000FF"/>
                </a:solidFill>
                <a:latin typeface="Cambria Math"/>
                <a:cs typeface="Cambria Math"/>
              </a:rPr>
              <a:t>; </a:t>
            </a:r>
            <a:r>
              <a:rPr lang="en-US" sz="1200" i="1" dirty="0">
                <a:solidFill>
                  <a:srgbClr val="0000FF"/>
                </a:solidFill>
                <a:latin typeface="Cambria Math"/>
                <a:cs typeface="Cambria Math"/>
              </a:rPr>
              <a:t>C</a:t>
            </a:r>
            <a:r>
              <a:rPr lang="en-US" sz="1200" baseline="-25000" dirty="0">
                <a:solidFill>
                  <a:srgbClr val="0000FF"/>
                </a:solidFill>
                <a:latin typeface="Cambria Math"/>
                <a:cs typeface="Cambria Math"/>
              </a:rPr>
              <a:t>11</a:t>
            </a:r>
            <a:r>
              <a:rPr lang="en-US" sz="1200" dirty="0">
                <a:solidFill>
                  <a:srgbClr val="0000FF"/>
                </a:solidFill>
                <a:latin typeface="Cambria Math"/>
                <a:cs typeface="Cambria Math"/>
              </a:rPr>
              <a:t> +=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2</a:t>
            </a:r>
            <a:r>
              <a:rPr lang="en-US" sz="1200" dirty="0" smtClean="0">
                <a:solidFill>
                  <a:srgbClr val="0000FF"/>
                </a:solidFill>
                <a:latin typeface="Cambria Math"/>
                <a:cs typeface="Cambria Math"/>
              </a:rPr>
              <a:t>; </a:t>
            </a:r>
          </a:p>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3</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dirty="0">
                <a:solidFill>
                  <a:srgbClr val="0000FF"/>
                </a:solidFill>
                <a:latin typeface="Symbol" charset="2"/>
                <a:cs typeface="Symbol" charset="2"/>
              </a:rPr>
              <a:t>a</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10</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a:t>
            </a:r>
            <a:r>
              <a:rPr lang="en-US" sz="1200" i="1" dirty="0">
                <a:solidFill>
                  <a:srgbClr val="0000FF"/>
                </a:solidFill>
                <a:latin typeface="Cambria Math"/>
                <a:cs typeface="Cambria Math"/>
              </a:rPr>
              <a:t> </a:t>
            </a:r>
            <a:r>
              <a:rPr lang="en-US" sz="1200" i="1" dirty="0" smtClean="0">
                <a:solidFill>
                  <a:srgbClr val="0000FF"/>
                </a:solidFill>
                <a:latin typeface="Cambria Math"/>
                <a:cs typeface="Cambria Math"/>
              </a:rPr>
              <a:t>              C</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3</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10</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3</a:t>
            </a:r>
            <a:r>
              <a:rPr lang="en-US" sz="1200" dirty="0" smtClean="0">
                <a:solidFill>
                  <a:srgbClr val="0000FF"/>
                </a:solidFill>
                <a:latin typeface="Cambria Math"/>
                <a:cs typeface="Cambria Math"/>
              </a:rPr>
              <a:t>; </a:t>
            </a:r>
          </a:p>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4</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dirty="0" smtClean="0">
                <a:solidFill>
                  <a:srgbClr val="0000FF"/>
                </a:solidFill>
                <a:latin typeface="Symbol" charset="2"/>
                <a:cs typeface="Symbol" charset="2"/>
              </a:rPr>
              <a:t>a</a:t>
            </a:r>
            <a:r>
              <a:rPr lang="en-US" sz="1200"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00</a:t>
            </a:r>
            <a:r>
              <a:rPr lang="en-US" sz="1200" dirty="0">
                <a:solidFill>
                  <a:srgbClr val="0000FF"/>
                </a:solidFill>
                <a:latin typeface="Cambria Math"/>
                <a:cs typeface="Cambria Math"/>
              </a:rPr>
              <a:t>+</a:t>
            </a:r>
            <a:r>
              <a:rPr lang="en-US" sz="1200"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01</a:t>
            </a:r>
            <a:r>
              <a:rPr lang="en-US" sz="1200" dirty="0">
                <a:solidFill>
                  <a:srgbClr val="0000FF"/>
                </a:solidFill>
                <a:latin typeface="Cambria Math"/>
                <a:cs typeface="Cambria Math"/>
              </a:rPr>
              <a:t>)</a:t>
            </a:r>
            <a:r>
              <a:rPr lang="en-US" sz="1200"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11</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01</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4</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4</a:t>
            </a:r>
            <a:r>
              <a:rPr lang="en-US" sz="1200" dirty="0" smtClean="0">
                <a:solidFill>
                  <a:srgbClr val="0000FF"/>
                </a:solidFill>
                <a:latin typeface="Cambria Math"/>
                <a:cs typeface="Cambria Math"/>
              </a:rPr>
              <a:t>; </a:t>
            </a:r>
          </a:p>
          <a:p>
            <a:r>
              <a:rPr lang="en-US" sz="1200" i="1" dirty="0" smtClean="0">
                <a:solidFill>
                  <a:srgbClr val="0000FF"/>
                </a:solidFill>
                <a:latin typeface="Cambria Math"/>
                <a:cs typeface="Cambria Math"/>
              </a:rPr>
              <a:t>M</a:t>
            </a:r>
            <a:r>
              <a:rPr lang="en-US" sz="1200" baseline="-25000" dirty="0">
                <a:solidFill>
                  <a:srgbClr val="0000FF"/>
                </a:solidFill>
                <a:latin typeface="Cambria Math"/>
                <a:cs typeface="Cambria Math"/>
              </a:rPr>
              <a:t>5</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dirty="0" smtClean="0">
                <a:solidFill>
                  <a:srgbClr val="0000FF"/>
                </a:solidFill>
                <a:latin typeface="Symbol" charset="2"/>
                <a:cs typeface="Symbol" charset="2"/>
              </a:rPr>
              <a:t>a</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10</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a:t>
            </a:r>
            <a:r>
              <a:rPr lang="en-US" sz="1200" dirty="0">
                <a:solidFill>
                  <a:srgbClr val="0000FF"/>
                </a:solidFill>
                <a:latin typeface="Cambria Math"/>
                <a:cs typeface="Cambria Math"/>
              </a:rPr>
              <a:t>(</a:t>
            </a:r>
            <a:r>
              <a:rPr lang="en-US" sz="1200" i="1" dirty="0">
                <a:solidFill>
                  <a:srgbClr val="0000FF"/>
                </a:solidFill>
                <a:latin typeface="Cambria Math"/>
                <a:cs typeface="Cambria Math"/>
              </a:rPr>
              <a:t>B</a:t>
            </a:r>
            <a:r>
              <a:rPr lang="en-US" sz="1200" baseline="-25000" dirty="0">
                <a:solidFill>
                  <a:srgbClr val="0000FF"/>
                </a:solidFill>
                <a:latin typeface="Cambria Math"/>
                <a:cs typeface="Cambria Math"/>
              </a:rPr>
              <a:t>00</a:t>
            </a:r>
            <a:r>
              <a:rPr lang="en-US" sz="1200" dirty="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01</a:t>
            </a:r>
            <a:r>
              <a:rPr lang="en-US" sz="1200" dirty="0">
                <a:solidFill>
                  <a:srgbClr val="0000FF"/>
                </a:solidFill>
                <a:latin typeface="Cambria Math"/>
                <a:cs typeface="Cambria Math"/>
              </a:rPr>
              <a:t>)</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a:solidFill>
                  <a:srgbClr val="0000FF"/>
                </a:solidFill>
                <a:latin typeface="Cambria Math"/>
                <a:cs typeface="Cambria Math"/>
              </a:rPr>
              <a:t>1</a:t>
            </a:r>
            <a:r>
              <a:rPr lang="en-US" sz="1200" baseline="-25000" dirty="0" smtClean="0">
                <a:solidFill>
                  <a:srgbClr val="0000FF"/>
                </a:solidFill>
                <a:latin typeface="Cambria Math"/>
                <a:cs typeface="Cambria Math"/>
              </a:rPr>
              <a:t>1</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5</a:t>
            </a:r>
            <a:r>
              <a:rPr lang="en-US" sz="1200" dirty="0" smtClean="0">
                <a:solidFill>
                  <a:srgbClr val="0000FF"/>
                </a:solidFill>
                <a:latin typeface="Cambria Math"/>
                <a:cs typeface="Cambria Math"/>
              </a:rPr>
              <a:t>; </a:t>
            </a:r>
            <a:endParaRPr lang="en-US" sz="1200" dirty="0">
              <a:solidFill>
                <a:srgbClr val="0000FF"/>
              </a:solidFill>
              <a:latin typeface="Cambria Math"/>
              <a:cs typeface="Cambria Math"/>
            </a:endParaRPr>
          </a:p>
          <a:p>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6</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dirty="0" smtClean="0">
                <a:solidFill>
                  <a:srgbClr val="0000FF"/>
                </a:solidFill>
                <a:latin typeface="Symbol" charset="2"/>
                <a:cs typeface="Symbol" charset="2"/>
              </a:rPr>
              <a:t>a</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01</a:t>
            </a:r>
            <a:r>
              <a:rPr lang="en-US" sz="1200" dirty="0" smtClean="0">
                <a:solidFill>
                  <a:srgbClr val="0000FF"/>
                </a:solidFill>
                <a:latin typeface="Cambria Math"/>
                <a:cs typeface="Cambria Math"/>
              </a:rPr>
              <a:t>–</a:t>
            </a:r>
            <a:r>
              <a:rPr lang="en-US" sz="1200" i="1" dirty="0" smtClean="0">
                <a:solidFill>
                  <a:srgbClr val="0000FF"/>
                </a:solidFill>
                <a:latin typeface="Cambria Math"/>
                <a:cs typeface="Cambria Math"/>
              </a:rPr>
              <a:t>A</a:t>
            </a:r>
            <a:r>
              <a:rPr lang="en-US" sz="1200" baseline="-25000" dirty="0" smtClean="0">
                <a:solidFill>
                  <a:srgbClr val="0000FF"/>
                </a:solidFill>
                <a:latin typeface="Cambria Math"/>
                <a:cs typeface="Cambria Math"/>
              </a:rPr>
              <a:t>11</a:t>
            </a:r>
            <a:r>
              <a:rPr lang="en-US" sz="1200" dirty="0">
                <a:solidFill>
                  <a:srgbClr val="0000FF"/>
                </a:solidFill>
                <a:latin typeface="Cambria Math"/>
                <a:cs typeface="Cambria Math"/>
              </a:rPr>
              <a:t>)(</a:t>
            </a:r>
            <a:r>
              <a:rPr lang="en-US" sz="1200" i="1" dirty="0" smtClean="0">
                <a:solidFill>
                  <a:srgbClr val="0000FF"/>
                </a:solidFill>
                <a:latin typeface="Cambria Math"/>
                <a:cs typeface="Cambria Math"/>
              </a:rPr>
              <a:t>B</a:t>
            </a:r>
            <a:r>
              <a:rPr lang="en-US" sz="1200" baseline="-25000" dirty="0" smtClean="0">
                <a:solidFill>
                  <a:srgbClr val="0000FF"/>
                </a:solidFill>
                <a:latin typeface="Cambria Math"/>
                <a:cs typeface="Cambria Math"/>
              </a:rPr>
              <a:t>10</a:t>
            </a:r>
            <a:r>
              <a:rPr lang="en-US" sz="1200" dirty="0">
                <a:solidFill>
                  <a:srgbClr val="0000FF"/>
                </a:solidFill>
                <a:latin typeface="Cambria Math"/>
                <a:cs typeface="Cambria Math"/>
              </a:rPr>
              <a:t>+</a:t>
            </a:r>
            <a:r>
              <a:rPr lang="en-US" sz="1200" i="1" dirty="0">
                <a:solidFill>
                  <a:srgbClr val="0000FF"/>
                </a:solidFill>
                <a:latin typeface="Cambria Math"/>
                <a:cs typeface="Cambria Math"/>
              </a:rPr>
              <a:t>B</a:t>
            </a:r>
            <a:r>
              <a:rPr lang="en-US" sz="1200" baseline="-25000" dirty="0">
                <a:solidFill>
                  <a:srgbClr val="0000FF"/>
                </a:solidFill>
                <a:latin typeface="Cambria Math"/>
                <a:cs typeface="Cambria Math"/>
              </a:rPr>
              <a:t>11</a:t>
            </a:r>
            <a:r>
              <a:rPr lang="en-US" sz="1200" dirty="0">
                <a:solidFill>
                  <a:srgbClr val="0000FF"/>
                </a:solidFill>
                <a:latin typeface="Cambria Math"/>
                <a:cs typeface="Cambria Math"/>
              </a:rPr>
              <a:t>)</a:t>
            </a:r>
            <a:r>
              <a:rPr lang="en-US" sz="1200" dirty="0" smtClean="0">
                <a:solidFill>
                  <a:srgbClr val="0000FF"/>
                </a:solidFill>
                <a:latin typeface="Cambria Math"/>
                <a:cs typeface="Cambria Math"/>
              </a:rPr>
              <a:t>;  </a:t>
            </a:r>
            <a:r>
              <a:rPr lang="en-US" sz="1200" i="1" dirty="0" smtClean="0">
                <a:solidFill>
                  <a:srgbClr val="0000FF"/>
                </a:solidFill>
                <a:latin typeface="Cambria Math"/>
                <a:cs typeface="Cambria Math"/>
              </a:rPr>
              <a:t>C</a:t>
            </a:r>
            <a:r>
              <a:rPr lang="en-US" sz="1200" baseline="-25000" dirty="0" smtClean="0">
                <a:solidFill>
                  <a:srgbClr val="0000FF"/>
                </a:solidFill>
                <a:latin typeface="Cambria Math"/>
                <a:cs typeface="Cambria Math"/>
              </a:rPr>
              <a:t>00</a:t>
            </a:r>
            <a:r>
              <a:rPr lang="en-US" sz="1200" dirty="0" smtClean="0">
                <a:solidFill>
                  <a:srgbClr val="0000FF"/>
                </a:solidFill>
                <a:latin typeface="Cambria Math"/>
                <a:cs typeface="Cambria Math"/>
              </a:rPr>
              <a:t> </a:t>
            </a:r>
            <a:r>
              <a:rPr lang="en-US" sz="1200" dirty="0">
                <a:solidFill>
                  <a:srgbClr val="0000FF"/>
                </a:solidFill>
                <a:latin typeface="Cambria Math"/>
                <a:cs typeface="Cambria Math"/>
              </a:rPr>
              <a:t>+= </a:t>
            </a:r>
            <a:r>
              <a:rPr lang="en-US" sz="1200" i="1" dirty="0" smtClean="0">
                <a:solidFill>
                  <a:srgbClr val="0000FF"/>
                </a:solidFill>
                <a:latin typeface="Cambria Math"/>
                <a:cs typeface="Cambria Math"/>
              </a:rPr>
              <a:t>M</a:t>
            </a:r>
            <a:r>
              <a:rPr lang="en-US" sz="1200" baseline="-25000" dirty="0" smtClean="0">
                <a:solidFill>
                  <a:srgbClr val="0000FF"/>
                </a:solidFill>
                <a:latin typeface="Cambria Math"/>
                <a:cs typeface="Cambria Math"/>
              </a:rPr>
              <a:t>6</a:t>
            </a:r>
            <a:r>
              <a:rPr lang="en-US" sz="1200" dirty="0" smtClean="0">
                <a:solidFill>
                  <a:srgbClr val="0000FF"/>
                </a:solidFill>
                <a:latin typeface="Cambria Math"/>
                <a:cs typeface="Cambria Math"/>
              </a:rPr>
              <a:t>; </a:t>
            </a:r>
            <a:endParaRPr lang="en-US" sz="1200" dirty="0">
              <a:solidFill>
                <a:srgbClr val="0000FF"/>
              </a:solidFill>
              <a:latin typeface="Cambria Math"/>
              <a:cs typeface="Cambria Math"/>
            </a:endParaRPr>
          </a:p>
          <a:p>
            <a:endParaRPr lang="en-US" sz="1200" dirty="0" smtClean="0">
              <a:solidFill>
                <a:srgbClr val="0000FF"/>
              </a:solidFill>
              <a:latin typeface="Cambria Math"/>
              <a:cs typeface="Cambria Math"/>
            </a:endParaRPr>
          </a:p>
          <a:p>
            <a:endParaRPr lang="en-US" sz="1200" dirty="0" smtClean="0">
              <a:solidFill>
                <a:srgbClr val="0000FF"/>
              </a:solidFill>
              <a:latin typeface="Cambria Math"/>
              <a:cs typeface="Cambria Math"/>
            </a:endParaRPr>
          </a:p>
          <a:p>
            <a:endParaRPr lang="en-US" sz="1200" dirty="0" smtClean="0">
              <a:solidFill>
                <a:srgbClr val="0000FF"/>
              </a:solidFill>
              <a:latin typeface="Cambria Math"/>
              <a:cs typeface="Cambria Math"/>
            </a:endParaRPr>
          </a:p>
          <a:p>
            <a:endParaRPr lang="en-US" sz="1200" baseline="-25000" dirty="0" smtClean="0">
              <a:solidFill>
                <a:srgbClr val="0000FF"/>
              </a:solidFill>
              <a:latin typeface="Cambria Math"/>
              <a:cs typeface="Cambria Math"/>
            </a:endParaRPr>
          </a:p>
          <a:p>
            <a:endParaRPr lang="en-US" sz="1200" baseline="-25000" dirty="0" smtClean="0">
              <a:solidFill>
                <a:srgbClr val="0000FF"/>
              </a:solidFill>
              <a:latin typeface="Cambria Math"/>
              <a:cs typeface="Cambria Math"/>
            </a:endParaRPr>
          </a:p>
          <a:p>
            <a:endParaRPr lang="en-US" sz="1200" dirty="0">
              <a:solidFill>
                <a:srgbClr val="0000FF"/>
              </a:solidFill>
              <a:latin typeface="Cambria Math"/>
              <a:cs typeface="Cambria Math"/>
            </a:endParaRPr>
          </a:p>
        </p:txBody>
      </p:sp>
      <p:pic>
        <p:nvPicPr>
          <p:cNvPr id="11" name="Picture 10" descr="Screen Shot 2016-04-24 at 8.12.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128" y="5492208"/>
            <a:ext cx="4054076" cy="1752534"/>
          </a:xfrm>
          <a:prstGeom prst="rect">
            <a:avLst/>
          </a:prstGeom>
        </p:spPr>
      </p:pic>
      <p:sp>
        <p:nvSpPr>
          <p:cNvPr id="12" name="Oval 11"/>
          <p:cNvSpPr/>
          <p:nvPr/>
        </p:nvSpPr>
        <p:spPr>
          <a:xfrm>
            <a:off x="7222065" y="4080933"/>
            <a:ext cx="194731" cy="17791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4" name="Oval 13"/>
          <p:cNvSpPr/>
          <p:nvPr/>
        </p:nvSpPr>
        <p:spPr>
          <a:xfrm>
            <a:off x="7222059" y="4267201"/>
            <a:ext cx="194731" cy="17791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5" name="Oval 14"/>
          <p:cNvSpPr/>
          <p:nvPr/>
        </p:nvSpPr>
        <p:spPr>
          <a:xfrm>
            <a:off x="7222059" y="4792155"/>
            <a:ext cx="194731" cy="17791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6" name="Oval 15"/>
          <p:cNvSpPr/>
          <p:nvPr/>
        </p:nvSpPr>
        <p:spPr>
          <a:xfrm>
            <a:off x="7213586" y="4995357"/>
            <a:ext cx="194731" cy="17791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7" name="Oval 16"/>
          <p:cNvSpPr/>
          <p:nvPr/>
        </p:nvSpPr>
        <p:spPr>
          <a:xfrm>
            <a:off x="7188185" y="5198565"/>
            <a:ext cx="194731" cy="17791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pic>
        <p:nvPicPr>
          <p:cNvPr id="33" name="Picture 32" descr="Screen Shot 2016-04-27 at 4.00.29 PM.png"/>
          <p:cNvPicPr>
            <a:picLocks noChangeAspect="1"/>
          </p:cNvPicPr>
          <p:nvPr/>
        </p:nvPicPr>
        <p:blipFill rotWithShape="1">
          <a:blip r:embed="rId5">
            <a:extLst>
              <a:ext uri="{28A0092B-C50C-407E-A947-70E740481C1C}">
                <a14:useLocalDpi xmlns:a14="http://schemas.microsoft.com/office/drawing/2010/main" val="0"/>
              </a:ext>
            </a:extLst>
          </a:blip>
          <a:srcRect t="13333" r="2579"/>
          <a:stretch/>
        </p:blipFill>
        <p:spPr>
          <a:xfrm>
            <a:off x="563454" y="3832282"/>
            <a:ext cx="1193579" cy="182548"/>
          </a:xfrm>
          <a:prstGeom prst="rect">
            <a:avLst/>
          </a:prstGeom>
        </p:spPr>
      </p:pic>
      <p:pic>
        <p:nvPicPr>
          <p:cNvPr id="34" name="Picture 33" descr="Screen Shot 2016-04-27 at 4.00.38 PM.png"/>
          <p:cNvPicPr>
            <a:picLocks noChangeAspect="1"/>
          </p:cNvPicPr>
          <p:nvPr/>
        </p:nvPicPr>
        <p:blipFill rotWithShape="1">
          <a:blip r:embed="rId6">
            <a:extLst>
              <a:ext uri="{28A0092B-C50C-407E-A947-70E740481C1C}">
                <a14:useLocalDpi xmlns:a14="http://schemas.microsoft.com/office/drawing/2010/main" val="0"/>
              </a:ext>
            </a:extLst>
          </a:blip>
          <a:srcRect t="4055" r="758" b="7991"/>
          <a:stretch/>
        </p:blipFill>
        <p:spPr>
          <a:xfrm>
            <a:off x="537608" y="5322061"/>
            <a:ext cx="4888707" cy="408030"/>
          </a:xfrm>
          <a:prstGeom prst="rect">
            <a:avLst/>
          </a:prstGeom>
        </p:spPr>
      </p:pic>
      <p:cxnSp>
        <p:nvCxnSpPr>
          <p:cNvPr id="22" name="Straight Connector 21"/>
          <p:cNvCxnSpPr/>
          <p:nvPr/>
        </p:nvCxnSpPr>
        <p:spPr>
          <a:xfrm>
            <a:off x="1075267" y="5630331"/>
            <a:ext cx="13546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a:off x="2209799" y="5630331"/>
            <a:ext cx="13546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3225799" y="5630331"/>
            <a:ext cx="13546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p:nvPr/>
        </p:nvCxnSpPr>
        <p:spPr>
          <a:xfrm>
            <a:off x="4174065" y="5630331"/>
            <a:ext cx="22860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35" name="Picture 34" descr="Screen Shot 2016-04-27 at 4.00.45 PM.png"/>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64725" y="6884191"/>
            <a:ext cx="5179068" cy="431009"/>
          </a:xfrm>
          <a:prstGeom prst="rect">
            <a:avLst/>
          </a:prstGeom>
        </p:spPr>
      </p:pic>
      <p:cxnSp>
        <p:nvCxnSpPr>
          <p:cNvPr id="28" name="Straight Connector 27"/>
          <p:cNvCxnSpPr/>
          <p:nvPr/>
        </p:nvCxnSpPr>
        <p:spPr>
          <a:xfrm>
            <a:off x="1075266" y="7244740"/>
            <a:ext cx="22860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a:off x="2285997" y="7247466"/>
            <a:ext cx="22860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Straight Connector 29"/>
          <p:cNvCxnSpPr/>
          <p:nvPr/>
        </p:nvCxnSpPr>
        <p:spPr>
          <a:xfrm>
            <a:off x="3354485" y="7247466"/>
            <a:ext cx="22860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Straight Connector 30"/>
          <p:cNvCxnSpPr/>
          <p:nvPr/>
        </p:nvCxnSpPr>
        <p:spPr>
          <a:xfrm>
            <a:off x="4394190" y="7253206"/>
            <a:ext cx="32638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6" name="Oval 35"/>
          <p:cNvSpPr/>
          <p:nvPr/>
        </p:nvSpPr>
        <p:spPr>
          <a:xfrm>
            <a:off x="1553835" y="3806880"/>
            <a:ext cx="274965" cy="248651"/>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cxnSp>
        <p:nvCxnSpPr>
          <p:cNvPr id="37" name="Straight Connector 36"/>
          <p:cNvCxnSpPr/>
          <p:nvPr/>
        </p:nvCxnSpPr>
        <p:spPr>
          <a:xfrm flipV="1">
            <a:off x="1860125" y="3916950"/>
            <a:ext cx="485141" cy="1"/>
          </a:xfrm>
          <a:prstGeom prst="line">
            <a:avLst/>
          </a:prstGeom>
          <a:ln>
            <a:solidFill>
              <a:srgbClr val="FF0000"/>
            </a:solidFill>
            <a:tailEnd type="stealth" w="lg"/>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356699" y="3723257"/>
            <a:ext cx="5284669" cy="338554"/>
          </a:xfrm>
          <a:prstGeom prst="rect">
            <a:avLst/>
          </a:prstGeom>
          <a:noFill/>
        </p:spPr>
        <p:txBody>
          <a:bodyPr wrap="square" rtlCol="0">
            <a:spAutoFit/>
          </a:bodyPr>
          <a:lstStyle/>
          <a:p>
            <a:r>
              <a:rPr lang="en-US" sz="1600" dirty="0">
                <a:solidFill>
                  <a:srgbClr val="FF0000"/>
                </a:solidFill>
                <a:latin typeface="Helvetica"/>
                <a:cs typeface="Helvetica"/>
              </a:rPr>
              <a:t>u</a:t>
            </a:r>
            <a:r>
              <a:rPr lang="en-US" sz="1600" dirty="0" smtClean="0">
                <a:solidFill>
                  <a:srgbClr val="FF0000"/>
                </a:solidFill>
                <a:latin typeface="Helvetica"/>
                <a:cs typeface="Helvetica"/>
              </a:rPr>
              <a:t>nit time for one arithmetic operation</a:t>
            </a:r>
            <a:endParaRPr lang="en-US" sz="1600" dirty="0">
              <a:solidFill>
                <a:srgbClr val="FF0000"/>
              </a:solidFill>
              <a:latin typeface="Helvetica"/>
              <a:cs typeface="Helvetica"/>
            </a:endParaRPr>
          </a:p>
        </p:txBody>
      </p:sp>
    </p:spTree>
    <p:extLst>
      <p:ext uri="{BB962C8B-B14F-4D97-AF65-F5344CB8AC3E}">
        <p14:creationId xmlns:p14="http://schemas.microsoft.com/office/powerpoint/2010/main" val="710382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edge">
                                      <p:cBhvr>
                                        <p:cTn id="10" dur="1000"/>
                                        <p:tgtEl>
                                          <p:spTgt spid="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000"/>
                            </p:stCondLst>
                            <p:childTnLst>
                              <p:par>
                                <p:cTn id="14" presetID="2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edg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animBg="1"/>
      <p:bldP spid="9" grpId="0"/>
      <p:bldP spid="10" grpId="0" uiExpand="1"/>
      <p:bldP spid="12" grpId="0" uiExpand="1" animBg="1"/>
      <p:bldP spid="14" grpId="0" uiExpand="1" animBg="1"/>
      <p:bldP spid="15" grpId="0" uiExpand="1" animBg="1"/>
      <p:bldP spid="16" grpId="0" uiExpand="1" animBg="1"/>
      <p:bldP spid="17" grpId="0" uiExpand="1" animBg="1"/>
      <p:bldP spid="36" grpId="0" uiExpand="1" animBg="1"/>
      <p:bldP spid="41" grpId="0" uiExpan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Operations</a:t>
            </a:r>
            <a:endParaRPr lang="en-US" dirty="0"/>
          </a:p>
        </p:txBody>
      </p:sp>
      <p:sp>
        <p:nvSpPr>
          <p:cNvPr id="3" name="Content Placeholder 2"/>
          <p:cNvSpPr>
            <a:spLocks noGrp="1"/>
          </p:cNvSpPr>
          <p:nvPr>
            <p:ph idx="1"/>
          </p:nvPr>
        </p:nvSpPr>
        <p:spPr>
          <a:xfrm>
            <a:off x="502919" y="1706882"/>
            <a:ext cx="9157547" cy="4827694"/>
          </a:xfrm>
        </p:spPr>
        <p:txBody>
          <a:bodyPr>
            <a:noAutofit/>
          </a:bodyPr>
          <a:lstStyle/>
          <a:p>
            <a:r>
              <a:rPr lang="en-US" sz="2400" dirty="0" smtClean="0"/>
              <a:t>Assumption</a:t>
            </a:r>
          </a:p>
          <a:p>
            <a:pPr lvl="1"/>
            <a:r>
              <a:rPr lang="en-US" sz="2000" dirty="0" smtClean="0"/>
              <a:t>Simplified memory hierarchy model (fast caches + slow main memory)</a:t>
            </a:r>
          </a:p>
          <a:p>
            <a:pPr lvl="1"/>
            <a:r>
              <a:rPr lang="en-US" sz="2000" dirty="0" smtClean="0"/>
              <a:t>R/W fast caches is overlapped with computations.</a:t>
            </a:r>
          </a:p>
          <a:p>
            <a:pPr lvl="1"/>
            <a:endParaRPr lang="en-US" sz="2000" dirty="0"/>
          </a:p>
          <a:p>
            <a:r>
              <a:rPr lang="en-US" sz="2400" dirty="0" smtClean="0"/>
              <a:t>Dominant memory operations</a:t>
            </a:r>
          </a:p>
          <a:p>
            <a:pPr lvl="1"/>
            <a:r>
              <a:rPr lang="en-US" sz="2000" dirty="0" smtClean="0"/>
              <a:t>Memory packing in DGEMM/adapted </a:t>
            </a:r>
            <a:r>
              <a:rPr lang="en-US" sz="2000" dirty="0"/>
              <a:t>general </a:t>
            </a:r>
            <a:r>
              <a:rPr lang="en-US" sz="2000" dirty="0" err="1" smtClean="0"/>
              <a:t>operaton</a:t>
            </a:r>
            <a:r>
              <a:rPr lang="en-US" sz="2000" dirty="0" smtClean="0"/>
              <a:t> routine</a:t>
            </a:r>
          </a:p>
          <a:p>
            <a:pPr lvl="1"/>
            <a:r>
              <a:rPr lang="en-US" sz="2000" dirty="0" smtClean="0"/>
              <a:t>Reading/writing </a:t>
            </a:r>
            <a:r>
              <a:rPr lang="en-US" sz="2000" dirty="0" err="1"/>
              <a:t>submatrices</a:t>
            </a:r>
            <a:r>
              <a:rPr lang="en-US" sz="2000" dirty="0"/>
              <a:t> of C </a:t>
            </a:r>
            <a:r>
              <a:rPr lang="en-US" sz="2000" dirty="0" smtClean="0"/>
              <a:t>in </a:t>
            </a:r>
            <a:r>
              <a:rPr lang="en-US" sz="2000" dirty="0"/>
              <a:t>(adapted)  </a:t>
            </a:r>
            <a:r>
              <a:rPr lang="en-US" sz="2000" dirty="0" smtClean="0"/>
              <a:t>routine</a:t>
            </a:r>
            <a:endParaRPr lang="en-US" sz="2000" dirty="0"/>
          </a:p>
          <a:p>
            <a:pPr lvl="1"/>
            <a:r>
              <a:rPr lang="en-US" sz="2000" dirty="0" smtClean="0"/>
              <a:t>Reading/writing of the temporary buffer that are part of Naïve </a:t>
            </a:r>
            <a:r>
              <a:rPr lang="en-US" sz="2000" dirty="0" err="1" smtClean="0"/>
              <a:t>Strassen</a:t>
            </a:r>
            <a:r>
              <a:rPr lang="en-US" sz="2000" dirty="0" smtClean="0"/>
              <a:t> and AB </a:t>
            </a:r>
            <a:r>
              <a:rPr lang="en-US" sz="2000" dirty="0" err="1" smtClean="0"/>
              <a:t>Strassen</a:t>
            </a:r>
            <a:r>
              <a:rPr lang="en-US" sz="2000" dirty="0"/>
              <a:t>.</a:t>
            </a:r>
            <a:endParaRPr lang="en-US" sz="2000" dirty="0" smtClean="0"/>
          </a:p>
          <a:p>
            <a:endParaRPr lang="en-US" sz="2400" dirty="0"/>
          </a:p>
          <a:p>
            <a:endParaRPr lang="en-US" sz="2400" dirty="0"/>
          </a:p>
        </p:txBody>
      </p:sp>
      <p:pic>
        <p:nvPicPr>
          <p:cNvPr id="4" name="Picture 3" descr="Screen Shot 2016-04-27 at 8.39.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597" y="3672485"/>
            <a:ext cx="474134" cy="381573"/>
          </a:xfrm>
          <a:prstGeom prst="rect">
            <a:avLst/>
          </a:prstGeom>
        </p:spPr>
      </p:pic>
      <p:pic>
        <p:nvPicPr>
          <p:cNvPr id="6" name="Picture 5" descr="Screen Shot 2016-04-27 at 8.4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68" y="3672485"/>
            <a:ext cx="491183" cy="370417"/>
          </a:xfrm>
          <a:prstGeom prst="rect">
            <a:avLst/>
          </a:prstGeom>
        </p:spPr>
      </p:pic>
      <p:pic>
        <p:nvPicPr>
          <p:cNvPr id="7" name="Picture 6" descr="Screen Shot 2016-04-27 at 8.40.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644" y="4030057"/>
            <a:ext cx="481308" cy="377129"/>
          </a:xfrm>
          <a:prstGeom prst="rect">
            <a:avLst/>
          </a:prstGeom>
        </p:spPr>
      </p:pic>
      <p:pic>
        <p:nvPicPr>
          <p:cNvPr id="8" name="Picture 7" descr="Screen Shot 2016-04-27 at 8.41.1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644" y="4795118"/>
            <a:ext cx="444642" cy="321733"/>
          </a:xfrm>
          <a:prstGeom prst="rect">
            <a:avLst/>
          </a:prstGeom>
        </p:spPr>
      </p:pic>
      <p:pic>
        <p:nvPicPr>
          <p:cNvPr id="9" name="Picture 8" descr="Screen Shot 2016-04-27 at 8.41.09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748" y="4786651"/>
            <a:ext cx="435071" cy="321733"/>
          </a:xfrm>
          <a:prstGeom prst="rect">
            <a:avLst/>
          </a:prstGeom>
        </p:spPr>
      </p:pic>
      <p:pic>
        <p:nvPicPr>
          <p:cNvPr id="10" name="Picture 9" descr="Screen Shot 2016-04-27 at 8.41.0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1553" y="4752784"/>
            <a:ext cx="448734" cy="362592"/>
          </a:xfrm>
          <a:prstGeom prst="rect">
            <a:avLst/>
          </a:prstGeom>
        </p:spPr>
      </p:pic>
      <p:pic>
        <p:nvPicPr>
          <p:cNvPr id="11" name="Picture 10" descr="Screen Shot 2016-04-27 at 9.57.2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013" y="6187697"/>
            <a:ext cx="8898467" cy="497599"/>
          </a:xfrm>
          <a:prstGeom prst="rect">
            <a:avLst/>
          </a:prstGeom>
        </p:spPr>
      </p:pic>
    </p:spTree>
    <p:extLst>
      <p:ext uri="{BB962C8B-B14F-4D97-AF65-F5344CB8AC3E}">
        <p14:creationId xmlns:p14="http://schemas.microsoft.com/office/powerpoint/2010/main" val="1103273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Operations</a:t>
            </a:r>
            <a:endParaRPr lang="en-US" dirty="0"/>
          </a:p>
        </p:txBody>
      </p:sp>
      <p:sp>
        <p:nvSpPr>
          <p:cNvPr id="3" name="Content Placeholder 2"/>
          <p:cNvSpPr>
            <a:spLocks noGrp="1"/>
          </p:cNvSpPr>
          <p:nvPr>
            <p:ph idx="1"/>
          </p:nvPr>
        </p:nvSpPr>
        <p:spPr>
          <a:xfrm>
            <a:off x="0" y="1706882"/>
            <a:ext cx="3815080" cy="4827694"/>
          </a:xfrm>
        </p:spPr>
        <p:txBody>
          <a:bodyPr>
            <a:normAutofit/>
          </a:bodyPr>
          <a:lstStyle/>
          <a:p>
            <a:r>
              <a:rPr lang="en-US" sz="1800" dirty="0" smtClean="0"/>
              <a:t>DGEMM</a:t>
            </a:r>
          </a:p>
          <a:p>
            <a:endParaRPr lang="en-US" sz="1800" dirty="0"/>
          </a:p>
          <a:p>
            <a:r>
              <a:rPr lang="en-US" sz="1800" dirty="0" smtClean="0"/>
              <a:t>One-level</a:t>
            </a:r>
          </a:p>
          <a:p>
            <a:pPr>
              <a:buFont typeface="Wingdings" charset="2"/>
              <a:buChar char="Ø"/>
            </a:pPr>
            <a:r>
              <a:rPr lang="en-US" sz="1600" dirty="0" smtClean="0"/>
              <a:t>ABC </a:t>
            </a:r>
            <a:r>
              <a:rPr lang="en-US" sz="1600" dirty="0" err="1" smtClean="0"/>
              <a:t>Strassen</a:t>
            </a:r>
            <a:endParaRPr lang="en-US" sz="1600" dirty="0" smtClean="0"/>
          </a:p>
          <a:p>
            <a:pPr>
              <a:buFont typeface="Wingdings" charset="2"/>
              <a:buChar char="Ø"/>
            </a:pPr>
            <a:endParaRPr lang="en-US" sz="1600" dirty="0"/>
          </a:p>
          <a:p>
            <a:pPr>
              <a:buFont typeface="Wingdings" charset="2"/>
              <a:buChar char="Ø"/>
            </a:pPr>
            <a:r>
              <a:rPr lang="en-US" sz="1600" dirty="0" smtClean="0"/>
              <a:t>AB </a:t>
            </a:r>
            <a:r>
              <a:rPr lang="en-US" sz="1600" dirty="0" err="1" smtClean="0"/>
              <a:t>Strassen</a:t>
            </a:r>
            <a:endParaRPr lang="en-US" sz="1600" dirty="0" smtClean="0"/>
          </a:p>
          <a:p>
            <a:pPr>
              <a:buFont typeface="Wingdings" charset="2"/>
              <a:buChar char="Ø"/>
            </a:pPr>
            <a:endParaRPr lang="en-US" sz="1600" dirty="0"/>
          </a:p>
          <a:p>
            <a:pPr>
              <a:buFont typeface="Wingdings" charset="2"/>
              <a:buChar char="Ø"/>
            </a:pPr>
            <a:r>
              <a:rPr lang="en-US" sz="1600" dirty="0" smtClean="0"/>
              <a:t>Naïve </a:t>
            </a:r>
            <a:r>
              <a:rPr lang="en-US" sz="1600" dirty="0" err="1" smtClean="0"/>
              <a:t>Strassen</a:t>
            </a:r>
            <a:endParaRPr lang="en-US" sz="1600" dirty="0" smtClean="0"/>
          </a:p>
          <a:p>
            <a:pPr marL="0" indent="0">
              <a:buNone/>
            </a:pPr>
            <a:endParaRPr lang="en-US" sz="1800" dirty="0"/>
          </a:p>
        </p:txBody>
      </p:sp>
      <p:pic>
        <p:nvPicPr>
          <p:cNvPr id="6" name="Picture 5"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r="77642"/>
          <a:stretch/>
        </p:blipFill>
        <p:spPr>
          <a:xfrm>
            <a:off x="1977886" y="1350545"/>
            <a:ext cx="1357982" cy="339651"/>
          </a:xfrm>
          <a:prstGeom prst="rect">
            <a:avLst/>
          </a:prstGeom>
        </p:spPr>
      </p:pic>
      <p:pic>
        <p:nvPicPr>
          <p:cNvPr id="20" name="Picture 19"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28447" r="2110" b="57549"/>
          <a:stretch/>
        </p:blipFill>
        <p:spPr>
          <a:xfrm>
            <a:off x="1977885" y="3183465"/>
            <a:ext cx="7970448" cy="541867"/>
          </a:xfrm>
          <a:prstGeom prst="rect">
            <a:avLst/>
          </a:prstGeom>
        </p:spPr>
      </p:pic>
      <p:pic>
        <p:nvPicPr>
          <p:cNvPr id="21" name="Picture 20"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13349" r="2110" b="72209"/>
          <a:stretch/>
        </p:blipFill>
        <p:spPr>
          <a:xfrm>
            <a:off x="1977885" y="2602656"/>
            <a:ext cx="7970448" cy="558800"/>
          </a:xfrm>
          <a:prstGeom prst="rect">
            <a:avLst/>
          </a:prstGeom>
        </p:spPr>
      </p:pic>
      <p:pic>
        <p:nvPicPr>
          <p:cNvPr id="22" name="Picture 21"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1314" r="2110" b="87308"/>
          <a:stretch/>
        </p:blipFill>
        <p:spPr>
          <a:xfrm>
            <a:off x="1977885" y="1732283"/>
            <a:ext cx="7970448" cy="440267"/>
          </a:xfrm>
          <a:prstGeom prst="rect">
            <a:avLst/>
          </a:prstGeom>
        </p:spPr>
      </p:pic>
      <p:sp>
        <p:nvSpPr>
          <p:cNvPr id="28" name="Oval 27"/>
          <p:cNvSpPr/>
          <p:nvPr/>
        </p:nvSpPr>
        <p:spPr>
          <a:xfrm>
            <a:off x="9690302" y="1834147"/>
            <a:ext cx="274965" cy="248651"/>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cxnSp>
        <p:nvCxnSpPr>
          <p:cNvPr id="29" name="Straight Connector 28"/>
          <p:cNvCxnSpPr>
            <a:stCxn id="28" idx="3"/>
          </p:cNvCxnSpPr>
          <p:nvPr/>
        </p:nvCxnSpPr>
        <p:spPr>
          <a:xfrm flipH="1">
            <a:off x="9418321" y="2046384"/>
            <a:ext cx="312249" cy="126166"/>
          </a:xfrm>
          <a:prstGeom prst="line">
            <a:avLst/>
          </a:prstGeom>
          <a:ln>
            <a:solidFill>
              <a:srgbClr val="FF0000"/>
            </a:solidFill>
            <a:tailEnd type="stealth" w="lg"/>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8752729" y="2194400"/>
            <a:ext cx="1130247" cy="338554"/>
          </a:xfrm>
          <a:prstGeom prst="rect">
            <a:avLst/>
          </a:prstGeom>
          <a:noFill/>
        </p:spPr>
        <p:txBody>
          <a:bodyPr wrap="square" rtlCol="0">
            <a:spAutoFit/>
          </a:bodyPr>
          <a:lstStyle/>
          <a:p>
            <a:r>
              <a:rPr lang="en-US" sz="1600" dirty="0" smtClean="0">
                <a:solidFill>
                  <a:srgbClr val="FF0000"/>
                </a:solidFill>
                <a:latin typeface="Helvetica"/>
                <a:cs typeface="Helvetica"/>
              </a:rPr>
              <a:t>bandwidth</a:t>
            </a:r>
            <a:endParaRPr lang="en-US" sz="1600" dirty="0">
              <a:solidFill>
                <a:srgbClr val="FF0000"/>
              </a:solidFill>
              <a:latin typeface="Helvetica"/>
              <a:cs typeface="Helvetica"/>
            </a:endParaRPr>
          </a:p>
        </p:txBody>
      </p:sp>
      <p:sp>
        <p:nvSpPr>
          <p:cNvPr id="35" name="Oval 34"/>
          <p:cNvSpPr/>
          <p:nvPr/>
        </p:nvSpPr>
        <p:spPr>
          <a:xfrm>
            <a:off x="5346902" y="1823394"/>
            <a:ext cx="147965" cy="248651"/>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cxnSp>
        <p:nvCxnSpPr>
          <p:cNvPr id="36" name="Straight Connector 35"/>
          <p:cNvCxnSpPr>
            <a:stCxn id="35" idx="3"/>
          </p:cNvCxnSpPr>
          <p:nvPr/>
        </p:nvCxnSpPr>
        <p:spPr>
          <a:xfrm flipH="1">
            <a:off x="5074922" y="2035631"/>
            <a:ext cx="293649" cy="126166"/>
          </a:xfrm>
          <a:prstGeom prst="line">
            <a:avLst/>
          </a:prstGeom>
          <a:ln>
            <a:solidFill>
              <a:srgbClr val="FF0000"/>
            </a:solidFill>
            <a:tailEnd type="stealth" w="lg"/>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98090" y="2127946"/>
            <a:ext cx="4532441" cy="338554"/>
          </a:xfrm>
          <a:prstGeom prst="rect">
            <a:avLst/>
          </a:prstGeom>
          <a:noFill/>
        </p:spPr>
        <p:txBody>
          <a:bodyPr wrap="square" rtlCol="0">
            <a:spAutoFit/>
          </a:bodyPr>
          <a:lstStyle/>
          <a:p>
            <a:r>
              <a:rPr lang="en-US" sz="1600" dirty="0" smtClean="0">
                <a:solidFill>
                  <a:srgbClr val="FF0000"/>
                </a:solidFill>
                <a:latin typeface="Symbol" charset="2"/>
                <a:cs typeface="Symbol" charset="2"/>
                <a:sym typeface="Symbol"/>
              </a:rPr>
              <a:t>l</a:t>
            </a:r>
            <a:r>
              <a:rPr lang="en-US" sz="1600" dirty="0" smtClean="0">
                <a:solidFill>
                  <a:srgbClr val="FF0000"/>
                </a:solidFill>
                <a:sym typeface="Symbol"/>
              </a:rPr>
              <a:t> </a:t>
            </a:r>
            <a:r>
              <a:rPr lang="en-US" sz="1600" dirty="0" smtClean="0">
                <a:solidFill>
                  <a:srgbClr val="FF0000"/>
                </a:solidFill>
                <a:latin typeface="Cambria Math"/>
                <a:cs typeface="Cambria Math"/>
                <a:sym typeface="Symbol"/>
              </a:rPr>
              <a:t>[0.5</a:t>
            </a:r>
            <a:r>
              <a:rPr lang="en-US" sz="1600" dirty="0" smtClean="0">
                <a:solidFill>
                  <a:srgbClr val="FF0000"/>
                </a:solidFill>
                <a:latin typeface="Cambria Math"/>
                <a:cs typeface="Cambria Math"/>
              </a:rPr>
              <a:t>, 1]</a:t>
            </a:r>
            <a:r>
              <a:rPr lang="en-US" sz="1600" dirty="0" smtClean="0">
                <a:solidFill>
                  <a:srgbClr val="FF0000"/>
                </a:solidFill>
                <a:latin typeface="Helvetica"/>
                <a:cs typeface="Helvetica"/>
              </a:rPr>
              <a:t>, software prefetching efficiency</a:t>
            </a:r>
            <a:endParaRPr lang="en-US" sz="1600" dirty="0">
              <a:solidFill>
                <a:srgbClr val="FF0000"/>
              </a:solidFill>
              <a:latin typeface="Helvetica"/>
              <a:cs typeface="Helvetica"/>
            </a:endParaRPr>
          </a:p>
        </p:txBody>
      </p:sp>
      <p:sp>
        <p:nvSpPr>
          <p:cNvPr id="31" name="TextBox 30"/>
          <p:cNvSpPr txBox="1"/>
          <p:nvPr/>
        </p:nvSpPr>
        <p:spPr>
          <a:xfrm>
            <a:off x="3970437" y="4329852"/>
            <a:ext cx="3446704" cy="338554"/>
          </a:xfrm>
          <a:prstGeom prst="rect">
            <a:avLst/>
          </a:prstGeom>
          <a:noFill/>
        </p:spPr>
        <p:txBody>
          <a:bodyPr wrap="square" rtlCol="0">
            <a:spAutoFit/>
          </a:bodyPr>
          <a:lstStyle/>
          <a:p>
            <a:r>
              <a:rPr lang="en-US" sz="1600" dirty="0">
                <a:solidFill>
                  <a:srgbClr val="FF0000"/>
                </a:solidFill>
                <a:latin typeface="Helvetica"/>
                <a:cs typeface="Helvetica"/>
              </a:rPr>
              <a:t>s</a:t>
            </a:r>
            <a:r>
              <a:rPr lang="en-US" sz="1600" dirty="0" smtClean="0">
                <a:solidFill>
                  <a:srgbClr val="FF0000"/>
                </a:solidFill>
                <a:latin typeface="Helvetica"/>
                <a:cs typeface="Helvetica"/>
              </a:rPr>
              <a:t>tep function: periodical spikes</a:t>
            </a:r>
            <a:endParaRPr lang="en-US" sz="1600" dirty="0">
              <a:solidFill>
                <a:srgbClr val="FF0000"/>
              </a:solidFill>
              <a:latin typeface="Helvetica"/>
              <a:cs typeface="Helvetica"/>
            </a:endParaRPr>
          </a:p>
        </p:txBody>
      </p:sp>
      <p:pic>
        <p:nvPicPr>
          <p:cNvPr id="39" name="Picture 38"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l="22414" t="-1205" r="46076" b="-1"/>
          <a:stretch/>
        </p:blipFill>
        <p:spPr>
          <a:xfrm>
            <a:off x="3970438" y="1350545"/>
            <a:ext cx="1913896" cy="343747"/>
          </a:xfrm>
          <a:prstGeom prst="rect">
            <a:avLst/>
          </a:prstGeom>
        </p:spPr>
      </p:pic>
      <p:pic>
        <p:nvPicPr>
          <p:cNvPr id="40" name="Picture 39"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l="53058" t="-1205" b="-1"/>
          <a:stretch/>
        </p:blipFill>
        <p:spPr>
          <a:xfrm>
            <a:off x="6667672" y="1350545"/>
            <a:ext cx="2851223" cy="343747"/>
          </a:xfrm>
          <a:prstGeom prst="rect">
            <a:avLst/>
          </a:prstGeom>
        </p:spPr>
      </p:pic>
      <p:grpSp>
        <p:nvGrpSpPr>
          <p:cNvPr id="5" name="Group 4"/>
          <p:cNvGrpSpPr/>
          <p:nvPr/>
        </p:nvGrpSpPr>
        <p:grpSpPr>
          <a:xfrm>
            <a:off x="1977885" y="3787985"/>
            <a:ext cx="7970448" cy="541867"/>
            <a:chOff x="1977885" y="3787985"/>
            <a:chExt cx="7970448" cy="541867"/>
          </a:xfrm>
        </p:grpSpPr>
        <p:grpSp>
          <p:nvGrpSpPr>
            <p:cNvPr id="4" name="Group 3"/>
            <p:cNvGrpSpPr/>
            <p:nvPr/>
          </p:nvGrpSpPr>
          <p:grpSpPr>
            <a:xfrm>
              <a:off x="1977885" y="3787985"/>
              <a:ext cx="7970448" cy="541867"/>
              <a:chOff x="1977885" y="3787985"/>
              <a:chExt cx="7970448" cy="541867"/>
            </a:xfrm>
          </p:grpSpPr>
          <p:grpSp>
            <p:nvGrpSpPr>
              <p:cNvPr id="27" name="Group 26"/>
              <p:cNvGrpSpPr/>
              <p:nvPr/>
            </p:nvGrpSpPr>
            <p:grpSpPr>
              <a:xfrm>
                <a:off x="1977885" y="3787985"/>
                <a:ext cx="7970448" cy="541867"/>
                <a:chOff x="1977885" y="3787985"/>
                <a:chExt cx="7970448" cy="541867"/>
              </a:xfrm>
            </p:grpSpPr>
            <p:grpSp>
              <p:nvGrpSpPr>
                <p:cNvPr id="26" name="Group 25"/>
                <p:cNvGrpSpPr/>
                <p:nvPr/>
              </p:nvGrpSpPr>
              <p:grpSpPr>
                <a:xfrm>
                  <a:off x="1977885" y="3787985"/>
                  <a:ext cx="7970448" cy="541867"/>
                  <a:chOff x="1977885" y="3787985"/>
                  <a:chExt cx="7970448" cy="541867"/>
                </a:xfrm>
              </p:grpSpPr>
              <p:pic>
                <p:nvPicPr>
                  <p:cNvPr id="19" name="Picture 18"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42495" r="2110" b="43501"/>
                  <a:stretch/>
                </p:blipFill>
                <p:spPr>
                  <a:xfrm>
                    <a:off x="1977885" y="3787985"/>
                    <a:ext cx="7970448" cy="541867"/>
                  </a:xfrm>
                  <a:prstGeom prst="rect">
                    <a:avLst/>
                  </a:prstGeom>
                </p:spPr>
              </p:pic>
              <p:sp>
                <p:nvSpPr>
                  <p:cNvPr id="25" name="Rectangle 24"/>
                  <p:cNvSpPr/>
                  <p:nvPr/>
                </p:nvSpPr>
                <p:spPr>
                  <a:xfrm>
                    <a:off x="4114681" y="3954847"/>
                    <a:ext cx="186348" cy="217522"/>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24" name="Picture 23"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l="37267" t="46784" r="61069" b="47965"/>
                <a:stretch/>
              </p:blipFill>
              <p:spPr>
                <a:xfrm>
                  <a:off x="4174028" y="3960702"/>
                  <a:ext cx="135468" cy="203200"/>
                </a:xfrm>
                <a:prstGeom prst="rect">
                  <a:avLst/>
                </a:prstGeom>
              </p:spPr>
            </p:pic>
          </p:grpSp>
          <p:sp>
            <p:nvSpPr>
              <p:cNvPr id="32" name="Rectangle 31"/>
              <p:cNvSpPr/>
              <p:nvPr/>
            </p:nvSpPr>
            <p:spPr>
              <a:xfrm>
                <a:off x="2617663" y="3980763"/>
                <a:ext cx="200859" cy="146440"/>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23" name="Picture 22"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l="37267" t="46784" r="61069" b="47965"/>
            <a:stretch/>
          </p:blipFill>
          <p:spPr>
            <a:xfrm>
              <a:off x="2683054" y="3962690"/>
              <a:ext cx="135468" cy="203200"/>
            </a:xfrm>
            <a:prstGeom prst="rect">
              <a:avLst/>
            </a:prstGeom>
          </p:spPr>
        </p:pic>
      </p:grpSp>
    </p:spTree>
    <p:extLst>
      <p:ext uri="{BB962C8B-B14F-4D97-AF65-F5344CB8AC3E}">
        <p14:creationId xmlns:p14="http://schemas.microsoft.com/office/powerpoint/2010/main" val="3680566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30" grpId="0"/>
      <p:bldP spid="35" grpId="0" animBg="1"/>
      <p:bldP spid="37"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Operations</a:t>
            </a:r>
            <a:endParaRPr lang="en-US" dirty="0"/>
          </a:p>
        </p:txBody>
      </p:sp>
      <p:sp>
        <p:nvSpPr>
          <p:cNvPr id="3" name="Content Placeholder 2"/>
          <p:cNvSpPr>
            <a:spLocks noGrp="1"/>
          </p:cNvSpPr>
          <p:nvPr>
            <p:ph idx="1"/>
          </p:nvPr>
        </p:nvSpPr>
        <p:spPr>
          <a:xfrm>
            <a:off x="0" y="1706882"/>
            <a:ext cx="3815080" cy="4827694"/>
          </a:xfrm>
        </p:spPr>
        <p:txBody>
          <a:bodyPr>
            <a:normAutofit/>
          </a:bodyPr>
          <a:lstStyle/>
          <a:p>
            <a:r>
              <a:rPr lang="en-US" sz="1800" dirty="0" smtClean="0"/>
              <a:t>DGEMM</a:t>
            </a:r>
          </a:p>
          <a:p>
            <a:endParaRPr lang="en-US" sz="1800" dirty="0"/>
          </a:p>
          <a:p>
            <a:r>
              <a:rPr lang="en-US" sz="1800" dirty="0" smtClean="0"/>
              <a:t>One-level</a:t>
            </a:r>
          </a:p>
          <a:p>
            <a:pPr>
              <a:buFont typeface="Wingdings" charset="2"/>
              <a:buChar char="Ø"/>
            </a:pPr>
            <a:r>
              <a:rPr lang="en-US" sz="1600" dirty="0" smtClean="0"/>
              <a:t>ABC </a:t>
            </a:r>
            <a:r>
              <a:rPr lang="en-US" sz="1600" dirty="0" err="1" smtClean="0"/>
              <a:t>Strassen</a:t>
            </a:r>
            <a:endParaRPr lang="en-US" sz="1600" dirty="0" smtClean="0"/>
          </a:p>
          <a:p>
            <a:pPr>
              <a:buFont typeface="Wingdings" charset="2"/>
              <a:buChar char="Ø"/>
            </a:pPr>
            <a:endParaRPr lang="en-US" sz="1600" dirty="0"/>
          </a:p>
          <a:p>
            <a:pPr>
              <a:buFont typeface="Wingdings" charset="2"/>
              <a:buChar char="Ø"/>
            </a:pPr>
            <a:r>
              <a:rPr lang="en-US" sz="1600" dirty="0" smtClean="0"/>
              <a:t>AB </a:t>
            </a:r>
            <a:r>
              <a:rPr lang="en-US" sz="1600" dirty="0" err="1" smtClean="0"/>
              <a:t>Strassen</a:t>
            </a:r>
            <a:endParaRPr lang="en-US" sz="1600" dirty="0" smtClean="0"/>
          </a:p>
          <a:p>
            <a:pPr>
              <a:buFont typeface="Wingdings" charset="2"/>
              <a:buChar char="Ø"/>
            </a:pPr>
            <a:endParaRPr lang="en-US" sz="1600" dirty="0"/>
          </a:p>
          <a:p>
            <a:pPr>
              <a:buFont typeface="Wingdings" charset="2"/>
              <a:buChar char="Ø"/>
            </a:pPr>
            <a:r>
              <a:rPr lang="en-US" sz="1600" dirty="0" smtClean="0"/>
              <a:t>Naïve </a:t>
            </a:r>
            <a:r>
              <a:rPr lang="en-US" sz="1600" dirty="0" err="1" smtClean="0"/>
              <a:t>Strassen</a:t>
            </a:r>
            <a:endParaRPr lang="en-US" sz="1600" dirty="0" smtClean="0"/>
          </a:p>
          <a:p>
            <a:pPr marL="0" indent="0">
              <a:buNone/>
            </a:pPr>
            <a:endParaRPr lang="en-US" sz="1800" dirty="0"/>
          </a:p>
          <a:p>
            <a:r>
              <a:rPr lang="en-US" sz="1800" dirty="0" smtClean="0"/>
              <a:t>Two-</a:t>
            </a:r>
            <a:r>
              <a:rPr lang="en-US" sz="1800" dirty="0"/>
              <a:t>level</a:t>
            </a:r>
          </a:p>
          <a:p>
            <a:pPr>
              <a:buFont typeface="Wingdings" charset="2"/>
              <a:buChar char="Ø"/>
            </a:pPr>
            <a:r>
              <a:rPr lang="en-US" sz="1600" dirty="0"/>
              <a:t>ABC </a:t>
            </a:r>
            <a:r>
              <a:rPr lang="en-US" sz="1600" dirty="0" err="1"/>
              <a:t>Strassen</a:t>
            </a:r>
            <a:endParaRPr lang="en-US" sz="1600" dirty="0"/>
          </a:p>
          <a:p>
            <a:pPr>
              <a:buFont typeface="Wingdings" charset="2"/>
              <a:buChar char="Ø"/>
            </a:pPr>
            <a:endParaRPr lang="en-US" sz="1600" dirty="0"/>
          </a:p>
          <a:p>
            <a:pPr>
              <a:buFont typeface="Wingdings" charset="2"/>
              <a:buChar char="Ø"/>
            </a:pPr>
            <a:r>
              <a:rPr lang="en-US" sz="1600" dirty="0"/>
              <a:t>AB </a:t>
            </a:r>
            <a:r>
              <a:rPr lang="en-US" sz="1600" dirty="0" err="1"/>
              <a:t>Strassen</a:t>
            </a:r>
            <a:endParaRPr lang="en-US" sz="1600" dirty="0"/>
          </a:p>
          <a:p>
            <a:pPr>
              <a:buFont typeface="Wingdings" charset="2"/>
              <a:buChar char="Ø"/>
            </a:pPr>
            <a:endParaRPr lang="en-US" sz="1600" dirty="0"/>
          </a:p>
          <a:p>
            <a:pPr>
              <a:buFont typeface="Wingdings" charset="2"/>
              <a:buChar char="Ø"/>
            </a:pPr>
            <a:r>
              <a:rPr lang="en-US" sz="1600" dirty="0"/>
              <a:t>Naïve </a:t>
            </a:r>
            <a:r>
              <a:rPr lang="en-US" sz="1600" dirty="0" err="1"/>
              <a:t>Strassen</a:t>
            </a:r>
            <a:endParaRPr lang="en-US" sz="1600" dirty="0"/>
          </a:p>
          <a:p>
            <a:pPr>
              <a:buFont typeface="Wingdings" charset="2"/>
              <a:buChar char="Ø"/>
            </a:pPr>
            <a:endParaRPr lang="en-US" sz="1600" dirty="0" smtClean="0"/>
          </a:p>
        </p:txBody>
      </p:sp>
      <p:pic>
        <p:nvPicPr>
          <p:cNvPr id="6" name="Picture 5"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r="77642"/>
          <a:stretch/>
        </p:blipFill>
        <p:spPr>
          <a:xfrm>
            <a:off x="1977886" y="1350545"/>
            <a:ext cx="1357982" cy="339651"/>
          </a:xfrm>
          <a:prstGeom prst="rect">
            <a:avLst/>
          </a:prstGeom>
        </p:spPr>
      </p:pic>
      <p:pic>
        <p:nvPicPr>
          <p:cNvPr id="17" name="Picture 16"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85427" r="2110" b="437"/>
          <a:stretch/>
        </p:blipFill>
        <p:spPr>
          <a:xfrm>
            <a:off x="1977885" y="5887719"/>
            <a:ext cx="7970448" cy="546947"/>
          </a:xfrm>
          <a:prstGeom prst="rect">
            <a:avLst/>
          </a:prstGeom>
        </p:spPr>
      </p:pic>
      <p:pic>
        <p:nvPicPr>
          <p:cNvPr id="18" name="Picture 17"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57768" r="2110" b="28884"/>
          <a:stretch/>
        </p:blipFill>
        <p:spPr>
          <a:xfrm>
            <a:off x="1977885" y="4761652"/>
            <a:ext cx="7970448" cy="516466"/>
          </a:xfrm>
          <a:prstGeom prst="rect">
            <a:avLst/>
          </a:prstGeom>
        </p:spPr>
      </p:pic>
      <p:pic>
        <p:nvPicPr>
          <p:cNvPr id="20" name="Picture 19"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28447" r="2110" b="57549"/>
          <a:stretch/>
        </p:blipFill>
        <p:spPr>
          <a:xfrm>
            <a:off x="1977885" y="3183465"/>
            <a:ext cx="7970448" cy="541867"/>
          </a:xfrm>
          <a:prstGeom prst="rect">
            <a:avLst/>
          </a:prstGeom>
        </p:spPr>
      </p:pic>
      <p:pic>
        <p:nvPicPr>
          <p:cNvPr id="21" name="Picture 20"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13349" r="2110" b="72209"/>
          <a:stretch/>
        </p:blipFill>
        <p:spPr>
          <a:xfrm>
            <a:off x="1977885" y="2602656"/>
            <a:ext cx="7970448" cy="558800"/>
          </a:xfrm>
          <a:prstGeom prst="rect">
            <a:avLst/>
          </a:prstGeom>
        </p:spPr>
      </p:pic>
      <p:pic>
        <p:nvPicPr>
          <p:cNvPr id="22" name="Picture 21"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1314" r="2110" b="87308"/>
          <a:stretch/>
        </p:blipFill>
        <p:spPr>
          <a:xfrm>
            <a:off x="1977885" y="1732283"/>
            <a:ext cx="7970448" cy="440267"/>
          </a:xfrm>
          <a:prstGeom prst="rect">
            <a:avLst/>
          </a:prstGeom>
        </p:spPr>
      </p:pic>
      <p:pic>
        <p:nvPicPr>
          <p:cNvPr id="23" name="Picture 22"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71860" r="2110" b="13698"/>
          <a:stretch/>
        </p:blipFill>
        <p:spPr>
          <a:xfrm>
            <a:off x="1977885" y="5362788"/>
            <a:ext cx="7970448" cy="558800"/>
          </a:xfrm>
          <a:prstGeom prst="rect">
            <a:avLst/>
          </a:prstGeom>
        </p:spPr>
      </p:pic>
      <p:sp>
        <p:nvSpPr>
          <p:cNvPr id="28" name="Oval 27"/>
          <p:cNvSpPr/>
          <p:nvPr/>
        </p:nvSpPr>
        <p:spPr>
          <a:xfrm>
            <a:off x="9690302" y="1834147"/>
            <a:ext cx="274965" cy="248651"/>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cxnSp>
        <p:nvCxnSpPr>
          <p:cNvPr id="29" name="Straight Connector 28"/>
          <p:cNvCxnSpPr>
            <a:stCxn id="28" idx="3"/>
          </p:cNvCxnSpPr>
          <p:nvPr/>
        </p:nvCxnSpPr>
        <p:spPr>
          <a:xfrm flipH="1">
            <a:off x="9418321" y="2046384"/>
            <a:ext cx="312249" cy="126166"/>
          </a:xfrm>
          <a:prstGeom prst="line">
            <a:avLst/>
          </a:prstGeom>
          <a:ln>
            <a:solidFill>
              <a:srgbClr val="FF0000"/>
            </a:solidFill>
            <a:tailEnd type="stealth" w="lg"/>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8752729" y="2194400"/>
            <a:ext cx="1130247" cy="338554"/>
          </a:xfrm>
          <a:prstGeom prst="rect">
            <a:avLst/>
          </a:prstGeom>
          <a:noFill/>
        </p:spPr>
        <p:txBody>
          <a:bodyPr wrap="square" rtlCol="0">
            <a:spAutoFit/>
          </a:bodyPr>
          <a:lstStyle/>
          <a:p>
            <a:r>
              <a:rPr lang="en-US" sz="1600" dirty="0" smtClean="0">
                <a:solidFill>
                  <a:srgbClr val="FF0000"/>
                </a:solidFill>
                <a:latin typeface="Helvetica"/>
                <a:cs typeface="Helvetica"/>
              </a:rPr>
              <a:t>bandwidth</a:t>
            </a:r>
            <a:endParaRPr lang="en-US" sz="1600" dirty="0">
              <a:solidFill>
                <a:srgbClr val="FF0000"/>
              </a:solidFill>
              <a:latin typeface="Helvetica"/>
              <a:cs typeface="Helvetica"/>
            </a:endParaRPr>
          </a:p>
        </p:txBody>
      </p:sp>
      <p:sp>
        <p:nvSpPr>
          <p:cNvPr id="35" name="Oval 34"/>
          <p:cNvSpPr/>
          <p:nvPr/>
        </p:nvSpPr>
        <p:spPr>
          <a:xfrm>
            <a:off x="5346902" y="1823394"/>
            <a:ext cx="147965" cy="248651"/>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cxnSp>
        <p:nvCxnSpPr>
          <p:cNvPr id="36" name="Straight Connector 35"/>
          <p:cNvCxnSpPr>
            <a:stCxn id="35" idx="3"/>
          </p:cNvCxnSpPr>
          <p:nvPr/>
        </p:nvCxnSpPr>
        <p:spPr>
          <a:xfrm flipH="1">
            <a:off x="5074922" y="2035631"/>
            <a:ext cx="293649" cy="126166"/>
          </a:xfrm>
          <a:prstGeom prst="line">
            <a:avLst/>
          </a:prstGeom>
          <a:ln>
            <a:solidFill>
              <a:srgbClr val="FF0000"/>
            </a:solidFill>
            <a:tailEnd type="stealth" w="lg"/>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398090" y="2127946"/>
            <a:ext cx="4532441" cy="338554"/>
          </a:xfrm>
          <a:prstGeom prst="rect">
            <a:avLst/>
          </a:prstGeom>
          <a:noFill/>
        </p:spPr>
        <p:txBody>
          <a:bodyPr wrap="square" rtlCol="0">
            <a:spAutoFit/>
          </a:bodyPr>
          <a:lstStyle/>
          <a:p>
            <a:r>
              <a:rPr lang="en-US" sz="1600" dirty="0" smtClean="0">
                <a:solidFill>
                  <a:srgbClr val="FF0000"/>
                </a:solidFill>
                <a:latin typeface="Symbol" charset="2"/>
                <a:cs typeface="Symbol" charset="2"/>
                <a:sym typeface="Symbol"/>
              </a:rPr>
              <a:t>l</a:t>
            </a:r>
            <a:r>
              <a:rPr lang="en-US" sz="1600" dirty="0" smtClean="0">
                <a:solidFill>
                  <a:srgbClr val="FF0000"/>
                </a:solidFill>
                <a:sym typeface="Symbol"/>
              </a:rPr>
              <a:t> </a:t>
            </a:r>
            <a:r>
              <a:rPr lang="en-US" sz="1600" dirty="0" smtClean="0">
                <a:solidFill>
                  <a:srgbClr val="FF0000"/>
                </a:solidFill>
                <a:latin typeface="Cambria Math"/>
                <a:cs typeface="Cambria Math"/>
                <a:sym typeface="Symbol"/>
              </a:rPr>
              <a:t>[0.5</a:t>
            </a:r>
            <a:r>
              <a:rPr lang="en-US" sz="1600" dirty="0" smtClean="0">
                <a:solidFill>
                  <a:srgbClr val="FF0000"/>
                </a:solidFill>
                <a:latin typeface="Cambria Math"/>
                <a:cs typeface="Cambria Math"/>
              </a:rPr>
              <a:t>, 1]</a:t>
            </a:r>
            <a:r>
              <a:rPr lang="en-US" sz="1600" dirty="0" smtClean="0">
                <a:solidFill>
                  <a:srgbClr val="FF0000"/>
                </a:solidFill>
                <a:latin typeface="Helvetica"/>
                <a:cs typeface="Helvetica"/>
              </a:rPr>
              <a:t>, software prefetching efficiency</a:t>
            </a:r>
            <a:endParaRPr lang="en-US" sz="1600" dirty="0">
              <a:solidFill>
                <a:srgbClr val="FF0000"/>
              </a:solidFill>
              <a:latin typeface="Helvetica"/>
              <a:cs typeface="Helvetica"/>
            </a:endParaRPr>
          </a:p>
        </p:txBody>
      </p:sp>
      <p:sp>
        <p:nvSpPr>
          <p:cNvPr id="31" name="TextBox 30"/>
          <p:cNvSpPr txBox="1"/>
          <p:nvPr/>
        </p:nvSpPr>
        <p:spPr>
          <a:xfrm>
            <a:off x="3970437" y="4329852"/>
            <a:ext cx="3446704" cy="338554"/>
          </a:xfrm>
          <a:prstGeom prst="rect">
            <a:avLst/>
          </a:prstGeom>
          <a:noFill/>
        </p:spPr>
        <p:txBody>
          <a:bodyPr wrap="square" rtlCol="0">
            <a:spAutoFit/>
          </a:bodyPr>
          <a:lstStyle/>
          <a:p>
            <a:r>
              <a:rPr lang="en-US" sz="1600" dirty="0">
                <a:solidFill>
                  <a:srgbClr val="FF0000"/>
                </a:solidFill>
                <a:latin typeface="Helvetica"/>
                <a:cs typeface="Helvetica"/>
              </a:rPr>
              <a:t>s</a:t>
            </a:r>
            <a:r>
              <a:rPr lang="en-US" sz="1600" dirty="0" smtClean="0">
                <a:solidFill>
                  <a:srgbClr val="FF0000"/>
                </a:solidFill>
                <a:latin typeface="Helvetica"/>
                <a:cs typeface="Helvetica"/>
              </a:rPr>
              <a:t>tep function: periodical spikes</a:t>
            </a:r>
            <a:endParaRPr lang="en-US" sz="1600" dirty="0">
              <a:solidFill>
                <a:srgbClr val="FF0000"/>
              </a:solidFill>
              <a:latin typeface="Helvetica"/>
              <a:cs typeface="Helvetica"/>
            </a:endParaRPr>
          </a:p>
        </p:txBody>
      </p:sp>
      <p:sp>
        <p:nvSpPr>
          <p:cNvPr id="32" name="Oval 31"/>
          <p:cNvSpPr/>
          <p:nvPr/>
        </p:nvSpPr>
        <p:spPr>
          <a:xfrm>
            <a:off x="5000939" y="2672226"/>
            <a:ext cx="1535328"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33" name="Oval 32"/>
          <p:cNvSpPr/>
          <p:nvPr/>
        </p:nvSpPr>
        <p:spPr>
          <a:xfrm>
            <a:off x="5000939" y="3263054"/>
            <a:ext cx="1535328"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34" name="Oval 33"/>
          <p:cNvSpPr/>
          <p:nvPr/>
        </p:nvSpPr>
        <p:spPr>
          <a:xfrm>
            <a:off x="8600323" y="3237653"/>
            <a:ext cx="1014426" cy="438428"/>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pic>
        <p:nvPicPr>
          <p:cNvPr id="38" name="Picture 37" descr="Screen Shot 2016-04-27 at 9.57.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697" y="7384876"/>
            <a:ext cx="6073915" cy="339651"/>
          </a:xfrm>
          <a:prstGeom prst="rect">
            <a:avLst/>
          </a:prstGeom>
        </p:spPr>
      </p:pic>
      <p:pic>
        <p:nvPicPr>
          <p:cNvPr id="39" name="Picture 38"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l="22414" t="-1205" r="46076" b="-1"/>
          <a:stretch/>
        </p:blipFill>
        <p:spPr>
          <a:xfrm>
            <a:off x="3970438" y="1350545"/>
            <a:ext cx="1913896" cy="343747"/>
          </a:xfrm>
          <a:prstGeom prst="rect">
            <a:avLst/>
          </a:prstGeom>
        </p:spPr>
      </p:pic>
      <p:pic>
        <p:nvPicPr>
          <p:cNvPr id="40" name="Picture 39" descr="Screen Shot 2016-04-27 at 9.57.20 PM.png"/>
          <p:cNvPicPr>
            <a:picLocks noChangeAspect="1"/>
          </p:cNvPicPr>
          <p:nvPr/>
        </p:nvPicPr>
        <p:blipFill rotWithShape="1">
          <a:blip r:embed="rId3">
            <a:extLst>
              <a:ext uri="{28A0092B-C50C-407E-A947-70E740481C1C}">
                <a14:useLocalDpi xmlns:a14="http://schemas.microsoft.com/office/drawing/2010/main" val="0"/>
              </a:ext>
            </a:extLst>
          </a:blip>
          <a:srcRect l="53058" t="-1205" b="-1"/>
          <a:stretch/>
        </p:blipFill>
        <p:spPr>
          <a:xfrm>
            <a:off x="6667672" y="1350545"/>
            <a:ext cx="2851223" cy="343747"/>
          </a:xfrm>
          <a:prstGeom prst="rect">
            <a:avLst/>
          </a:prstGeom>
        </p:spPr>
      </p:pic>
      <p:grpSp>
        <p:nvGrpSpPr>
          <p:cNvPr id="41" name="Group 40"/>
          <p:cNvGrpSpPr/>
          <p:nvPr/>
        </p:nvGrpSpPr>
        <p:grpSpPr>
          <a:xfrm>
            <a:off x="1977885" y="3787985"/>
            <a:ext cx="7970448" cy="541867"/>
            <a:chOff x="1977885" y="3787985"/>
            <a:chExt cx="7970448" cy="541867"/>
          </a:xfrm>
        </p:grpSpPr>
        <p:grpSp>
          <p:nvGrpSpPr>
            <p:cNvPr id="42" name="Group 41"/>
            <p:cNvGrpSpPr/>
            <p:nvPr/>
          </p:nvGrpSpPr>
          <p:grpSpPr>
            <a:xfrm>
              <a:off x="1977885" y="3787985"/>
              <a:ext cx="7970448" cy="541867"/>
              <a:chOff x="1977885" y="3787985"/>
              <a:chExt cx="7970448" cy="541867"/>
            </a:xfrm>
          </p:grpSpPr>
          <p:grpSp>
            <p:nvGrpSpPr>
              <p:cNvPr id="44" name="Group 43"/>
              <p:cNvGrpSpPr/>
              <p:nvPr/>
            </p:nvGrpSpPr>
            <p:grpSpPr>
              <a:xfrm>
                <a:off x="1977885" y="3787985"/>
                <a:ext cx="7970448" cy="541867"/>
                <a:chOff x="1977885" y="3787985"/>
                <a:chExt cx="7970448" cy="541867"/>
              </a:xfrm>
            </p:grpSpPr>
            <p:grpSp>
              <p:nvGrpSpPr>
                <p:cNvPr id="46" name="Group 45"/>
                <p:cNvGrpSpPr/>
                <p:nvPr/>
              </p:nvGrpSpPr>
              <p:grpSpPr>
                <a:xfrm>
                  <a:off x="1977885" y="3787985"/>
                  <a:ext cx="7970448" cy="541867"/>
                  <a:chOff x="1977885" y="3787985"/>
                  <a:chExt cx="7970448" cy="541867"/>
                </a:xfrm>
              </p:grpSpPr>
              <p:pic>
                <p:nvPicPr>
                  <p:cNvPr id="48" name="Picture 47"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42495" r="2110" b="43501"/>
                  <a:stretch/>
                </p:blipFill>
                <p:spPr>
                  <a:xfrm>
                    <a:off x="1977885" y="3787985"/>
                    <a:ext cx="7970448" cy="541867"/>
                  </a:xfrm>
                  <a:prstGeom prst="rect">
                    <a:avLst/>
                  </a:prstGeom>
                </p:spPr>
              </p:pic>
              <p:sp>
                <p:nvSpPr>
                  <p:cNvPr id="49" name="Rectangle 48"/>
                  <p:cNvSpPr/>
                  <p:nvPr/>
                </p:nvSpPr>
                <p:spPr>
                  <a:xfrm>
                    <a:off x="4114681" y="3954847"/>
                    <a:ext cx="186348" cy="217522"/>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47" name="Picture 46"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l="37267" t="46784" r="61069" b="47965"/>
                <a:stretch/>
              </p:blipFill>
              <p:spPr>
                <a:xfrm>
                  <a:off x="4174028" y="3960702"/>
                  <a:ext cx="135468" cy="203200"/>
                </a:xfrm>
                <a:prstGeom prst="rect">
                  <a:avLst/>
                </a:prstGeom>
              </p:spPr>
            </p:pic>
          </p:grpSp>
          <p:sp>
            <p:nvSpPr>
              <p:cNvPr id="45" name="Rectangle 44"/>
              <p:cNvSpPr/>
              <p:nvPr/>
            </p:nvSpPr>
            <p:spPr>
              <a:xfrm>
                <a:off x="2617663" y="3980763"/>
                <a:ext cx="200859" cy="146440"/>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43" name="Picture 42"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l="37267" t="46784" r="61069" b="47965"/>
            <a:stretch/>
          </p:blipFill>
          <p:spPr>
            <a:xfrm>
              <a:off x="2683054" y="3962690"/>
              <a:ext cx="135468" cy="203200"/>
            </a:xfrm>
            <a:prstGeom prst="rect">
              <a:avLst/>
            </a:prstGeom>
          </p:spPr>
        </p:pic>
      </p:grpSp>
    </p:spTree>
    <p:extLst>
      <p:ext uri="{BB962C8B-B14F-4D97-AF65-F5344CB8AC3E}">
        <p14:creationId xmlns:p14="http://schemas.microsoft.com/office/powerpoint/2010/main" val="3209762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0758" y="4833409"/>
            <a:ext cx="2336823" cy="400110"/>
          </a:xfrm>
          <a:prstGeom prst="rect">
            <a:avLst/>
          </a:prstGeom>
        </p:spPr>
        <p:txBody>
          <a:bodyPr wrap="none">
            <a:spAutoFit/>
          </a:bodyPr>
          <a:lstStyle/>
          <a:p>
            <a:r>
              <a:rPr lang="en-US" sz="2000" dirty="0">
                <a:latin typeface="Helvetica"/>
                <a:cs typeface="Helvetica"/>
              </a:rPr>
              <a:t>Numerical </a:t>
            </a:r>
            <a:r>
              <a:rPr lang="en-US" sz="2000" dirty="0" smtClean="0">
                <a:latin typeface="Helvetica"/>
                <a:cs typeface="Helvetica"/>
              </a:rPr>
              <a:t>stability:</a:t>
            </a:r>
            <a:endParaRPr lang="en-US" sz="2000" dirty="0">
              <a:latin typeface="Helvetica"/>
              <a:cs typeface="Helvetica"/>
            </a:endParaRPr>
          </a:p>
        </p:txBody>
      </p:sp>
      <p:sp>
        <p:nvSpPr>
          <p:cNvPr id="9" name="TextBox 8"/>
          <p:cNvSpPr txBox="1"/>
          <p:nvPr/>
        </p:nvSpPr>
        <p:spPr>
          <a:xfrm>
            <a:off x="109182" y="5343768"/>
            <a:ext cx="5153864" cy="1754326"/>
          </a:xfrm>
          <a:prstGeom prst="rect">
            <a:avLst/>
          </a:prstGeom>
          <a:noFill/>
        </p:spPr>
        <p:txBody>
          <a:bodyPr wrap="square" rtlCol="0">
            <a:spAutoFit/>
          </a:bodyPr>
          <a:lstStyle/>
          <a:p>
            <a:r>
              <a:rPr lang="en-US" sz="1200" dirty="0">
                <a:latin typeface="Times"/>
                <a:cs typeface="Times"/>
              </a:rPr>
              <a:t>*Grey Ballard, Austin R. Benson, Alex </a:t>
            </a:r>
            <a:r>
              <a:rPr lang="en-US" sz="1200" dirty="0" err="1">
                <a:latin typeface="Times"/>
                <a:cs typeface="Times"/>
              </a:rPr>
              <a:t>Druinsky</a:t>
            </a:r>
            <a:r>
              <a:rPr lang="en-US" sz="1200" dirty="0">
                <a:latin typeface="Times"/>
                <a:cs typeface="Times"/>
              </a:rPr>
              <a:t>, Benjamin </a:t>
            </a:r>
            <a:r>
              <a:rPr lang="en-US" sz="1200" dirty="0" err="1">
                <a:latin typeface="Times"/>
                <a:cs typeface="Times"/>
              </a:rPr>
              <a:t>Lipshitz</a:t>
            </a:r>
            <a:r>
              <a:rPr lang="en-US" sz="1200" dirty="0">
                <a:latin typeface="Times"/>
                <a:cs typeface="Times"/>
              </a:rPr>
              <a:t>, and </a:t>
            </a:r>
            <a:r>
              <a:rPr lang="en-US" sz="1200" dirty="0" err="1">
                <a:latin typeface="Times"/>
                <a:cs typeface="Times"/>
              </a:rPr>
              <a:t>Oded</a:t>
            </a:r>
            <a:r>
              <a:rPr lang="en-US" sz="1200" dirty="0">
                <a:latin typeface="Times"/>
                <a:cs typeface="Times"/>
              </a:rPr>
              <a:t> Schwartz. "Improving the numerical stability of fast matrix multiplication algorithms." </a:t>
            </a:r>
            <a:r>
              <a:rPr lang="en-US" sz="1200" i="1" dirty="0" err="1">
                <a:latin typeface="Times"/>
                <a:cs typeface="Times"/>
              </a:rPr>
              <a:t>arXiv</a:t>
            </a:r>
            <a:r>
              <a:rPr lang="en-US" sz="1200" i="1" dirty="0">
                <a:latin typeface="Times"/>
                <a:cs typeface="Times"/>
              </a:rPr>
              <a:t> preprint arXiv:1507.00687</a:t>
            </a:r>
            <a:r>
              <a:rPr lang="en-US" sz="1200" dirty="0">
                <a:latin typeface="Times"/>
                <a:cs typeface="Times"/>
              </a:rPr>
              <a:t> (</a:t>
            </a:r>
            <a:r>
              <a:rPr lang="en-US" sz="1200" dirty="0">
                <a:solidFill>
                  <a:srgbClr val="FF0000"/>
                </a:solidFill>
                <a:latin typeface="Times"/>
                <a:cs typeface="Times"/>
              </a:rPr>
              <a:t>2015</a:t>
            </a:r>
            <a:r>
              <a:rPr lang="en-US" sz="1200" dirty="0">
                <a:latin typeface="Times"/>
                <a:cs typeface="Times"/>
              </a:rPr>
              <a:t>)</a:t>
            </a:r>
            <a:r>
              <a:rPr lang="en-US" sz="1200" dirty="0" smtClean="0">
                <a:latin typeface="Times"/>
                <a:cs typeface="Times"/>
              </a:rPr>
              <a:t>.</a:t>
            </a:r>
          </a:p>
          <a:p>
            <a:r>
              <a:rPr lang="en-US" sz="1200" dirty="0" smtClean="0">
                <a:latin typeface="Times"/>
                <a:cs typeface="Times"/>
              </a:rPr>
              <a:t>*James </a:t>
            </a:r>
            <a:r>
              <a:rPr lang="en-US" sz="1200" dirty="0" err="1">
                <a:latin typeface="Times"/>
                <a:cs typeface="Times"/>
              </a:rPr>
              <a:t>Demmel</a:t>
            </a:r>
            <a:r>
              <a:rPr lang="en-US" sz="1200" dirty="0">
                <a:latin typeface="Times"/>
                <a:cs typeface="Times"/>
              </a:rPr>
              <a:t>, </a:t>
            </a:r>
            <a:r>
              <a:rPr lang="en-US" sz="1200" dirty="0" err="1">
                <a:latin typeface="Times"/>
                <a:cs typeface="Times"/>
              </a:rPr>
              <a:t>Ioana</a:t>
            </a:r>
            <a:r>
              <a:rPr lang="en-US" sz="1200" dirty="0">
                <a:latin typeface="Times"/>
                <a:cs typeface="Times"/>
              </a:rPr>
              <a:t> </a:t>
            </a:r>
            <a:r>
              <a:rPr lang="en-US" sz="1200" dirty="0" err="1">
                <a:latin typeface="Times"/>
                <a:cs typeface="Times"/>
              </a:rPr>
              <a:t>Dumitriu</a:t>
            </a:r>
            <a:r>
              <a:rPr lang="en-US" sz="1200" dirty="0">
                <a:latin typeface="Times"/>
                <a:cs typeface="Times"/>
              </a:rPr>
              <a:t>, Olga Holtz, and Robert Kleinberg. "Fast matrix multiplication is stable." </a:t>
            </a:r>
            <a:r>
              <a:rPr lang="en-US" sz="1200" i="1" dirty="0" err="1">
                <a:latin typeface="Times"/>
                <a:cs typeface="Times"/>
              </a:rPr>
              <a:t>Numerische</a:t>
            </a:r>
            <a:r>
              <a:rPr lang="en-US" sz="1200" i="1" dirty="0">
                <a:latin typeface="Times"/>
                <a:cs typeface="Times"/>
              </a:rPr>
              <a:t> </a:t>
            </a:r>
            <a:r>
              <a:rPr lang="en-US" sz="1200" i="1" dirty="0" err="1">
                <a:latin typeface="Times"/>
                <a:cs typeface="Times"/>
              </a:rPr>
              <a:t>Mathematik</a:t>
            </a:r>
            <a:r>
              <a:rPr lang="en-US" sz="1200" dirty="0">
                <a:latin typeface="Times"/>
                <a:cs typeface="Times"/>
              </a:rPr>
              <a:t> 106, no. 2 (</a:t>
            </a:r>
            <a:r>
              <a:rPr lang="en-US" sz="1200" dirty="0">
                <a:solidFill>
                  <a:srgbClr val="FF0000"/>
                </a:solidFill>
                <a:latin typeface="Times"/>
                <a:cs typeface="Times"/>
              </a:rPr>
              <a:t>2007</a:t>
            </a:r>
            <a:r>
              <a:rPr lang="en-US" sz="1200" dirty="0">
                <a:latin typeface="Times"/>
                <a:cs typeface="Times"/>
              </a:rPr>
              <a:t>): 199-224.</a:t>
            </a:r>
          </a:p>
          <a:p>
            <a:r>
              <a:rPr lang="en-US" sz="1200" dirty="0">
                <a:latin typeface="Times"/>
                <a:cs typeface="Times"/>
              </a:rPr>
              <a:t>*Nicholas J. </a:t>
            </a:r>
            <a:r>
              <a:rPr lang="en-US" sz="1200" dirty="0" err="1">
                <a:latin typeface="Times"/>
                <a:cs typeface="Times"/>
              </a:rPr>
              <a:t>Higham</a:t>
            </a:r>
            <a:r>
              <a:rPr lang="en-US" sz="1200" dirty="0">
                <a:latin typeface="Times"/>
                <a:cs typeface="Times"/>
              </a:rPr>
              <a:t>, </a:t>
            </a:r>
            <a:r>
              <a:rPr lang="en-US" sz="1200" i="1" dirty="0">
                <a:latin typeface="Times"/>
                <a:cs typeface="Times"/>
              </a:rPr>
              <a:t>Accuracy and stability of numerical algorithms</a:t>
            </a:r>
            <a:r>
              <a:rPr lang="en-US" sz="1200" dirty="0">
                <a:latin typeface="Times"/>
                <a:cs typeface="Times"/>
              </a:rPr>
              <a:t>. </a:t>
            </a:r>
            <a:r>
              <a:rPr lang="en-US" sz="1200" dirty="0" smtClean="0">
                <a:latin typeface="Times"/>
                <a:cs typeface="Times"/>
              </a:rPr>
              <a:t>SIAM, </a:t>
            </a:r>
            <a:r>
              <a:rPr lang="en-US" sz="1200" dirty="0">
                <a:latin typeface="Times"/>
                <a:cs typeface="Times"/>
              </a:rPr>
              <a:t>2002</a:t>
            </a:r>
            <a:r>
              <a:rPr lang="en-US" sz="1200" dirty="0" smtClean="0">
                <a:latin typeface="Times"/>
                <a:cs typeface="Times"/>
              </a:rPr>
              <a:t>.</a:t>
            </a:r>
            <a:endParaRPr lang="en-US" sz="1200" dirty="0">
              <a:latin typeface="Times"/>
              <a:cs typeface="Times"/>
            </a:endParaRPr>
          </a:p>
          <a:p>
            <a:endParaRPr lang="en-US" sz="1200" dirty="0">
              <a:latin typeface="Times"/>
              <a:cs typeface="Times"/>
            </a:endParaRPr>
          </a:p>
        </p:txBody>
      </p:sp>
      <p:pic>
        <p:nvPicPr>
          <p:cNvPr id="6" name="Picture 5"/>
          <p:cNvPicPr>
            <a:picLocks noChangeAspect="1"/>
          </p:cNvPicPr>
          <p:nvPr/>
        </p:nvPicPr>
        <p:blipFill>
          <a:blip r:embed="rId3"/>
          <a:stretch>
            <a:fillRect/>
          </a:stretch>
        </p:blipFill>
        <p:spPr>
          <a:xfrm>
            <a:off x="10194899" y="4477330"/>
            <a:ext cx="3784601" cy="2523067"/>
          </a:xfrm>
          <a:prstGeom prst="rect">
            <a:avLst/>
          </a:prstGeom>
        </p:spPr>
      </p:pic>
      <p:sp>
        <p:nvSpPr>
          <p:cNvPr id="13"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sz="3600" dirty="0" smtClean="0"/>
              <a:t>Multi-level </a:t>
            </a:r>
            <a:r>
              <a:rPr lang="en-US" sz="3600" dirty="0" err="1" smtClean="0"/>
              <a:t>Strassen’s</a:t>
            </a:r>
            <a:r>
              <a:rPr lang="en-US" sz="3600" dirty="0" smtClean="0"/>
              <a:t> Algorithm (</a:t>
            </a:r>
            <a:r>
              <a:rPr lang="en-US" sz="3600" dirty="0" smtClean="0">
                <a:solidFill>
                  <a:srgbClr val="FF0000"/>
                </a:solidFill>
              </a:rPr>
              <a:t>In theory</a:t>
            </a:r>
            <a:r>
              <a:rPr lang="en-US" sz="3600" dirty="0" smtClean="0"/>
              <a:t>)</a:t>
            </a:r>
            <a:endParaRPr lang="en-US" sz="3600" dirty="0"/>
          </a:p>
        </p:txBody>
      </p:sp>
      <p:sp>
        <p:nvSpPr>
          <p:cNvPr id="11" name="TextBox 10"/>
          <p:cNvSpPr txBox="1"/>
          <p:nvPr/>
        </p:nvSpPr>
        <p:spPr>
          <a:xfrm>
            <a:off x="422354" y="818110"/>
            <a:ext cx="3081745" cy="4801314"/>
          </a:xfrm>
          <a:prstGeom prst="rect">
            <a:avLst/>
          </a:prstGeom>
          <a:noFill/>
        </p:spPr>
        <p:txBody>
          <a:bodyPr wrap="square" rtlCol="0">
            <a:spAutoFit/>
          </a:bodyPr>
          <a:lstStyle/>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endParaRPr lang="en-US" sz="1600" baseline="-25000" dirty="0" smtClean="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00</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11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 </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endParaRPr lang="en-US" sz="1600" baseline="-25000" dirty="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dirty="0">
              <a:solidFill>
                <a:srgbClr val="0000FF"/>
              </a:solidFill>
              <a:latin typeface="Cambria Math"/>
              <a:cs typeface="Cambria Math"/>
            </a:endParaRPr>
          </a:p>
        </p:txBody>
      </p:sp>
      <p:pic>
        <p:nvPicPr>
          <p:cNvPr id="5" name="Picture 4" descr="stra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093" y="4485974"/>
            <a:ext cx="4255008" cy="2840736"/>
          </a:xfrm>
          <a:prstGeom prst="rect">
            <a:avLst/>
          </a:prstGeom>
        </p:spPr>
      </p:pic>
      <p:sp>
        <p:nvSpPr>
          <p:cNvPr id="12" name="Content Placeholder 2"/>
          <p:cNvSpPr>
            <a:spLocks noGrp="1"/>
          </p:cNvSpPr>
          <p:nvPr>
            <p:ph idx="1"/>
          </p:nvPr>
        </p:nvSpPr>
        <p:spPr>
          <a:xfrm>
            <a:off x="3969667" y="889673"/>
            <a:ext cx="6456868" cy="2571961"/>
          </a:xfrm>
        </p:spPr>
        <p:txBody>
          <a:bodyPr>
            <a:normAutofit/>
          </a:bodyPr>
          <a:lstStyle/>
          <a:p>
            <a:r>
              <a:rPr lang="en-US" sz="2400" dirty="0"/>
              <a:t>One-level </a:t>
            </a:r>
            <a:r>
              <a:rPr lang="en-US" sz="2400" dirty="0" err="1"/>
              <a:t>Strassen</a:t>
            </a:r>
            <a:r>
              <a:rPr lang="en-US" sz="2400" dirty="0"/>
              <a:t> </a:t>
            </a:r>
            <a:r>
              <a:rPr lang="en-US" sz="2400" dirty="0" smtClean="0"/>
              <a:t>(</a:t>
            </a:r>
            <a:r>
              <a:rPr lang="en-US" sz="2400" dirty="0" smtClean="0">
                <a:solidFill>
                  <a:srgbClr val="FF0000"/>
                </a:solidFill>
              </a:rPr>
              <a:t>1+14.3% </a:t>
            </a:r>
            <a:r>
              <a:rPr lang="en-US" sz="2400" dirty="0" smtClean="0"/>
              <a:t>speedup)</a:t>
            </a:r>
          </a:p>
          <a:p>
            <a:pPr lvl="1"/>
            <a:r>
              <a:rPr lang="en-US" sz="2000" dirty="0"/>
              <a:t>8 multiplications → 7 multiplications ;</a:t>
            </a:r>
            <a:endParaRPr lang="en-US" sz="2000" dirty="0" smtClean="0"/>
          </a:p>
          <a:p>
            <a:r>
              <a:rPr lang="en-US" sz="2400" dirty="0" smtClean="0"/>
              <a:t>Two-level </a:t>
            </a:r>
            <a:r>
              <a:rPr lang="en-US" sz="2400" dirty="0" err="1" smtClean="0"/>
              <a:t>Strassen</a:t>
            </a:r>
            <a:r>
              <a:rPr lang="en-US" sz="2400" dirty="0" smtClean="0"/>
              <a:t> (</a:t>
            </a:r>
            <a:r>
              <a:rPr lang="en-US" sz="2400" dirty="0" smtClean="0">
                <a:solidFill>
                  <a:srgbClr val="FF0000"/>
                </a:solidFill>
              </a:rPr>
              <a:t>1+30.6% </a:t>
            </a:r>
            <a:r>
              <a:rPr lang="en-US" sz="2400" dirty="0" smtClean="0"/>
              <a:t>speedup)</a:t>
            </a:r>
          </a:p>
          <a:p>
            <a:pPr lvl="1"/>
            <a:r>
              <a:rPr lang="en-US" sz="2000" dirty="0"/>
              <a:t>64 </a:t>
            </a:r>
            <a:r>
              <a:rPr lang="en-US" sz="2000" dirty="0" smtClean="0"/>
              <a:t>multiplications</a:t>
            </a:r>
            <a:r>
              <a:rPr lang="en-US" sz="2000" dirty="0"/>
              <a:t> → </a:t>
            </a:r>
            <a:r>
              <a:rPr lang="en-US" sz="2000" dirty="0" smtClean="0"/>
              <a:t>49 multiplications;</a:t>
            </a:r>
          </a:p>
          <a:p>
            <a:r>
              <a:rPr lang="en-US" sz="2400" i="1" dirty="0" smtClean="0"/>
              <a:t>d</a:t>
            </a:r>
            <a:r>
              <a:rPr lang="en-US" sz="2400" dirty="0" smtClean="0"/>
              <a:t>-level </a:t>
            </a:r>
            <a:r>
              <a:rPr lang="en-US" sz="2400" dirty="0" err="1" smtClean="0"/>
              <a:t>Strassen</a:t>
            </a:r>
            <a:r>
              <a:rPr lang="en-US" sz="2400" dirty="0" smtClean="0"/>
              <a:t> (</a:t>
            </a:r>
            <a:r>
              <a:rPr lang="en-US" sz="2400" i="1" dirty="0" smtClean="0">
                <a:solidFill>
                  <a:srgbClr val="FF0000"/>
                </a:solidFill>
              </a:rPr>
              <a:t>n</a:t>
            </a:r>
            <a:r>
              <a:rPr lang="en-US" sz="2400" baseline="30000" dirty="0" smtClean="0">
                <a:solidFill>
                  <a:srgbClr val="FF0000"/>
                </a:solidFill>
              </a:rPr>
              <a:t>3</a:t>
            </a:r>
            <a:r>
              <a:rPr lang="en-US" sz="2400" dirty="0" smtClean="0">
                <a:solidFill>
                  <a:srgbClr val="FF0000"/>
                </a:solidFill>
              </a:rPr>
              <a:t>/</a:t>
            </a:r>
            <a:r>
              <a:rPr lang="en-US" sz="2400" i="1" dirty="0" smtClean="0">
                <a:solidFill>
                  <a:srgbClr val="FF0000"/>
                </a:solidFill>
              </a:rPr>
              <a:t>n</a:t>
            </a:r>
            <a:r>
              <a:rPr lang="en-US" sz="2400" baseline="30000" dirty="0" smtClean="0">
                <a:solidFill>
                  <a:srgbClr val="FF0000"/>
                </a:solidFill>
              </a:rPr>
              <a:t>2.803</a:t>
            </a:r>
            <a:r>
              <a:rPr lang="en-US" sz="2400" dirty="0" smtClean="0">
                <a:solidFill>
                  <a:srgbClr val="FF0000"/>
                </a:solidFill>
              </a:rPr>
              <a:t> </a:t>
            </a:r>
            <a:r>
              <a:rPr lang="en-US" sz="2400" dirty="0" smtClean="0"/>
              <a:t>speedup)</a:t>
            </a:r>
          </a:p>
          <a:p>
            <a:pPr lvl="1"/>
            <a:r>
              <a:rPr lang="en-US" sz="2000" dirty="0" smtClean="0"/>
              <a:t>8</a:t>
            </a:r>
            <a:r>
              <a:rPr lang="en-US" sz="2000" i="1" baseline="30000" dirty="0" smtClean="0"/>
              <a:t>d</a:t>
            </a:r>
            <a:r>
              <a:rPr lang="en-US" sz="2000" dirty="0"/>
              <a:t>  </a:t>
            </a:r>
            <a:r>
              <a:rPr lang="en-US" sz="2000" dirty="0" smtClean="0"/>
              <a:t>multiplications</a:t>
            </a:r>
            <a:r>
              <a:rPr lang="en-US" sz="2000" dirty="0"/>
              <a:t> → </a:t>
            </a:r>
            <a:r>
              <a:rPr lang="en-US" sz="2000" dirty="0" smtClean="0"/>
              <a:t>7</a:t>
            </a:r>
            <a:r>
              <a:rPr lang="en-US" sz="2000" i="1" baseline="30000" dirty="0" smtClean="0"/>
              <a:t>d</a:t>
            </a:r>
            <a:r>
              <a:rPr lang="en-US" sz="2000" dirty="0" smtClean="0"/>
              <a:t> </a:t>
            </a:r>
            <a:r>
              <a:rPr lang="en-US" sz="2000" dirty="0"/>
              <a:t>multiplications;</a:t>
            </a:r>
          </a:p>
          <a:p>
            <a:endParaRPr lang="en-US" sz="2400" dirty="0" smtClean="0"/>
          </a:p>
          <a:p>
            <a:endParaRPr lang="en-US" sz="2400" dirty="0"/>
          </a:p>
          <a:p>
            <a:endParaRPr lang="en-US" sz="2400" dirty="0"/>
          </a:p>
        </p:txBody>
      </p:sp>
      <p:pic>
        <p:nvPicPr>
          <p:cNvPr id="14" name="Picture 13" descr="Screen Shot 2016-04-18 at 12.29.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368" y="3348036"/>
            <a:ext cx="5052288" cy="982197"/>
          </a:xfrm>
          <a:prstGeom prst="rect">
            <a:avLst/>
          </a:prstGeom>
        </p:spPr>
      </p:pic>
    </p:spTree>
    <p:extLst>
      <p:ext uri="{BB962C8B-B14F-4D97-AF65-F5344CB8AC3E}">
        <p14:creationId xmlns:p14="http://schemas.microsoft.com/office/powerpoint/2010/main" val="33801095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05" y="2906841"/>
            <a:ext cx="9052560" cy="1219200"/>
          </a:xfrm>
        </p:spPr>
        <p:txBody>
          <a:bodyPr>
            <a:normAutofit fontScale="90000"/>
          </a:bodyPr>
          <a:lstStyle/>
          <a:p>
            <a:r>
              <a:rPr lang="en-US" dirty="0" smtClean="0">
                <a:solidFill>
                  <a:srgbClr val="FF0000"/>
                </a:solidFill>
              </a:rPr>
              <a:t>Modeled</a:t>
            </a:r>
            <a:r>
              <a:rPr lang="en-US" dirty="0" smtClean="0"/>
              <a:t> and</a:t>
            </a:r>
            <a:r>
              <a:rPr lang="en-US" dirty="0" smtClean="0">
                <a:solidFill>
                  <a:srgbClr val="FF0000"/>
                </a:solidFill>
              </a:rPr>
              <a:t> Actual </a:t>
            </a:r>
            <a:r>
              <a:rPr lang="en-US" dirty="0" smtClean="0"/>
              <a:t>Performance</a:t>
            </a:r>
            <a:br>
              <a:rPr lang="en-US" dirty="0" smtClean="0"/>
            </a:br>
            <a:r>
              <a:rPr lang="en-US" dirty="0" smtClean="0"/>
              <a:t>on </a:t>
            </a:r>
            <a:r>
              <a:rPr lang="en-US" dirty="0">
                <a:solidFill>
                  <a:srgbClr val="FF0000"/>
                </a:solidFill>
              </a:rPr>
              <a:t>S</a:t>
            </a:r>
            <a:r>
              <a:rPr lang="en-US" dirty="0" smtClean="0">
                <a:solidFill>
                  <a:srgbClr val="FF0000"/>
                </a:solidFill>
              </a:rPr>
              <a:t>ingle </a:t>
            </a:r>
            <a:r>
              <a:rPr lang="en-US" dirty="0">
                <a:solidFill>
                  <a:srgbClr val="FF0000"/>
                </a:solidFill>
              </a:rPr>
              <a:t>C</a:t>
            </a:r>
            <a:r>
              <a:rPr lang="en-US" dirty="0" smtClean="0">
                <a:solidFill>
                  <a:srgbClr val="FF0000"/>
                </a:solidFill>
              </a:rPr>
              <a:t>ore</a:t>
            </a:r>
            <a:endParaRPr lang="en-US" dirty="0">
              <a:solidFill>
                <a:srgbClr val="FF0000"/>
              </a:solidFill>
            </a:endParaRPr>
          </a:p>
        </p:txBody>
      </p:sp>
    </p:spTree>
    <p:extLst>
      <p:ext uri="{BB962C8B-B14F-4D97-AF65-F5344CB8AC3E}">
        <p14:creationId xmlns:p14="http://schemas.microsoft.com/office/powerpoint/2010/main" val="17722970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79636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13178230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40865806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30681696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225855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2918603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Tree>
    <p:extLst>
      <p:ext uri="{BB962C8B-B14F-4D97-AF65-F5344CB8AC3E}">
        <p14:creationId xmlns:p14="http://schemas.microsoft.com/office/powerpoint/2010/main" val="771437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 y="1638300"/>
            <a:ext cx="10043183" cy="4023360"/>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cxnSp>
        <p:nvCxnSpPr>
          <p:cNvPr id="5" name="Straight Connector 4"/>
          <p:cNvCxnSpPr/>
          <p:nvPr/>
        </p:nvCxnSpPr>
        <p:spPr>
          <a:xfrm flipH="1">
            <a:off x="9043093" y="2014810"/>
            <a:ext cx="24863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043093" y="3634265"/>
            <a:ext cx="24863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181654" y="2014810"/>
            <a:ext cx="0" cy="1619455"/>
          </a:xfrm>
          <a:prstGeom prst="line">
            <a:avLst/>
          </a:prstGeom>
          <a:ln w="12700" cmpd="sng">
            <a:solidFill>
              <a:srgbClr val="FF0000"/>
            </a:solidFill>
            <a:headEnd type="arrow" w="sm" len="med"/>
            <a:tailEnd type="arrow" w="sm"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9102564" y="2698974"/>
            <a:ext cx="203759" cy="304728"/>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17" name="TextBox 16"/>
          <p:cNvSpPr txBox="1"/>
          <p:nvPr/>
        </p:nvSpPr>
        <p:spPr>
          <a:xfrm>
            <a:off x="8978299" y="2726703"/>
            <a:ext cx="707562" cy="276999"/>
          </a:xfrm>
          <a:prstGeom prst="rect">
            <a:avLst/>
          </a:prstGeom>
          <a:noFill/>
        </p:spPr>
        <p:txBody>
          <a:bodyPr wrap="square" rtlCol="0">
            <a:spAutoFit/>
          </a:bodyPr>
          <a:lstStyle/>
          <a:p>
            <a:r>
              <a:rPr lang="en-US" sz="1200" dirty="0" smtClean="0">
                <a:latin typeface="Helvetica"/>
                <a:cs typeface="Helvetica"/>
              </a:rPr>
              <a:t>26.0%</a:t>
            </a:r>
            <a:endParaRPr lang="en-US" sz="1200" dirty="0">
              <a:latin typeface="Helvetica"/>
              <a:cs typeface="Helvetica"/>
            </a:endParaRPr>
          </a:p>
        </p:txBody>
      </p:sp>
      <p:cxnSp>
        <p:nvCxnSpPr>
          <p:cNvPr id="19" name="Straight Connector 18"/>
          <p:cNvCxnSpPr/>
          <p:nvPr/>
        </p:nvCxnSpPr>
        <p:spPr>
          <a:xfrm flipH="1">
            <a:off x="9051471" y="2752876"/>
            <a:ext cx="838149" cy="0"/>
          </a:xfrm>
          <a:prstGeom prst="line">
            <a:avLst/>
          </a:prstGeom>
          <a:ln w="1270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9043093" y="3648863"/>
            <a:ext cx="846527" cy="0"/>
          </a:xfrm>
          <a:prstGeom prst="line">
            <a:avLst/>
          </a:prstGeom>
          <a:ln w="1270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610" y="2752876"/>
            <a:ext cx="0" cy="881389"/>
          </a:xfrm>
          <a:prstGeom prst="line">
            <a:avLst/>
          </a:prstGeom>
          <a:ln w="12700" cmpd="sng">
            <a:solidFill>
              <a:srgbClr val="0000FF"/>
            </a:solidFill>
            <a:headEnd type="arrow" w="sm" len="med"/>
            <a:tailEnd type="arrow" w="sm" len="med"/>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9685861" y="3036185"/>
            <a:ext cx="203759" cy="304728"/>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37" name="TextBox 36"/>
          <p:cNvSpPr txBox="1"/>
          <p:nvPr/>
        </p:nvSpPr>
        <p:spPr>
          <a:xfrm>
            <a:off x="9504296" y="3042017"/>
            <a:ext cx="633475" cy="276999"/>
          </a:xfrm>
          <a:prstGeom prst="rect">
            <a:avLst/>
          </a:prstGeom>
          <a:noFill/>
        </p:spPr>
        <p:txBody>
          <a:bodyPr wrap="square" rtlCol="0">
            <a:spAutoFit/>
          </a:bodyPr>
          <a:lstStyle/>
          <a:p>
            <a:r>
              <a:rPr lang="en-US" sz="1200" dirty="0" smtClean="0">
                <a:latin typeface="Helvetica"/>
                <a:cs typeface="Helvetica"/>
              </a:rPr>
              <a:t>13.1%</a:t>
            </a:r>
            <a:endParaRPr lang="en-US" sz="1200" dirty="0">
              <a:latin typeface="Helvetica"/>
              <a:cs typeface="Helvetica"/>
            </a:endParaRPr>
          </a:p>
        </p:txBody>
      </p:sp>
      <p:sp>
        <p:nvSpPr>
          <p:cNvPr id="1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sp>
        <p:nvSpPr>
          <p:cNvPr id="22" name="Content Placeholder 2"/>
          <p:cNvSpPr txBox="1">
            <a:spLocks/>
          </p:cNvSpPr>
          <p:nvPr/>
        </p:nvSpPr>
        <p:spPr>
          <a:xfrm>
            <a:off x="1923594" y="5952997"/>
            <a:ext cx="6456868" cy="1630265"/>
          </a:xfrm>
          <a:prstGeom prst="rect">
            <a:avLst/>
          </a:prstGeom>
        </p:spPr>
        <p:txBody>
          <a:bodyPr>
            <a:normAutofit/>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1800" dirty="0" smtClean="0"/>
              <a:t>One-level </a:t>
            </a:r>
            <a:r>
              <a:rPr lang="en-US" sz="1800" dirty="0" err="1" smtClean="0"/>
              <a:t>Strassen</a:t>
            </a:r>
            <a:r>
              <a:rPr lang="en-US" sz="1800" dirty="0" smtClean="0"/>
              <a:t> (</a:t>
            </a:r>
            <a:r>
              <a:rPr lang="en-US" sz="1800" dirty="0" smtClean="0">
                <a:solidFill>
                  <a:srgbClr val="FF0000"/>
                </a:solidFill>
              </a:rPr>
              <a:t>1+14.3% </a:t>
            </a:r>
            <a:r>
              <a:rPr lang="en-US" sz="1800" dirty="0" smtClean="0"/>
              <a:t>speedup)</a:t>
            </a:r>
          </a:p>
          <a:p>
            <a:pPr lvl="1"/>
            <a:r>
              <a:rPr lang="en-US" sz="1600" dirty="0"/>
              <a:t>8</a:t>
            </a:r>
            <a:r>
              <a:rPr lang="en-US" sz="1600" dirty="0" smtClean="0"/>
              <a:t> multiplications </a:t>
            </a:r>
            <a:r>
              <a:rPr lang="en-US" sz="1600" dirty="0"/>
              <a:t>→ 7</a:t>
            </a:r>
            <a:r>
              <a:rPr lang="en-US" sz="1600" dirty="0" smtClean="0"/>
              <a:t> multiplications;</a:t>
            </a:r>
          </a:p>
          <a:p>
            <a:r>
              <a:rPr lang="en-US" sz="1800" dirty="0" smtClean="0"/>
              <a:t>Two-level </a:t>
            </a:r>
            <a:r>
              <a:rPr lang="en-US" sz="1800" dirty="0" err="1" smtClean="0"/>
              <a:t>Strassen</a:t>
            </a:r>
            <a:r>
              <a:rPr lang="en-US" sz="1800" dirty="0" smtClean="0"/>
              <a:t> (</a:t>
            </a:r>
            <a:r>
              <a:rPr lang="en-US" sz="1800" dirty="0" smtClean="0">
                <a:solidFill>
                  <a:srgbClr val="FF0000"/>
                </a:solidFill>
              </a:rPr>
              <a:t>1+30.6% </a:t>
            </a:r>
            <a:r>
              <a:rPr lang="en-US" sz="1800" dirty="0" smtClean="0"/>
              <a:t>speedup)</a:t>
            </a:r>
          </a:p>
          <a:p>
            <a:pPr lvl="1"/>
            <a:r>
              <a:rPr lang="en-US" sz="1600" dirty="0"/>
              <a:t>64 </a:t>
            </a:r>
            <a:r>
              <a:rPr lang="en-US" sz="1600" dirty="0" smtClean="0"/>
              <a:t>multiplications </a:t>
            </a:r>
            <a:r>
              <a:rPr lang="en-US" sz="1600" dirty="0"/>
              <a:t>→ </a:t>
            </a:r>
            <a:r>
              <a:rPr lang="en-US" sz="1600" dirty="0" smtClean="0"/>
              <a:t>49 multiplications;</a:t>
            </a:r>
          </a:p>
          <a:p>
            <a:endParaRPr lang="en-US" sz="1800" dirty="0" smtClean="0"/>
          </a:p>
          <a:p>
            <a:endParaRPr lang="en-US" sz="1800" dirty="0" smtClean="0"/>
          </a:p>
          <a:p>
            <a:endParaRPr lang="en-US" sz="1800" dirty="0"/>
          </a:p>
        </p:txBody>
      </p:sp>
      <p:sp>
        <p:nvSpPr>
          <p:cNvPr id="23" name="TextBox 22"/>
          <p:cNvSpPr txBox="1"/>
          <p:nvPr/>
        </p:nvSpPr>
        <p:spPr>
          <a:xfrm>
            <a:off x="1978185" y="5593420"/>
            <a:ext cx="5145941" cy="446276"/>
          </a:xfrm>
          <a:prstGeom prst="rect">
            <a:avLst/>
          </a:prstGeom>
          <a:noFill/>
        </p:spPr>
        <p:txBody>
          <a:bodyPr wrap="square" rtlCol="0">
            <a:spAutoFit/>
          </a:bodyPr>
          <a:lstStyle/>
          <a:p>
            <a:r>
              <a:rPr lang="en-US" dirty="0" smtClean="0">
                <a:solidFill>
                  <a:srgbClr val="008000"/>
                </a:solidFill>
                <a:latin typeface="Helvetica"/>
                <a:cs typeface="Helvetica"/>
              </a:rPr>
              <a:t>Theoretical Speedup over DGEMM</a:t>
            </a:r>
            <a:endParaRPr lang="en-US" dirty="0">
              <a:solidFill>
                <a:srgbClr val="008000"/>
              </a:solidFill>
              <a:latin typeface="Helvetica"/>
              <a:cs typeface="Helvetica"/>
            </a:endParaRPr>
          </a:p>
        </p:txBody>
      </p:sp>
    </p:spTree>
    <p:extLst>
      <p:ext uri="{BB962C8B-B14F-4D97-AF65-F5344CB8AC3E}">
        <p14:creationId xmlns:p14="http://schemas.microsoft.com/office/powerpoint/2010/main" val="783032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741" y="1188520"/>
            <a:ext cx="6323511" cy="5302288"/>
          </a:xfrm>
        </p:spPr>
        <p:txBody>
          <a:bodyPr>
            <a:normAutofit lnSpcReduction="10000"/>
          </a:bodyPr>
          <a:lstStyle/>
          <a:p>
            <a:r>
              <a:rPr lang="en-US" dirty="0"/>
              <a:t>B</a:t>
            </a:r>
            <a:r>
              <a:rPr lang="en-US" dirty="0" smtClean="0"/>
              <a:t>oth one-level and two-level</a:t>
            </a:r>
          </a:p>
          <a:p>
            <a:pPr lvl="1"/>
            <a:r>
              <a:rPr lang="en-US" dirty="0" smtClean="0"/>
              <a:t>For small square matrices, </a:t>
            </a:r>
            <a:r>
              <a:rPr lang="en-US" b="1" dirty="0" smtClean="0"/>
              <a:t>ABC </a:t>
            </a:r>
            <a:r>
              <a:rPr lang="en-US" b="1" dirty="0" err="1" smtClean="0"/>
              <a:t>Strassen</a:t>
            </a:r>
            <a:r>
              <a:rPr lang="en-US" dirty="0" smtClean="0"/>
              <a:t> outperforms </a:t>
            </a:r>
            <a:r>
              <a:rPr lang="en-US" b="1" dirty="0" smtClean="0"/>
              <a:t>AB </a:t>
            </a:r>
            <a:r>
              <a:rPr lang="en-US" b="1" dirty="0" err="1" smtClean="0"/>
              <a:t>Strassen</a:t>
            </a:r>
            <a:endParaRPr lang="en-US" b="1" dirty="0" smtClean="0"/>
          </a:p>
          <a:p>
            <a:pPr lvl="1"/>
            <a:r>
              <a:rPr lang="en-US" dirty="0" smtClean="0"/>
              <a:t>For larger square matrices, this trend reverses</a:t>
            </a:r>
            <a:endParaRPr lang="en-US" dirty="0"/>
          </a:p>
          <a:p>
            <a:r>
              <a:rPr lang="en-US" dirty="0" smtClean="0"/>
              <a:t>Reason</a:t>
            </a:r>
          </a:p>
          <a:p>
            <a:pPr lvl="1"/>
            <a:r>
              <a:rPr lang="en-US" b="1" dirty="0" smtClean="0"/>
              <a:t>ABC </a:t>
            </a:r>
            <a:r>
              <a:rPr lang="en-US" b="1" dirty="0" err="1" smtClean="0"/>
              <a:t>Strassen</a:t>
            </a:r>
            <a:r>
              <a:rPr lang="en-US" dirty="0" smtClean="0"/>
              <a:t> avoids storing M (M resides in the register)</a:t>
            </a:r>
          </a:p>
          <a:p>
            <a:pPr lvl="1"/>
            <a:r>
              <a:rPr lang="en-US" b="1" dirty="0" smtClean="0"/>
              <a:t>ABC </a:t>
            </a:r>
            <a:r>
              <a:rPr lang="en-US" b="1" dirty="0" err="1" smtClean="0"/>
              <a:t>Strassen</a:t>
            </a:r>
            <a:r>
              <a:rPr lang="en-US" dirty="0" smtClean="0"/>
              <a:t> increases the number of times </a:t>
            </a:r>
            <a:r>
              <a:rPr lang="en-US" altLang="zh-CN" dirty="0"/>
              <a:t>for</a:t>
            </a:r>
            <a:r>
              <a:rPr lang="en-US" dirty="0" smtClean="0"/>
              <a:t> updating </a:t>
            </a:r>
            <a:r>
              <a:rPr lang="en-US" dirty="0" err="1" smtClean="0"/>
              <a:t>submatrices</a:t>
            </a:r>
            <a:r>
              <a:rPr lang="en-US" dirty="0" smtClean="0"/>
              <a:t> of </a:t>
            </a:r>
            <a:r>
              <a:rPr lang="en-US" i="1" dirty="0" smtClean="0">
                <a:solidFill>
                  <a:srgbClr val="FF0000"/>
                </a:solidFill>
                <a:latin typeface="Cambria Math"/>
                <a:cs typeface="Cambria Math"/>
              </a:rPr>
              <a:t>C</a:t>
            </a:r>
            <a:endParaRPr lang="en-US" dirty="0"/>
          </a:p>
        </p:txBody>
      </p:sp>
      <p:sp>
        <p:nvSpPr>
          <p:cNvPr id="6" name="TextBox 5"/>
          <p:cNvSpPr txBox="1"/>
          <p:nvPr/>
        </p:nvSpPr>
        <p:spPr>
          <a:xfrm>
            <a:off x="11853645" y="3777977"/>
            <a:ext cx="184666" cy="446276"/>
          </a:xfrm>
          <a:prstGeom prst="rect">
            <a:avLst/>
          </a:prstGeom>
          <a:noFill/>
        </p:spPr>
        <p:txBody>
          <a:bodyPr wrap="none" rtlCol="0">
            <a:spAutoFit/>
          </a:bodyPr>
          <a:lstStyle/>
          <a:p>
            <a:endParaRPr lang="en-US" dirty="0"/>
          </a:p>
        </p:txBody>
      </p:sp>
      <p:pic>
        <p:nvPicPr>
          <p:cNvPr id="7" name="Picture 6" descr="Screen Shot 2016-04-13 at 9.32.09 AM.png"/>
          <p:cNvPicPr>
            <a:picLocks noChangeAspect="1"/>
          </p:cNvPicPr>
          <p:nvPr/>
        </p:nvPicPr>
        <p:blipFill rotWithShape="1">
          <a:blip r:embed="rId3">
            <a:extLst>
              <a:ext uri="{28A0092B-C50C-407E-A947-70E740481C1C}">
                <a14:useLocalDpi xmlns:a14="http://schemas.microsoft.com/office/drawing/2010/main" val="0"/>
              </a:ext>
            </a:extLst>
          </a:blip>
          <a:srcRect r="67375"/>
          <a:stretch/>
        </p:blipFill>
        <p:spPr>
          <a:xfrm>
            <a:off x="6727891" y="1211168"/>
            <a:ext cx="3113759" cy="6026170"/>
          </a:xfrm>
          <a:prstGeom prst="rect">
            <a:avLst/>
          </a:prstGeom>
        </p:spPr>
      </p:pic>
      <p:pic>
        <p:nvPicPr>
          <p:cNvPr id="8" name="Picture 7"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28447" r="2110" b="57549"/>
          <a:stretch/>
        </p:blipFill>
        <p:spPr>
          <a:xfrm>
            <a:off x="326563" y="6867854"/>
            <a:ext cx="6622438" cy="450223"/>
          </a:xfrm>
          <a:prstGeom prst="rect">
            <a:avLst/>
          </a:prstGeom>
        </p:spPr>
      </p:pic>
      <p:pic>
        <p:nvPicPr>
          <p:cNvPr id="9" name="Picture 8" descr="Screen Shot 2016-04-27 at 10.24.39 PM.png"/>
          <p:cNvPicPr>
            <a:picLocks noChangeAspect="1"/>
          </p:cNvPicPr>
          <p:nvPr/>
        </p:nvPicPr>
        <p:blipFill rotWithShape="1">
          <a:blip r:embed="rId4">
            <a:extLst>
              <a:ext uri="{28A0092B-C50C-407E-A947-70E740481C1C}">
                <a14:useLocalDpi xmlns:a14="http://schemas.microsoft.com/office/drawing/2010/main" val="0"/>
              </a:ext>
            </a:extLst>
          </a:blip>
          <a:srcRect t="13349" r="2110" b="72209"/>
          <a:stretch/>
        </p:blipFill>
        <p:spPr>
          <a:xfrm>
            <a:off x="338658" y="6374579"/>
            <a:ext cx="6622438" cy="464293"/>
          </a:xfrm>
          <a:prstGeom prst="rect">
            <a:avLst/>
          </a:prstGeom>
        </p:spPr>
      </p:pic>
      <p:sp>
        <p:nvSpPr>
          <p:cNvPr id="10" name="Oval 9"/>
          <p:cNvSpPr/>
          <p:nvPr/>
        </p:nvSpPr>
        <p:spPr>
          <a:xfrm>
            <a:off x="2853722" y="6511511"/>
            <a:ext cx="1275664"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1" name="Oval 10"/>
          <p:cNvSpPr/>
          <p:nvPr/>
        </p:nvSpPr>
        <p:spPr>
          <a:xfrm>
            <a:off x="2798282" y="6948586"/>
            <a:ext cx="1275664"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2" name="Oval 11"/>
          <p:cNvSpPr/>
          <p:nvPr/>
        </p:nvSpPr>
        <p:spPr>
          <a:xfrm>
            <a:off x="5885031" y="7012758"/>
            <a:ext cx="842860"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6"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Square Matrices</a:t>
            </a:r>
            <a:r>
              <a:rPr lang="en-US" dirty="0" smtClean="0"/>
              <a:t>)</a:t>
            </a:r>
            <a:endParaRPr lang="en-US" dirty="0"/>
          </a:p>
        </p:txBody>
      </p:sp>
      <p:pic>
        <p:nvPicPr>
          <p:cNvPr id="13" name="Picture 2" descr="http://images.clipartpanda.com/red-smiley-face-png-1374113280287213747Smiley_Face_clip_art.svg.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810" y="4809484"/>
            <a:ext cx="381753" cy="3817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946" y="5988216"/>
            <a:ext cx="386363" cy="3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095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err="1" smtClean="0"/>
              <a:t>Strassen’s</a:t>
            </a:r>
            <a:r>
              <a:rPr lang="en-US" dirty="0" smtClean="0"/>
              <a:t> Algorithm (</a:t>
            </a:r>
            <a:r>
              <a:rPr lang="en-US" dirty="0" smtClean="0">
                <a:solidFill>
                  <a:srgbClr val="FF0000"/>
                </a:solidFill>
              </a:rPr>
              <a:t>In practice</a:t>
            </a:r>
            <a:r>
              <a:rPr lang="en-US" dirty="0" smtClean="0"/>
              <a:t>)</a:t>
            </a:r>
            <a:endParaRPr lang="en-US" dirty="0"/>
          </a:p>
        </p:txBody>
      </p:sp>
      <p:sp>
        <p:nvSpPr>
          <p:cNvPr id="6" name="TextBox 5"/>
          <p:cNvSpPr txBox="1"/>
          <p:nvPr/>
        </p:nvSpPr>
        <p:spPr>
          <a:xfrm>
            <a:off x="422354" y="818110"/>
            <a:ext cx="3081745" cy="4801314"/>
          </a:xfrm>
          <a:prstGeom prst="rect">
            <a:avLst/>
          </a:prstGeom>
          <a:noFill/>
        </p:spPr>
        <p:txBody>
          <a:bodyPr wrap="square" rtlCol="0">
            <a:spAutoFit/>
          </a:bodyPr>
          <a:lstStyle/>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endParaRPr lang="en-US" sz="1600" baseline="-25000" dirty="0" smtClean="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00</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11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 </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endParaRPr lang="en-US" sz="1600" baseline="-25000" dirty="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dirty="0">
              <a:solidFill>
                <a:srgbClr val="0000FF"/>
              </a:solidFill>
              <a:latin typeface="Cambria Math"/>
              <a:cs typeface="Cambria Math"/>
            </a:endParaRPr>
          </a:p>
        </p:txBody>
      </p:sp>
      <p:pic>
        <p:nvPicPr>
          <p:cNvPr id="7" name="Picture 6" descr="stra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22" y="4163848"/>
            <a:ext cx="4090416" cy="2731008"/>
          </a:xfrm>
          <a:prstGeom prst="rect">
            <a:avLst/>
          </a:prstGeom>
        </p:spPr>
      </p:pic>
    </p:spTree>
    <p:extLst>
      <p:ext uri="{BB962C8B-B14F-4D97-AF65-F5344CB8AC3E}">
        <p14:creationId xmlns:p14="http://schemas.microsoft.com/office/powerpoint/2010/main" val="2328447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4825" y="6275346"/>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 name="TextBox 2"/>
          <p:cNvSpPr txBox="1"/>
          <p:nvPr/>
        </p:nvSpPr>
        <p:spPr>
          <a:xfrm>
            <a:off x="1769838" y="643545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 name="Rectangle 4"/>
          <p:cNvSpPr>
            <a:spLocks/>
          </p:cNvSpPr>
          <p:nvPr/>
        </p:nvSpPr>
        <p:spPr>
          <a:xfrm>
            <a:off x="2262049" y="6359257"/>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 name="Rectangle 5"/>
          <p:cNvSpPr>
            <a:spLocks/>
          </p:cNvSpPr>
          <p:nvPr/>
        </p:nvSpPr>
        <p:spPr>
          <a:xfrm>
            <a:off x="2262049"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 name="Rectangle 6"/>
          <p:cNvSpPr>
            <a:spLocks/>
          </p:cNvSpPr>
          <p:nvPr/>
        </p:nvSpPr>
        <p:spPr>
          <a:xfrm>
            <a:off x="277163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 name="Rectangle 7"/>
          <p:cNvSpPr>
            <a:spLocks/>
          </p:cNvSpPr>
          <p:nvPr/>
        </p:nvSpPr>
        <p:spPr>
          <a:xfrm>
            <a:off x="2725787"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 name="Rectangle 8"/>
          <p:cNvSpPr>
            <a:spLocks/>
          </p:cNvSpPr>
          <p:nvPr/>
        </p:nvSpPr>
        <p:spPr>
          <a:xfrm>
            <a:off x="2307962"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0" name="Rectangle 9"/>
          <p:cNvSpPr>
            <a:spLocks/>
          </p:cNvSpPr>
          <p:nvPr/>
        </p:nvSpPr>
        <p:spPr>
          <a:xfrm>
            <a:off x="235523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 name="Rectangle 10"/>
          <p:cNvSpPr>
            <a:spLocks/>
          </p:cNvSpPr>
          <p:nvPr/>
        </p:nvSpPr>
        <p:spPr>
          <a:xfrm>
            <a:off x="2402140"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 name="Rectangle 11"/>
          <p:cNvSpPr>
            <a:spLocks/>
          </p:cNvSpPr>
          <p:nvPr/>
        </p:nvSpPr>
        <p:spPr>
          <a:xfrm>
            <a:off x="244757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 name="Rectangle 12"/>
          <p:cNvSpPr>
            <a:spLocks/>
          </p:cNvSpPr>
          <p:nvPr/>
        </p:nvSpPr>
        <p:spPr>
          <a:xfrm>
            <a:off x="2494485"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4" name="Rectangle 13"/>
          <p:cNvSpPr>
            <a:spLocks/>
          </p:cNvSpPr>
          <p:nvPr/>
        </p:nvSpPr>
        <p:spPr>
          <a:xfrm>
            <a:off x="253945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5" name="Rectangle 14"/>
          <p:cNvSpPr>
            <a:spLocks/>
          </p:cNvSpPr>
          <p:nvPr/>
        </p:nvSpPr>
        <p:spPr>
          <a:xfrm>
            <a:off x="258636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6" name="Rectangle 15"/>
          <p:cNvSpPr>
            <a:spLocks/>
          </p:cNvSpPr>
          <p:nvPr/>
        </p:nvSpPr>
        <p:spPr>
          <a:xfrm>
            <a:off x="268018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7" name="Rectangle 16"/>
          <p:cNvSpPr>
            <a:spLocks/>
          </p:cNvSpPr>
          <p:nvPr/>
        </p:nvSpPr>
        <p:spPr>
          <a:xfrm>
            <a:off x="2633278" y="6359257"/>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8" name="Rectangle 17"/>
          <p:cNvSpPr>
            <a:spLocks/>
          </p:cNvSpPr>
          <p:nvPr/>
        </p:nvSpPr>
        <p:spPr>
          <a:xfrm>
            <a:off x="2978932" y="6359257"/>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9" name="Right Brace 18"/>
          <p:cNvSpPr/>
          <p:nvPr/>
        </p:nvSpPr>
        <p:spPr>
          <a:xfrm rot="5400000">
            <a:off x="2258746" y="6544923"/>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a:off x="3176224" y="6364373"/>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2164609" y="6571728"/>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22" name="Group 21"/>
          <p:cNvGrpSpPr/>
          <p:nvPr/>
        </p:nvGrpSpPr>
        <p:grpSpPr>
          <a:xfrm>
            <a:off x="2978927" y="6405978"/>
            <a:ext cx="171778" cy="460830"/>
            <a:chOff x="2962813" y="5745404"/>
            <a:chExt cx="171778" cy="460830"/>
          </a:xfrm>
          <a:solidFill>
            <a:srgbClr val="38B4FF"/>
          </a:solidFill>
        </p:grpSpPr>
        <p:sp>
          <p:nvSpPr>
            <p:cNvPr id="23" name="Rectangle 22"/>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4" name="Rectangle 23"/>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5" name="Rectangle 24"/>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 name="Rectangle 25"/>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7" name="Rectangle 26"/>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8" name="Rectangle 27"/>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9" name="Rectangle 28"/>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0" name="Rectangle 29"/>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1" name="Rectangle 30"/>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 name="Rectangle 31"/>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3" name="Rounded Rectangle 42"/>
          <p:cNvSpPr/>
          <p:nvPr/>
        </p:nvSpPr>
        <p:spPr>
          <a:xfrm>
            <a:off x="254648" y="6148102"/>
            <a:ext cx="4206240" cy="850392"/>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4" name="TextBox 43"/>
          <p:cNvSpPr txBox="1"/>
          <p:nvPr/>
        </p:nvSpPr>
        <p:spPr>
          <a:xfrm>
            <a:off x="2025404" y="6032687"/>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34" name="Rectangle 33"/>
          <p:cNvSpPr>
            <a:spLocks/>
          </p:cNvSpPr>
          <p:nvPr/>
        </p:nvSpPr>
        <p:spPr>
          <a:xfrm>
            <a:off x="1575273" y="6359257"/>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5" name="Group 34"/>
          <p:cNvGrpSpPr/>
          <p:nvPr/>
        </p:nvGrpSpPr>
        <p:grpSpPr>
          <a:xfrm>
            <a:off x="524650" y="5498040"/>
            <a:ext cx="1160055" cy="988743"/>
            <a:chOff x="1457978" y="6950927"/>
            <a:chExt cx="1160055" cy="988743"/>
          </a:xfrm>
        </p:grpSpPr>
        <p:grpSp>
          <p:nvGrpSpPr>
            <p:cNvPr id="36" name="Group 35"/>
            <p:cNvGrpSpPr/>
            <p:nvPr/>
          </p:nvGrpSpPr>
          <p:grpSpPr>
            <a:xfrm>
              <a:off x="2282455" y="6950927"/>
              <a:ext cx="242029" cy="988743"/>
              <a:chOff x="2945471" y="5804829"/>
              <a:chExt cx="199029" cy="406401"/>
            </a:xfrm>
          </p:grpSpPr>
          <p:sp>
            <p:nvSpPr>
              <p:cNvPr id="38" name="Bent Arrow 37"/>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Bent Arrow 38"/>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p:cNvSpPr txBox="1"/>
            <p:nvPr/>
          </p:nvSpPr>
          <p:spPr>
            <a:xfrm>
              <a:off x="1457978"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40" name="Rectangle 39"/>
          <p:cNvSpPr/>
          <p:nvPr/>
        </p:nvSpPr>
        <p:spPr>
          <a:xfrm>
            <a:off x="1356713" y="5877394"/>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ight Brace 40"/>
          <p:cNvSpPr/>
          <p:nvPr/>
        </p:nvSpPr>
        <p:spPr>
          <a:xfrm rot="10800000">
            <a:off x="1263018" y="5468864"/>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p:cNvSpPr txBox="1"/>
          <p:nvPr/>
        </p:nvSpPr>
        <p:spPr>
          <a:xfrm>
            <a:off x="1014389" y="543049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5" name="Rectangle 44"/>
          <p:cNvSpPr>
            <a:spLocks/>
          </p:cNvSpPr>
          <p:nvPr/>
        </p:nvSpPr>
        <p:spPr>
          <a:xfrm>
            <a:off x="2262882" y="5462516"/>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6" name="Rectangle 45"/>
          <p:cNvSpPr>
            <a:spLocks/>
          </p:cNvSpPr>
          <p:nvPr/>
        </p:nvSpPr>
        <p:spPr>
          <a:xfrm>
            <a:off x="2262882" y="5462416"/>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a:spLocks/>
          </p:cNvSpPr>
          <p:nvPr/>
        </p:nvSpPr>
        <p:spPr>
          <a:xfrm>
            <a:off x="2262882" y="5614820"/>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a:spLocks/>
          </p:cNvSpPr>
          <p:nvPr/>
        </p:nvSpPr>
        <p:spPr>
          <a:xfrm>
            <a:off x="2262882" y="5767220"/>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304193" y="5482514"/>
            <a:ext cx="454819" cy="112204"/>
            <a:chOff x="2833085" y="4874324"/>
            <a:chExt cx="454819" cy="112204"/>
          </a:xfrm>
          <a:solidFill>
            <a:srgbClr val="00CE00"/>
          </a:solidFill>
        </p:grpSpPr>
        <p:cxnSp>
          <p:nvCxnSpPr>
            <p:cNvPr id="50" name="Straight Arrow Connector 4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304193" y="5640820"/>
            <a:ext cx="454819" cy="112204"/>
            <a:chOff x="2833085" y="4874324"/>
            <a:chExt cx="454819" cy="112204"/>
          </a:xfrm>
          <a:solidFill>
            <a:srgbClr val="00CE00"/>
          </a:solidFill>
        </p:grpSpPr>
        <p:cxnSp>
          <p:nvCxnSpPr>
            <p:cNvPr id="64" name="Straight Arrow Connector 6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2304193" y="5787318"/>
            <a:ext cx="454819" cy="112204"/>
            <a:chOff x="2833085" y="4874324"/>
            <a:chExt cx="454819" cy="112204"/>
          </a:xfrm>
          <a:solidFill>
            <a:srgbClr val="00CE00"/>
          </a:solidFill>
        </p:grpSpPr>
        <p:cxnSp>
          <p:nvCxnSpPr>
            <p:cNvPr id="78" name="Straight Arrow Connector 7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813572" y="5499909"/>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92" name="Rectangle 91"/>
          <p:cNvSpPr/>
          <p:nvPr/>
        </p:nvSpPr>
        <p:spPr>
          <a:xfrm>
            <a:off x="2976969" y="5455825"/>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93" name="Group 92"/>
          <p:cNvGrpSpPr/>
          <p:nvPr/>
        </p:nvGrpSpPr>
        <p:grpSpPr>
          <a:xfrm>
            <a:off x="1572247" y="5463658"/>
            <a:ext cx="171773" cy="457204"/>
            <a:chOff x="2505575" y="6916545"/>
            <a:chExt cx="171773" cy="457204"/>
          </a:xfrm>
        </p:grpSpPr>
        <p:sp>
          <p:nvSpPr>
            <p:cNvPr id="94" name="Rectangle 9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5" name="Rectangle 9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6" name="Rectangle 9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97" name="Rectangle 9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98" name="Group 97"/>
          <p:cNvGrpSpPr/>
          <p:nvPr/>
        </p:nvGrpSpPr>
        <p:grpSpPr>
          <a:xfrm>
            <a:off x="3007991" y="5495882"/>
            <a:ext cx="109728" cy="440213"/>
            <a:chOff x="2739147" y="3155891"/>
            <a:chExt cx="109728" cy="440213"/>
          </a:xfrm>
          <a:solidFill>
            <a:srgbClr val="38B4FF"/>
          </a:solidFill>
        </p:grpSpPr>
        <p:cxnSp>
          <p:nvCxnSpPr>
            <p:cNvPr id="99" name="Straight Connector 9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12" name="Right Brace 111"/>
          <p:cNvSpPr/>
          <p:nvPr/>
        </p:nvSpPr>
        <p:spPr>
          <a:xfrm rot="16200000">
            <a:off x="1632315" y="5329550"/>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p:cNvSpPr txBox="1"/>
          <p:nvPr/>
        </p:nvSpPr>
        <p:spPr>
          <a:xfrm>
            <a:off x="1513988" y="5196402"/>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114" name="Right Brace 113"/>
          <p:cNvSpPr/>
          <p:nvPr/>
        </p:nvSpPr>
        <p:spPr>
          <a:xfrm>
            <a:off x="3185511" y="5460647"/>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3179150" y="56132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116" name="Group 115"/>
          <p:cNvGrpSpPr/>
          <p:nvPr/>
        </p:nvGrpSpPr>
        <p:grpSpPr>
          <a:xfrm>
            <a:off x="213373" y="5094477"/>
            <a:ext cx="4288536" cy="1944216"/>
            <a:chOff x="197259" y="4433903"/>
            <a:chExt cx="4288536" cy="1944216"/>
          </a:xfrm>
        </p:grpSpPr>
        <p:sp>
          <p:nvSpPr>
            <p:cNvPr id="117" name="Rounded Rectangle 116"/>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18" name="TextBox 117"/>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sp>
        <p:nvSpPr>
          <p:cNvPr id="119" name="Rectangle 118"/>
          <p:cNvSpPr/>
          <p:nvPr/>
        </p:nvSpPr>
        <p:spPr>
          <a:xfrm>
            <a:off x="436392" y="6665178"/>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549110" y="6588730"/>
            <a:ext cx="585417" cy="230832"/>
          </a:xfrm>
          <a:prstGeom prst="rect">
            <a:avLst/>
          </a:prstGeom>
          <a:noFill/>
        </p:spPr>
        <p:txBody>
          <a:bodyPr wrap="none" rtlCol="0">
            <a:spAutoFit/>
          </a:bodyPr>
          <a:lstStyle/>
          <a:p>
            <a:r>
              <a:rPr lang="en-US" sz="900" dirty="0" smtClean="0"/>
              <a:t>L1 cache</a:t>
            </a:r>
            <a:endParaRPr lang="en-US" sz="900" dirty="0"/>
          </a:p>
        </p:txBody>
      </p:sp>
      <p:sp>
        <p:nvSpPr>
          <p:cNvPr id="121" name="Rectangle 120"/>
          <p:cNvSpPr/>
          <p:nvPr/>
        </p:nvSpPr>
        <p:spPr>
          <a:xfrm>
            <a:off x="436392" y="6793194"/>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550441" y="6714166"/>
            <a:ext cx="590226" cy="230832"/>
          </a:xfrm>
          <a:prstGeom prst="rect">
            <a:avLst/>
          </a:prstGeom>
          <a:noFill/>
        </p:spPr>
        <p:txBody>
          <a:bodyPr wrap="none" rtlCol="0">
            <a:spAutoFit/>
          </a:bodyPr>
          <a:lstStyle/>
          <a:p>
            <a:r>
              <a:rPr lang="en-US" sz="900" dirty="0" smtClean="0"/>
              <a:t>registers</a:t>
            </a:r>
            <a:endParaRPr lang="en-US" sz="900" dirty="0"/>
          </a:p>
        </p:txBody>
      </p:sp>
      <p:sp>
        <p:nvSpPr>
          <p:cNvPr id="123" name="Rectangle 122"/>
          <p:cNvSpPr/>
          <p:nvPr/>
        </p:nvSpPr>
        <p:spPr>
          <a:xfrm>
            <a:off x="368243" y="4444121"/>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4" name="TextBox 123"/>
          <p:cNvSpPr txBox="1"/>
          <p:nvPr/>
        </p:nvSpPr>
        <p:spPr>
          <a:xfrm>
            <a:off x="1770207" y="4515770"/>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125" name="Rectangle 124"/>
          <p:cNvSpPr/>
          <p:nvPr/>
        </p:nvSpPr>
        <p:spPr>
          <a:xfrm>
            <a:off x="369013"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6" name="Rectangle 125"/>
          <p:cNvSpPr/>
          <p:nvPr/>
        </p:nvSpPr>
        <p:spPr>
          <a:xfrm>
            <a:off x="54078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7" name="Rectangle 126"/>
          <p:cNvSpPr/>
          <p:nvPr/>
        </p:nvSpPr>
        <p:spPr>
          <a:xfrm>
            <a:off x="712558" y="4446290"/>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8" name="Rectangle 127"/>
          <p:cNvSpPr/>
          <p:nvPr/>
        </p:nvSpPr>
        <p:spPr>
          <a:xfrm>
            <a:off x="883950"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29" name="Rectangle 128"/>
          <p:cNvSpPr/>
          <p:nvPr/>
        </p:nvSpPr>
        <p:spPr>
          <a:xfrm>
            <a:off x="105572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0" name="Rectangle 129"/>
          <p:cNvSpPr/>
          <p:nvPr/>
        </p:nvSpPr>
        <p:spPr>
          <a:xfrm>
            <a:off x="1227496"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1" name="Rectangle 130"/>
          <p:cNvSpPr/>
          <p:nvPr/>
        </p:nvSpPr>
        <p:spPr>
          <a:xfrm>
            <a:off x="1399268"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2" name="Rectangle 131"/>
          <p:cNvSpPr/>
          <p:nvPr/>
        </p:nvSpPr>
        <p:spPr>
          <a:xfrm>
            <a:off x="1571042" y="4446722"/>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3" name="Rectangle 132"/>
          <p:cNvSpPr/>
          <p:nvPr/>
        </p:nvSpPr>
        <p:spPr>
          <a:xfrm>
            <a:off x="2976466" y="4442222"/>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134" name="Rectangle 133"/>
          <p:cNvSpPr/>
          <p:nvPr/>
        </p:nvSpPr>
        <p:spPr>
          <a:xfrm>
            <a:off x="314874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3322478"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3496214"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3669950"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3843686"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4017422"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4189347" y="4442223"/>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976969" y="4442223"/>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p:cNvGrpSpPr/>
          <p:nvPr/>
        </p:nvGrpSpPr>
        <p:grpSpPr>
          <a:xfrm>
            <a:off x="3007991" y="4480902"/>
            <a:ext cx="1323088" cy="444577"/>
            <a:chOff x="3345906" y="5212139"/>
            <a:chExt cx="1323088" cy="444577"/>
          </a:xfrm>
          <a:solidFill>
            <a:srgbClr val="E500E5"/>
          </a:solidFill>
        </p:grpSpPr>
        <p:grpSp>
          <p:nvGrpSpPr>
            <p:cNvPr id="143" name="Group 142"/>
            <p:cNvGrpSpPr/>
            <p:nvPr/>
          </p:nvGrpSpPr>
          <p:grpSpPr>
            <a:xfrm>
              <a:off x="3345906" y="5212139"/>
              <a:ext cx="109728" cy="440213"/>
              <a:chOff x="2739147" y="3155891"/>
              <a:chExt cx="109728" cy="440213"/>
            </a:xfrm>
            <a:grpFill/>
          </p:grpSpPr>
          <p:cxnSp>
            <p:nvCxnSpPr>
              <p:cNvPr id="242" name="Straight Connector 24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3516915" y="5214282"/>
              <a:ext cx="109728" cy="440213"/>
              <a:chOff x="2739147" y="3155891"/>
              <a:chExt cx="109728" cy="440213"/>
            </a:xfrm>
            <a:grpFill/>
          </p:grpSpPr>
          <p:cxnSp>
            <p:nvCxnSpPr>
              <p:cNvPr id="229" name="Straight Connector 22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3692152" y="5214321"/>
              <a:ext cx="109728" cy="440213"/>
              <a:chOff x="2739147" y="3155891"/>
              <a:chExt cx="109728" cy="440213"/>
            </a:xfrm>
            <a:grpFill/>
          </p:grpSpPr>
          <p:cxnSp>
            <p:nvCxnSpPr>
              <p:cNvPr id="216" name="Straight Connector 215"/>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3863161" y="5216464"/>
              <a:ext cx="109728" cy="440213"/>
              <a:chOff x="2739147" y="3155891"/>
              <a:chExt cx="109728" cy="440213"/>
            </a:xfrm>
            <a:grpFill/>
          </p:grpSpPr>
          <p:cxnSp>
            <p:nvCxnSpPr>
              <p:cNvPr id="203" name="Straight Connector 20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4035788" y="5212472"/>
              <a:ext cx="109728" cy="440213"/>
              <a:chOff x="2739147" y="3155891"/>
              <a:chExt cx="109728" cy="440213"/>
            </a:xfrm>
            <a:grpFill/>
          </p:grpSpPr>
          <p:cxnSp>
            <p:nvCxnSpPr>
              <p:cNvPr id="190" name="Straight Connector 18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4213605" y="5214360"/>
              <a:ext cx="109728" cy="440213"/>
              <a:chOff x="2739147" y="3155891"/>
              <a:chExt cx="109728" cy="440213"/>
            </a:xfrm>
            <a:grpFill/>
          </p:grpSpPr>
          <p:cxnSp>
            <p:nvCxnSpPr>
              <p:cNvPr id="177" name="Straight Connector 17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4381449" y="5214615"/>
              <a:ext cx="109728" cy="440213"/>
              <a:chOff x="2739147" y="3155891"/>
              <a:chExt cx="109728" cy="440213"/>
            </a:xfrm>
            <a:grpFill/>
          </p:grpSpPr>
          <p:cxnSp>
            <p:nvCxnSpPr>
              <p:cNvPr id="164" name="Straight Connector 16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4559266" y="5216503"/>
              <a:ext cx="109728" cy="440213"/>
              <a:chOff x="2739147" y="3155891"/>
              <a:chExt cx="109728" cy="440213"/>
            </a:xfrm>
            <a:grpFill/>
          </p:grpSpPr>
          <p:cxnSp>
            <p:nvCxnSpPr>
              <p:cNvPr id="151" name="Straight Connector 15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255" name="TextBox 254"/>
          <p:cNvSpPr txBox="1"/>
          <p:nvPr/>
        </p:nvSpPr>
        <p:spPr>
          <a:xfrm>
            <a:off x="309139" y="417449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6" name="Right Brace 255"/>
          <p:cNvSpPr/>
          <p:nvPr/>
        </p:nvSpPr>
        <p:spPr>
          <a:xfrm rot="16200000">
            <a:off x="428448" y="4300694"/>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7" name="TextBox 256"/>
          <p:cNvSpPr txBox="1"/>
          <p:nvPr/>
        </p:nvSpPr>
        <p:spPr>
          <a:xfrm>
            <a:off x="2917095" y="4177131"/>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258" name="Right Brace 257"/>
          <p:cNvSpPr/>
          <p:nvPr/>
        </p:nvSpPr>
        <p:spPr>
          <a:xfrm rot="16200000">
            <a:off x="3036404" y="4303326"/>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9" name="Group 258"/>
          <p:cNvGrpSpPr/>
          <p:nvPr/>
        </p:nvGrpSpPr>
        <p:grpSpPr>
          <a:xfrm>
            <a:off x="3523678" y="4120885"/>
            <a:ext cx="328530" cy="327936"/>
            <a:chOff x="3769977" y="3815082"/>
            <a:chExt cx="328530" cy="327936"/>
          </a:xfrm>
        </p:grpSpPr>
        <p:sp>
          <p:nvSpPr>
            <p:cNvPr id="260" name="TextBox 259"/>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261" name="TextBox 26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262" name="Rounded Rectangle 261"/>
          <p:cNvSpPr/>
          <p:nvPr/>
        </p:nvSpPr>
        <p:spPr>
          <a:xfrm>
            <a:off x="177142" y="4188500"/>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263" name="TextBox 262"/>
          <p:cNvSpPr txBox="1"/>
          <p:nvPr/>
        </p:nvSpPr>
        <p:spPr>
          <a:xfrm>
            <a:off x="808819" y="4042215"/>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264" name="TextBox 263"/>
          <p:cNvSpPr txBox="1"/>
          <p:nvPr/>
        </p:nvSpPr>
        <p:spPr>
          <a:xfrm>
            <a:off x="136361" y="4408793"/>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265" name="TextBox 264"/>
          <p:cNvSpPr txBox="1"/>
          <p:nvPr/>
        </p:nvSpPr>
        <p:spPr>
          <a:xfrm>
            <a:off x="1924041" y="4408048"/>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266" name="Rectangle 265"/>
          <p:cNvSpPr>
            <a:spLocks/>
          </p:cNvSpPr>
          <p:nvPr/>
        </p:nvSpPr>
        <p:spPr>
          <a:xfrm>
            <a:off x="2257283" y="4447624"/>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267" name="Group 266"/>
          <p:cNvGrpSpPr/>
          <p:nvPr/>
        </p:nvGrpSpPr>
        <p:grpSpPr>
          <a:xfrm>
            <a:off x="2257283" y="4447524"/>
            <a:ext cx="549830" cy="457204"/>
            <a:chOff x="2241169" y="3786950"/>
            <a:chExt cx="549830" cy="457204"/>
          </a:xfrm>
          <a:solidFill>
            <a:srgbClr val="00CE00"/>
          </a:solidFill>
        </p:grpSpPr>
        <p:sp>
          <p:nvSpPr>
            <p:cNvPr id="268" name="Rectangle 267"/>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p:cNvGrpSpPr/>
          <p:nvPr/>
        </p:nvGrpSpPr>
        <p:grpSpPr>
          <a:xfrm>
            <a:off x="2298594" y="4467622"/>
            <a:ext cx="454819" cy="112204"/>
            <a:chOff x="2833085" y="4874324"/>
            <a:chExt cx="454819" cy="112204"/>
          </a:xfrm>
          <a:solidFill>
            <a:srgbClr val="00CE00"/>
          </a:solidFill>
        </p:grpSpPr>
        <p:cxnSp>
          <p:nvCxnSpPr>
            <p:cNvPr id="272" name="Straight Arrow Connector 27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p:nvGrpSpPr>
        <p:grpSpPr>
          <a:xfrm>
            <a:off x="2298594" y="4625928"/>
            <a:ext cx="454819" cy="112204"/>
            <a:chOff x="2833085" y="4874324"/>
            <a:chExt cx="454819" cy="112204"/>
          </a:xfrm>
          <a:solidFill>
            <a:srgbClr val="00CE00"/>
          </a:solidFill>
        </p:grpSpPr>
        <p:cxnSp>
          <p:nvCxnSpPr>
            <p:cNvPr id="286" name="Straight Arrow Connector 285"/>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2298594" y="4772426"/>
            <a:ext cx="454819" cy="112204"/>
            <a:chOff x="2833085" y="4874324"/>
            <a:chExt cx="454819" cy="112204"/>
          </a:xfrm>
          <a:solidFill>
            <a:srgbClr val="00CE00"/>
          </a:solidFill>
        </p:grpSpPr>
        <p:cxnSp>
          <p:nvCxnSpPr>
            <p:cNvPr id="300" name="Straight Arrow Connector 299"/>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3" name="Right Brace 312"/>
          <p:cNvSpPr/>
          <p:nvPr/>
        </p:nvSpPr>
        <p:spPr>
          <a:xfrm rot="10800000">
            <a:off x="2174303" y="4445916"/>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 name="Right Brace 313"/>
          <p:cNvSpPr/>
          <p:nvPr/>
        </p:nvSpPr>
        <p:spPr>
          <a:xfrm rot="5400000">
            <a:off x="2503987" y="4696881"/>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5" name="TextBox 314"/>
          <p:cNvSpPr txBox="1"/>
          <p:nvPr/>
        </p:nvSpPr>
        <p:spPr>
          <a:xfrm>
            <a:off x="2391747" y="495987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16" name="Group 315"/>
          <p:cNvGrpSpPr/>
          <p:nvPr/>
        </p:nvGrpSpPr>
        <p:grpSpPr>
          <a:xfrm>
            <a:off x="2676633" y="3638082"/>
            <a:ext cx="1160055" cy="329003"/>
            <a:chOff x="3114037" y="3161131"/>
            <a:chExt cx="912891" cy="329003"/>
          </a:xfrm>
        </p:grpSpPr>
        <p:sp>
          <p:nvSpPr>
            <p:cNvPr id="317" name="TextBox 316"/>
            <p:cNvSpPr txBox="1"/>
            <p:nvPr/>
          </p:nvSpPr>
          <p:spPr>
            <a:xfrm>
              <a:off x="3114037" y="3243913"/>
              <a:ext cx="912891"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318" name="TextBox 317"/>
            <p:cNvSpPr txBox="1"/>
            <p:nvPr/>
          </p:nvSpPr>
          <p:spPr>
            <a:xfrm>
              <a:off x="3591737" y="3161131"/>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grpSp>
        <p:nvGrpSpPr>
          <p:cNvPr id="319" name="Group 318"/>
          <p:cNvGrpSpPr/>
          <p:nvPr/>
        </p:nvGrpSpPr>
        <p:grpSpPr>
          <a:xfrm>
            <a:off x="2365810" y="4138282"/>
            <a:ext cx="304260" cy="327936"/>
            <a:chOff x="3769978" y="3815082"/>
            <a:chExt cx="304260" cy="327936"/>
          </a:xfrm>
        </p:grpSpPr>
        <p:sp>
          <p:nvSpPr>
            <p:cNvPr id="320" name="TextBox 319"/>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321" name="TextBox 320"/>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22" name="Bent Arrow 321"/>
          <p:cNvSpPr/>
          <p:nvPr/>
        </p:nvSpPr>
        <p:spPr>
          <a:xfrm rot="5400000">
            <a:off x="2055550" y="3560876"/>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3" name="Group 322"/>
          <p:cNvGrpSpPr/>
          <p:nvPr/>
        </p:nvGrpSpPr>
        <p:grpSpPr>
          <a:xfrm>
            <a:off x="124287" y="2830298"/>
            <a:ext cx="4453128" cy="4290681"/>
            <a:chOff x="108173" y="2389043"/>
            <a:chExt cx="4453128" cy="4071372"/>
          </a:xfrm>
        </p:grpSpPr>
        <p:sp>
          <p:nvSpPr>
            <p:cNvPr id="324" name="Rounded Rectangle 323"/>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325" name="TextBox 324"/>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326" name="TextBox 325"/>
          <p:cNvSpPr txBox="1"/>
          <p:nvPr/>
        </p:nvSpPr>
        <p:spPr>
          <a:xfrm>
            <a:off x="1563841" y="3306911"/>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27" name="Rectangle 326"/>
          <p:cNvSpPr/>
          <p:nvPr/>
        </p:nvSpPr>
        <p:spPr>
          <a:xfrm>
            <a:off x="526998" y="3149361"/>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8" name="Rectangle 327"/>
          <p:cNvSpPr/>
          <p:nvPr/>
        </p:nvSpPr>
        <p:spPr>
          <a:xfrm>
            <a:off x="2174447" y="3149360"/>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29" name="Rectangle 328"/>
          <p:cNvSpPr/>
          <p:nvPr/>
        </p:nvSpPr>
        <p:spPr>
          <a:xfrm>
            <a:off x="526998" y="3149362"/>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0" name="Rectangle 329"/>
          <p:cNvSpPr/>
          <p:nvPr/>
        </p:nvSpPr>
        <p:spPr>
          <a:xfrm>
            <a:off x="527000" y="3368818"/>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1" name="Rectangle 330"/>
          <p:cNvSpPr/>
          <p:nvPr/>
        </p:nvSpPr>
        <p:spPr>
          <a:xfrm>
            <a:off x="526998" y="3588273"/>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2" name="Rectangle 331"/>
          <p:cNvSpPr/>
          <p:nvPr/>
        </p:nvSpPr>
        <p:spPr>
          <a:xfrm>
            <a:off x="2175014" y="3368816"/>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3" name="Rectangle 332"/>
          <p:cNvSpPr/>
          <p:nvPr/>
        </p:nvSpPr>
        <p:spPr>
          <a:xfrm>
            <a:off x="2175015" y="3588273"/>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34" name="Right Brace 333"/>
          <p:cNvSpPr/>
          <p:nvPr/>
        </p:nvSpPr>
        <p:spPr>
          <a:xfrm rot="10800000">
            <a:off x="2099417" y="3149362"/>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TextBox 334"/>
          <p:cNvSpPr txBox="1"/>
          <p:nvPr/>
        </p:nvSpPr>
        <p:spPr>
          <a:xfrm>
            <a:off x="1837843" y="3150479"/>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36" name="TextBox 335"/>
          <p:cNvSpPr txBox="1"/>
          <p:nvPr/>
        </p:nvSpPr>
        <p:spPr>
          <a:xfrm>
            <a:off x="469089" y="3104115"/>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7" name="TextBox 336"/>
          <p:cNvSpPr txBox="1"/>
          <p:nvPr/>
        </p:nvSpPr>
        <p:spPr>
          <a:xfrm>
            <a:off x="2111152" y="3098045"/>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338" name="Right Brace 337"/>
          <p:cNvSpPr/>
          <p:nvPr/>
        </p:nvSpPr>
        <p:spPr>
          <a:xfrm>
            <a:off x="1354080" y="3166196"/>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9" name="TextBox 338"/>
          <p:cNvSpPr txBox="1"/>
          <p:nvPr/>
        </p:nvSpPr>
        <p:spPr>
          <a:xfrm>
            <a:off x="1354080" y="3167314"/>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40" name="Rectangle 339"/>
          <p:cNvSpPr/>
          <p:nvPr/>
        </p:nvSpPr>
        <p:spPr>
          <a:xfrm>
            <a:off x="436393" y="6537162"/>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p:cNvSpPr txBox="1"/>
          <p:nvPr/>
        </p:nvSpPr>
        <p:spPr>
          <a:xfrm>
            <a:off x="549022" y="6458122"/>
            <a:ext cx="585417" cy="230832"/>
          </a:xfrm>
          <a:prstGeom prst="rect">
            <a:avLst/>
          </a:prstGeom>
          <a:noFill/>
        </p:spPr>
        <p:txBody>
          <a:bodyPr wrap="none" rtlCol="0">
            <a:spAutoFit/>
          </a:bodyPr>
          <a:lstStyle/>
          <a:p>
            <a:r>
              <a:rPr lang="en-US" sz="900" dirty="0" smtClean="0"/>
              <a:t>L2 cache</a:t>
            </a:r>
            <a:endParaRPr lang="en-US" sz="900" dirty="0"/>
          </a:p>
        </p:txBody>
      </p:sp>
      <p:sp>
        <p:nvSpPr>
          <p:cNvPr id="342" name="Rectangle 341"/>
          <p:cNvSpPr/>
          <p:nvPr/>
        </p:nvSpPr>
        <p:spPr>
          <a:xfrm>
            <a:off x="3240652" y="3150479"/>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343" name="Group 342"/>
          <p:cNvGrpSpPr/>
          <p:nvPr/>
        </p:nvGrpSpPr>
        <p:grpSpPr>
          <a:xfrm>
            <a:off x="3338334" y="2644887"/>
            <a:ext cx="1399563" cy="339776"/>
            <a:chOff x="4164839" y="3012055"/>
            <a:chExt cx="1399563" cy="339776"/>
          </a:xfrm>
        </p:grpSpPr>
        <p:sp>
          <p:nvSpPr>
            <p:cNvPr id="344" name="TextBox 343"/>
            <p:cNvSpPr txBox="1"/>
            <p:nvPr/>
          </p:nvSpPr>
          <p:spPr>
            <a:xfrm>
              <a:off x="4164839" y="3105610"/>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5" name="TextBox 344"/>
            <p:cNvSpPr txBox="1"/>
            <p:nvPr/>
          </p:nvSpPr>
          <p:spPr>
            <a:xfrm>
              <a:off x="4848260" y="30120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346" name="TextBox 345"/>
          <p:cNvSpPr txBox="1"/>
          <p:nvPr/>
        </p:nvSpPr>
        <p:spPr>
          <a:xfrm>
            <a:off x="3475428" y="3151170"/>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347" name="TextBox 346"/>
          <p:cNvSpPr txBox="1"/>
          <p:nvPr/>
        </p:nvSpPr>
        <p:spPr>
          <a:xfrm>
            <a:off x="3497555" y="30694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348" name="U-Turn Arrow 347"/>
          <p:cNvSpPr/>
          <p:nvPr/>
        </p:nvSpPr>
        <p:spPr>
          <a:xfrm rot="5400000">
            <a:off x="3482624" y="2409493"/>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9" name="Group 348"/>
          <p:cNvGrpSpPr/>
          <p:nvPr/>
        </p:nvGrpSpPr>
        <p:grpSpPr>
          <a:xfrm>
            <a:off x="78567" y="1384558"/>
            <a:ext cx="4535424" cy="5776148"/>
            <a:chOff x="62453" y="1169884"/>
            <a:chExt cx="4535424" cy="5330247"/>
          </a:xfrm>
        </p:grpSpPr>
        <p:sp>
          <p:nvSpPr>
            <p:cNvPr id="350" name="Rounded Rectangle 349"/>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1" name="TextBox 350"/>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352" name="TextBox 351"/>
          <p:cNvSpPr txBox="1"/>
          <p:nvPr/>
        </p:nvSpPr>
        <p:spPr>
          <a:xfrm>
            <a:off x="1563841" y="198527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53" name="Right Brace 352"/>
          <p:cNvSpPr/>
          <p:nvPr/>
        </p:nvSpPr>
        <p:spPr>
          <a:xfrm rot="10800000">
            <a:off x="3162066" y="1791493"/>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TextBox 353"/>
          <p:cNvSpPr txBox="1"/>
          <p:nvPr/>
        </p:nvSpPr>
        <p:spPr>
          <a:xfrm>
            <a:off x="2944464" y="178921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55" name="Group 354"/>
          <p:cNvGrpSpPr/>
          <p:nvPr/>
        </p:nvGrpSpPr>
        <p:grpSpPr>
          <a:xfrm>
            <a:off x="461747" y="1745852"/>
            <a:ext cx="3565318" cy="756597"/>
            <a:chOff x="1395075" y="3536539"/>
            <a:chExt cx="3565318" cy="756597"/>
          </a:xfrm>
        </p:grpSpPr>
        <p:sp>
          <p:nvSpPr>
            <p:cNvPr id="356" name="Rectangle 35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7" name="Rectangle 35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8" name="Rectangle 35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59" name="Rectangle 35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0" name="Rectangle 35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1" name="Rectangle 36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2" name="Rectangle 36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3" name="Rectangle 36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4" name="Rectangle 36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65" name="TextBox 364"/>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A</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6" name="TextBox 365"/>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B</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367" name="TextBox 366"/>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68" name="Right Brace 367"/>
          <p:cNvSpPr/>
          <p:nvPr/>
        </p:nvSpPr>
        <p:spPr>
          <a:xfrm rot="5400000">
            <a:off x="2267885" y="2397365"/>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9" name="TextBox 368"/>
          <p:cNvSpPr txBox="1"/>
          <p:nvPr/>
        </p:nvSpPr>
        <p:spPr>
          <a:xfrm>
            <a:off x="2146237" y="248880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0" name="Rectangle 369"/>
          <p:cNvSpPr/>
          <p:nvPr/>
        </p:nvSpPr>
        <p:spPr>
          <a:xfrm>
            <a:off x="436393" y="6409146"/>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p:cNvSpPr txBox="1"/>
          <p:nvPr/>
        </p:nvSpPr>
        <p:spPr>
          <a:xfrm>
            <a:off x="549110" y="6331705"/>
            <a:ext cx="585417" cy="230832"/>
          </a:xfrm>
          <a:prstGeom prst="rect">
            <a:avLst/>
          </a:prstGeom>
          <a:noFill/>
        </p:spPr>
        <p:txBody>
          <a:bodyPr wrap="none" rtlCol="0">
            <a:spAutoFit/>
          </a:bodyPr>
          <a:lstStyle/>
          <a:p>
            <a:r>
              <a:rPr lang="en-US" sz="900" dirty="0" smtClean="0"/>
              <a:t>L3 cache</a:t>
            </a:r>
            <a:endParaRPr lang="en-US" sz="900" dirty="0"/>
          </a:p>
        </p:txBody>
      </p:sp>
      <p:sp>
        <p:nvSpPr>
          <p:cNvPr id="372" name="TextBox 371"/>
          <p:cNvSpPr txBox="1"/>
          <p:nvPr/>
        </p:nvSpPr>
        <p:spPr>
          <a:xfrm>
            <a:off x="1564973" y="613675"/>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73" name="Right Brace 372"/>
          <p:cNvSpPr/>
          <p:nvPr/>
        </p:nvSpPr>
        <p:spPr>
          <a:xfrm rot="16200000">
            <a:off x="3611546"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4" name="Right Brace 373"/>
          <p:cNvSpPr/>
          <p:nvPr/>
        </p:nvSpPr>
        <p:spPr>
          <a:xfrm rot="16200000">
            <a:off x="885892" y="18080"/>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5" name="TextBox 374"/>
          <p:cNvSpPr txBox="1"/>
          <p:nvPr/>
        </p:nvSpPr>
        <p:spPr>
          <a:xfrm>
            <a:off x="3490046" y="56947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76" name="TextBox 375"/>
          <p:cNvSpPr txBox="1"/>
          <p:nvPr/>
        </p:nvSpPr>
        <p:spPr>
          <a:xfrm>
            <a:off x="770542" y="56947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377" name="Group 376"/>
          <p:cNvGrpSpPr/>
          <p:nvPr/>
        </p:nvGrpSpPr>
        <p:grpSpPr>
          <a:xfrm>
            <a:off x="475382" y="422812"/>
            <a:ext cx="3811930" cy="757924"/>
            <a:chOff x="1408710" y="2470227"/>
            <a:chExt cx="3811930" cy="757924"/>
          </a:xfrm>
        </p:grpSpPr>
        <p:grpSp>
          <p:nvGrpSpPr>
            <p:cNvPr id="378" name="Group 377"/>
            <p:cNvGrpSpPr/>
            <p:nvPr/>
          </p:nvGrpSpPr>
          <p:grpSpPr>
            <a:xfrm>
              <a:off x="1454002" y="2489765"/>
              <a:ext cx="3766638" cy="738386"/>
              <a:chOff x="1454002" y="2489765"/>
              <a:chExt cx="3766638" cy="738386"/>
            </a:xfrm>
          </p:grpSpPr>
          <p:sp>
            <p:nvSpPr>
              <p:cNvPr id="380" name="Rectangle 379"/>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81" name="TextBox 380"/>
              <p:cNvSpPr txBox="1"/>
              <p:nvPr/>
            </p:nvSpPr>
            <p:spPr>
              <a:xfrm>
                <a:off x="3059090" y="2502773"/>
                <a:ext cx="287258"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A</a:t>
                </a:r>
                <a:endParaRPr lang="en-US" sz="1000" dirty="0">
                  <a:latin typeface="Arial" panose="020B0604020202020204" pitchFamily="34" charset="0"/>
                  <a:cs typeface="Arial" panose="020B0604020202020204" pitchFamily="34" charset="0"/>
                </a:endParaRPr>
              </a:p>
            </p:txBody>
          </p:sp>
          <p:sp>
            <p:nvSpPr>
              <p:cNvPr id="382" name="Rectangle 381"/>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3" name="Straight Connector 382"/>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4" name="Straight Connector 383"/>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385" name="TextBox 384"/>
              <p:cNvSpPr txBox="1"/>
              <p:nvPr/>
            </p:nvSpPr>
            <p:spPr>
              <a:xfrm>
                <a:off x="4140707" y="2489765"/>
                <a:ext cx="27564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B</a:t>
                </a:r>
                <a:endParaRPr lang="en-US" sz="1000" dirty="0">
                  <a:latin typeface="Arial" panose="020B0604020202020204" pitchFamily="34" charset="0"/>
                  <a:cs typeface="Arial" panose="020B0604020202020204" pitchFamily="34" charset="0"/>
                </a:endParaRPr>
              </a:p>
            </p:txBody>
          </p:sp>
          <p:sp>
            <p:nvSpPr>
              <p:cNvPr id="386" name="Rectangle 385"/>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387" name="Straight Connector 386"/>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388" name="Straight Connector 387"/>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379" name="TextBox 378"/>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389" name="TextBox 388"/>
          <p:cNvSpPr txBox="1"/>
          <p:nvPr/>
        </p:nvSpPr>
        <p:spPr>
          <a:xfrm>
            <a:off x="3490046" y="198459"/>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0" name="TextBox 389"/>
          <p:cNvSpPr txBox="1"/>
          <p:nvPr/>
        </p:nvSpPr>
        <p:spPr>
          <a:xfrm>
            <a:off x="770542" y="198458"/>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391" name="Rectangle 390"/>
          <p:cNvSpPr/>
          <p:nvPr/>
        </p:nvSpPr>
        <p:spPr>
          <a:xfrm>
            <a:off x="436392" y="6277486"/>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TextBox 391"/>
          <p:cNvSpPr txBox="1"/>
          <p:nvPr/>
        </p:nvSpPr>
        <p:spPr>
          <a:xfrm>
            <a:off x="549880" y="6198458"/>
            <a:ext cx="843501" cy="230832"/>
          </a:xfrm>
          <a:prstGeom prst="rect">
            <a:avLst/>
          </a:prstGeom>
          <a:noFill/>
        </p:spPr>
        <p:txBody>
          <a:bodyPr wrap="none" rtlCol="0">
            <a:spAutoFit/>
          </a:bodyPr>
          <a:lstStyle/>
          <a:p>
            <a:r>
              <a:rPr lang="en-US" sz="900" dirty="0" smtClean="0"/>
              <a:t>main memory</a:t>
            </a:r>
            <a:endParaRPr lang="en-US" sz="900" dirty="0"/>
          </a:p>
        </p:txBody>
      </p:sp>
      <p:sp>
        <p:nvSpPr>
          <p:cNvPr id="393" name="Rounded Rectangle 392"/>
          <p:cNvSpPr/>
          <p:nvPr/>
        </p:nvSpPr>
        <p:spPr>
          <a:xfrm>
            <a:off x="37419" y="225273"/>
            <a:ext cx="4617720" cy="6976831"/>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4" name="TextBox 393"/>
          <p:cNvSpPr txBox="1"/>
          <p:nvPr/>
        </p:nvSpPr>
        <p:spPr>
          <a:xfrm>
            <a:off x="1569039" y="100949"/>
            <a:ext cx="1525072" cy="239553"/>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sp>
        <p:nvSpPr>
          <p:cNvPr id="395" name="TextBox 394"/>
          <p:cNvSpPr txBox="1"/>
          <p:nvPr/>
        </p:nvSpPr>
        <p:spPr>
          <a:xfrm>
            <a:off x="8526320" y="6273123"/>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sp>
        <p:nvSpPr>
          <p:cNvPr id="396" name="TextBox 395"/>
          <p:cNvSpPr txBox="1"/>
          <p:nvPr/>
        </p:nvSpPr>
        <p:spPr>
          <a:xfrm>
            <a:off x="7131333" y="643323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397" name="Rectangle 396"/>
          <p:cNvSpPr>
            <a:spLocks/>
          </p:cNvSpPr>
          <p:nvPr/>
        </p:nvSpPr>
        <p:spPr>
          <a:xfrm>
            <a:off x="7623544" y="6357034"/>
            <a:ext cx="557014"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8" name="Rectangle 397"/>
          <p:cNvSpPr>
            <a:spLocks/>
          </p:cNvSpPr>
          <p:nvPr/>
        </p:nvSpPr>
        <p:spPr>
          <a:xfrm>
            <a:off x="7623544"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399" name="Rectangle 398"/>
          <p:cNvSpPr>
            <a:spLocks/>
          </p:cNvSpPr>
          <p:nvPr/>
        </p:nvSpPr>
        <p:spPr>
          <a:xfrm>
            <a:off x="813313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0" name="Rectangle 399"/>
          <p:cNvSpPr>
            <a:spLocks/>
          </p:cNvSpPr>
          <p:nvPr/>
        </p:nvSpPr>
        <p:spPr>
          <a:xfrm>
            <a:off x="8087282"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1" name="Rectangle 400"/>
          <p:cNvSpPr>
            <a:spLocks/>
          </p:cNvSpPr>
          <p:nvPr/>
        </p:nvSpPr>
        <p:spPr>
          <a:xfrm>
            <a:off x="7669457"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2" name="Rectangle 401"/>
          <p:cNvSpPr>
            <a:spLocks/>
          </p:cNvSpPr>
          <p:nvPr/>
        </p:nvSpPr>
        <p:spPr>
          <a:xfrm>
            <a:off x="771672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3" name="Rectangle 402"/>
          <p:cNvSpPr>
            <a:spLocks/>
          </p:cNvSpPr>
          <p:nvPr/>
        </p:nvSpPr>
        <p:spPr>
          <a:xfrm>
            <a:off x="7763635"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4" name="Rectangle 403"/>
          <p:cNvSpPr>
            <a:spLocks/>
          </p:cNvSpPr>
          <p:nvPr/>
        </p:nvSpPr>
        <p:spPr>
          <a:xfrm>
            <a:off x="780907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5" name="Rectangle 404"/>
          <p:cNvSpPr>
            <a:spLocks/>
          </p:cNvSpPr>
          <p:nvPr/>
        </p:nvSpPr>
        <p:spPr>
          <a:xfrm>
            <a:off x="7855980"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6" name="Rectangle 405"/>
          <p:cNvSpPr>
            <a:spLocks/>
          </p:cNvSpPr>
          <p:nvPr/>
        </p:nvSpPr>
        <p:spPr>
          <a:xfrm>
            <a:off x="790095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7" name="Rectangle 406"/>
          <p:cNvSpPr>
            <a:spLocks/>
          </p:cNvSpPr>
          <p:nvPr/>
        </p:nvSpPr>
        <p:spPr>
          <a:xfrm>
            <a:off x="794786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8" name="Rectangle 407"/>
          <p:cNvSpPr>
            <a:spLocks/>
          </p:cNvSpPr>
          <p:nvPr/>
        </p:nvSpPr>
        <p:spPr>
          <a:xfrm>
            <a:off x="804168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09" name="Rectangle 408"/>
          <p:cNvSpPr>
            <a:spLocks/>
          </p:cNvSpPr>
          <p:nvPr/>
        </p:nvSpPr>
        <p:spPr>
          <a:xfrm>
            <a:off x="7994773" y="6357034"/>
            <a:ext cx="4691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0" name="Rectangle 409"/>
          <p:cNvSpPr>
            <a:spLocks/>
          </p:cNvSpPr>
          <p:nvPr/>
        </p:nvSpPr>
        <p:spPr>
          <a:xfrm>
            <a:off x="8340427" y="6357034"/>
            <a:ext cx="171773" cy="46099"/>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1" name="Right Brace 410"/>
          <p:cNvSpPr/>
          <p:nvPr/>
        </p:nvSpPr>
        <p:spPr>
          <a:xfrm rot="5400000">
            <a:off x="7620241" y="6542700"/>
            <a:ext cx="54866" cy="4571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2" name="Right Brace 411"/>
          <p:cNvSpPr/>
          <p:nvPr/>
        </p:nvSpPr>
        <p:spPr>
          <a:xfrm>
            <a:off x="8537719" y="6362150"/>
            <a:ext cx="54866" cy="45719"/>
          </a:xfrm>
          <a:prstGeom prst="rightBrace">
            <a:avLst/>
          </a:prstGeom>
          <a:noFill/>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3" name="TextBox 412"/>
          <p:cNvSpPr txBox="1"/>
          <p:nvPr/>
        </p:nvSpPr>
        <p:spPr>
          <a:xfrm>
            <a:off x="7526104" y="6569505"/>
            <a:ext cx="247806" cy="215444"/>
          </a:xfrm>
          <a:prstGeom prst="rect">
            <a:avLst/>
          </a:prstGeom>
          <a:noFill/>
        </p:spPr>
        <p:txBody>
          <a:bodyPr wrap="square" rtlCol="0">
            <a:spAutoFit/>
          </a:bodyPr>
          <a:lstStyle/>
          <a:p>
            <a:r>
              <a:rPr lang="en-US" sz="800" dirty="0" smtClean="0">
                <a:latin typeface="Arial" panose="020B0604020202020204" pitchFamily="34" charset="0"/>
                <a:cs typeface="Arial" panose="020B0604020202020204" pitchFamily="34" charset="0"/>
              </a:rPr>
              <a:t>1</a:t>
            </a:r>
            <a:endParaRPr lang="en-US" sz="800" baseline="-25000" dirty="0">
              <a:latin typeface="Arial" panose="020B0604020202020204" pitchFamily="34" charset="0"/>
              <a:cs typeface="Arial" panose="020B0604020202020204" pitchFamily="34" charset="0"/>
            </a:endParaRPr>
          </a:p>
        </p:txBody>
      </p:sp>
      <p:grpSp>
        <p:nvGrpSpPr>
          <p:cNvPr id="414" name="Group 413"/>
          <p:cNvGrpSpPr/>
          <p:nvPr/>
        </p:nvGrpSpPr>
        <p:grpSpPr>
          <a:xfrm>
            <a:off x="8340422" y="6403755"/>
            <a:ext cx="171778" cy="460830"/>
            <a:chOff x="2962813" y="5745404"/>
            <a:chExt cx="171778" cy="460830"/>
          </a:xfrm>
          <a:solidFill>
            <a:srgbClr val="38B4FF"/>
          </a:solidFill>
        </p:grpSpPr>
        <p:sp>
          <p:nvSpPr>
            <p:cNvPr id="415" name="Rectangle 414"/>
            <p:cNvSpPr>
              <a:spLocks/>
            </p:cNvSpPr>
            <p:nvPr/>
          </p:nvSpPr>
          <p:spPr>
            <a:xfrm>
              <a:off x="2962817" y="574540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6" name="Rectangle 415"/>
            <p:cNvSpPr>
              <a:spLocks/>
            </p:cNvSpPr>
            <p:nvPr/>
          </p:nvSpPr>
          <p:spPr>
            <a:xfrm>
              <a:off x="2962816" y="579098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7" name="Rectangle 416"/>
            <p:cNvSpPr>
              <a:spLocks/>
            </p:cNvSpPr>
            <p:nvPr/>
          </p:nvSpPr>
          <p:spPr>
            <a:xfrm>
              <a:off x="2962815" y="5837084"/>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8" name="Rectangle 417"/>
            <p:cNvSpPr>
              <a:spLocks/>
            </p:cNvSpPr>
            <p:nvPr/>
          </p:nvSpPr>
          <p:spPr>
            <a:xfrm>
              <a:off x="2962818" y="5883183"/>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19" name="Rectangle 418"/>
            <p:cNvSpPr>
              <a:spLocks/>
            </p:cNvSpPr>
            <p:nvPr/>
          </p:nvSpPr>
          <p:spPr>
            <a:xfrm>
              <a:off x="2962814" y="5929282"/>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0" name="Rectangle 419"/>
            <p:cNvSpPr>
              <a:spLocks/>
            </p:cNvSpPr>
            <p:nvPr/>
          </p:nvSpPr>
          <p:spPr>
            <a:xfrm>
              <a:off x="2962813" y="6021838"/>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1" name="Rectangle 420"/>
            <p:cNvSpPr>
              <a:spLocks/>
            </p:cNvSpPr>
            <p:nvPr/>
          </p:nvSpPr>
          <p:spPr>
            <a:xfrm>
              <a:off x="2962818" y="5975381"/>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2" name="Rectangle 421"/>
            <p:cNvSpPr>
              <a:spLocks/>
            </p:cNvSpPr>
            <p:nvPr/>
          </p:nvSpPr>
          <p:spPr>
            <a:xfrm>
              <a:off x="2962818" y="6067937"/>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3" name="Rectangle 422"/>
            <p:cNvSpPr>
              <a:spLocks/>
            </p:cNvSpPr>
            <p:nvPr/>
          </p:nvSpPr>
          <p:spPr>
            <a:xfrm>
              <a:off x="2962818" y="6114036"/>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4" name="Rectangle 423"/>
            <p:cNvSpPr>
              <a:spLocks/>
            </p:cNvSpPr>
            <p:nvPr/>
          </p:nvSpPr>
          <p:spPr>
            <a:xfrm>
              <a:off x="2962818" y="6160135"/>
              <a:ext cx="171773" cy="46099"/>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sp>
        <p:nvSpPr>
          <p:cNvPr id="425" name="Rounded Rectangle 424"/>
          <p:cNvSpPr/>
          <p:nvPr/>
        </p:nvSpPr>
        <p:spPr>
          <a:xfrm>
            <a:off x="5616143" y="6145879"/>
            <a:ext cx="4206240" cy="85039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26" name="TextBox 425"/>
          <p:cNvSpPr txBox="1"/>
          <p:nvPr/>
        </p:nvSpPr>
        <p:spPr>
          <a:xfrm>
            <a:off x="7386899" y="6030464"/>
            <a:ext cx="793659" cy="230832"/>
          </a:xfrm>
          <a:prstGeom prst="rect">
            <a:avLst/>
          </a:prstGeom>
          <a:solidFill>
            <a:schemeClr val="bg1"/>
          </a:solidFill>
          <a:ln>
            <a:solidFill>
              <a:srgbClr val="000000"/>
            </a:solidFill>
          </a:ln>
        </p:spPr>
        <p:txBody>
          <a:bodyPr wrap="square" rtlCol="0">
            <a:spAutoFit/>
          </a:bodyPr>
          <a:lstStyle/>
          <a:p>
            <a:r>
              <a:rPr lang="en-US" sz="900" dirty="0" smtClean="0"/>
              <a:t>micro-kernel</a:t>
            </a:r>
            <a:endParaRPr lang="en-US" sz="900" dirty="0"/>
          </a:p>
        </p:txBody>
      </p:sp>
      <p:sp>
        <p:nvSpPr>
          <p:cNvPr id="427" name="Right Brace 426"/>
          <p:cNvSpPr/>
          <p:nvPr/>
        </p:nvSpPr>
        <p:spPr>
          <a:xfrm rot="10800000">
            <a:off x="6852833" y="5466641"/>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8" name="TextBox 427"/>
          <p:cNvSpPr txBox="1"/>
          <p:nvPr/>
        </p:nvSpPr>
        <p:spPr>
          <a:xfrm>
            <a:off x="6604204" y="542827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429" name="Rectangle 428"/>
          <p:cNvSpPr>
            <a:spLocks/>
          </p:cNvSpPr>
          <p:nvPr/>
        </p:nvSpPr>
        <p:spPr>
          <a:xfrm>
            <a:off x="7624377" y="5460293"/>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30" name="Rectangle 429"/>
          <p:cNvSpPr>
            <a:spLocks/>
          </p:cNvSpPr>
          <p:nvPr/>
        </p:nvSpPr>
        <p:spPr>
          <a:xfrm>
            <a:off x="7624377" y="5460193"/>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a:spLocks/>
          </p:cNvSpPr>
          <p:nvPr/>
        </p:nvSpPr>
        <p:spPr>
          <a:xfrm>
            <a:off x="7624377" y="5612597"/>
            <a:ext cx="54864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a:spLocks/>
          </p:cNvSpPr>
          <p:nvPr/>
        </p:nvSpPr>
        <p:spPr>
          <a:xfrm>
            <a:off x="7624377" y="5764997"/>
            <a:ext cx="549830" cy="152400"/>
          </a:xfrm>
          <a:prstGeom prst="rect">
            <a:avLst/>
          </a:prstGeom>
          <a:solidFill>
            <a:srgbClr val="00CE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3" name="Group 432"/>
          <p:cNvGrpSpPr/>
          <p:nvPr/>
        </p:nvGrpSpPr>
        <p:grpSpPr>
          <a:xfrm>
            <a:off x="7665688" y="5480291"/>
            <a:ext cx="454819" cy="112204"/>
            <a:chOff x="2833085" y="4874324"/>
            <a:chExt cx="454819" cy="112204"/>
          </a:xfrm>
          <a:solidFill>
            <a:srgbClr val="00CE00"/>
          </a:solidFill>
        </p:grpSpPr>
        <p:cxnSp>
          <p:nvCxnSpPr>
            <p:cNvPr id="434" name="Straight Arrow Connector 433"/>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7" name="Group 446"/>
          <p:cNvGrpSpPr/>
          <p:nvPr/>
        </p:nvGrpSpPr>
        <p:grpSpPr>
          <a:xfrm>
            <a:off x="7665688" y="5638597"/>
            <a:ext cx="454819" cy="112204"/>
            <a:chOff x="2833085" y="4874324"/>
            <a:chExt cx="454819" cy="112204"/>
          </a:xfrm>
          <a:solidFill>
            <a:srgbClr val="00CE00"/>
          </a:solidFill>
        </p:grpSpPr>
        <p:cxnSp>
          <p:nvCxnSpPr>
            <p:cNvPr id="448" name="Straight Arrow Connector 447"/>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1" name="Group 460"/>
          <p:cNvGrpSpPr/>
          <p:nvPr/>
        </p:nvGrpSpPr>
        <p:grpSpPr>
          <a:xfrm>
            <a:off x="7665688" y="5785095"/>
            <a:ext cx="454819" cy="112204"/>
            <a:chOff x="2833085" y="4874324"/>
            <a:chExt cx="454819" cy="112204"/>
          </a:xfrm>
          <a:solidFill>
            <a:srgbClr val="00CE00"/>
          </a:solidFill>
        </p:grpSpPr>
        <p:cxnSp>
          <p:nvCxnSpPr>
            <p:cNvPr id="462" name="Straight Arrow Connector 461"/>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5" name="TextBox 474"/>
          <p:cNvSpPr txBox="1"/>
          <p:nvPr/>
        </p:nvSpPr>
        <p:spPr>
          <a:xfrm>
            <a:off x="7175067" y="5497686"/>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476" name="Rectangle 475"/>
          <p:cNvSpPr/>
          <p:nvPr/>
        </p:nvSpPr>
        <p:spPr>
          <a:xfrm>
            <a:off x="8338464" y="5453602"/>
            <a:ext cx="171773" cy="530353"/>
          </a:xfrm>
          <a:prstGeom prst="rect">
            <a:avLst/>
          </a:prstGeom>
          <a:solidFill>
            <a:srgbClr val="38B4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477" name="Group 476"/>
          <p:cNvGrpSpPr/>
          <p:nvPr/>
        </p:nvGrpSpPr>
        <p:grpSpPr>
          <a:xfrm>
            <a:off x="6933742" y="5461435"/>
            <a:ext cx="171773" cy="457204"/>
            <a:chOff x="2505575" y="6916545"/>
            <a:chExt cx="171773" cy="457204"/>
          </a:xfrm>
        </p:grpSpPr>
        <p:sp>
          <p:nvSpPr>
            <p:cNvPr id="478" name="Rectangle 477"/>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79" name="Rectangle 478"/>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80" name="Rectangle 479"/>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481" name="Rectangle 480"/>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482" name="Group 481"/>
          <p:cNvGrpSpPr/>
          <p:nvPr/>
        </p:nvGrpSpPr>
        <p:grpSpPr>
          <a:xfrm>
            <a:off x="8369486" y="5493659"/>
            <a:ext cx="109728" cy="440213"/>
            <a:chOff x="2739147" y="3155891"/>
            <a:chExt cx="109728" cy="440213"/>
          </a:xfrm>
          <a:solidFill>
            <a:srgbClr val="38B4FF"/>
          </a:solidFill>
        </p:grpSpPr>
        <p:cxnSp>
          <p:nvCxnSpPr>
            <p:cNvPr id="483" name="Straight Connector 482"/>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96" name="Right Brace 495"/>
          <p:cNvSpPr/>
          <p:nvPr/>
        </p:nvSpPr>
        <p:spPr>
          <a:xfrm rot="16200000">
            <a:off x="6993810" y="5327327"/>
            <a:ext cx="54866" cy="16459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7" name="TextBox 496"/>
          <p:cNvSpPr txBox="1"/>
          <p:nvPr/>
        </p:nvSpPr>
        <p:spPr>
          <a:xfrm>
            <a:off x="6875483" y="5194179"/>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498" name="Right Brace 497"/>
          <p:cNvSpPr/>
          <p:nvPr/>
        </p:nvSpPr>
        <p:spPr>
          <a:xfrm>
            <a:off x="8547006" y="5458424"/>
            <a:ext cx="54864" cy="53035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9" name="TextBox 498"/>
          <p:cNvSpPr txBox="1"/>
          <p:nvPr/>
        </p:nvSpPr>
        <p:spPr>
          <a:xfrm>
            <a:off x="8540645" y="56110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500" name="Group 499"/>
          <p:cNvGrpSpPr/>
          <p:nvPr/>
        </p:nvGrpSpPr>
        <p:grpSpPr>
          <a:xfrm>
            <a:off x="5574868" y="5092254"/>
            <a:ext cx="4288536" cy="1944216"/>
            <a:chOff x="197259" y="4433903"/>
            <a:chExt cx="4288536" cy="1944216"/>
          </a:xfrm>
        </p:grpSpPr>
        <p:sp>
          <p:nvSpPr>
            <p:cNvPr id="501" name="Rounded Rectangle 500"/>
            <p:cNvSpPr/>
            <p:nvPr/>
          </p:nvSpPr>
          <p:spPr>
            <a:xfrm>
              <a:off x="197259" y="4549319"/>
              <a:ext cx="4288536" cy="1828800"/>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2" name="TextBox 501"/>
            <p:cNvSpPr txBox="1"/>
            <p:nvPr/>
          </p:nvSpPr>
          <p:spPr>
            <a:xfrm>
              <a:off x="2748598" y="4433903"/>
              <a:ext cx="1520724" cy="230832"/>
            </a:xfrm>
            <a:prstGeom prst="rect">
              <a:avLst/>
            </a:prstGeom>
            <a:solidFill>
              <a:schemeClr val="bg1"/>
            </a:solidFill>
            <a:ln>
              <a:solidFill>
                <a:srgbClr val="000000"/>
              </a:solidFill>
            </a:ln>
          </p:spPr>
          <p:txBody>
            <a:bodyPr wrap="square" rtlCol="0">
              <a:spAutoFit/>
            </a:bodyPr>
            <a:lstStyle/>
            <a:p>
              <a:r>
                <a:rPr lang="en-US" sz="900" dirty="0" smtClean="0"/>
                <a:t>1</a:t>
              </a:r>
              <a:r>
                <a:rPr lang="en-US" sz="900" baseline="30000" dirty="0" smtClean="0"/>
                <a:t>st</a:t>
              </a:r>
              <a:r>
                <a:rPr lang="en-US" sz="900" dirty="0" smtClean="0"/>
                <a:t> loop around micro-kernel</a:t>
              </a:r>
              <a:endParaRPr lang="en-US" sz="900" dirty="0"/>
            </a:p>
          </p:txBody>
        </p:sp>
      </p:grpSp>
      <p:grpSp>
        <p:nvGrpSpPr>
          <p:cNvPr id="503" name="Group 502"/>
          <p:cNvGrpSpPr/>
          <p:nvPr/>
        </p:nvGrpSpPr>
        <p:grpSpPr>
          <a:xfrm>
            <a:off x="7086142" y="5613835"/>
            <a:ext cx="171773" cy="457204"/>
            <a:chOff x="2505575" y="6916545"/>
            <a:chExt cx="171773" cy="457204"/>
          </a:xfrm>
        </p:grpSpPr>
        <p:sp>
          <p:nvSpPr>
            <p:cNvPr id="504" name="Rectangle 503"/>
            <p:cNvSpPr/>
            <p:nvPr/>
          </p:nvSpPr>
          <p:spPr>
            <a:xfrm>
              <a:off x="2505575" y="6917688"/>
              <a:ext cx="171773" cy="45606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5" name="Rectangle 504"/>
            <p:cNvSpPr>
              <a:spLocks/>
            </p:cNvSpPr>
            <p:nvPr/>
          </p:nvSpPr>
          <p:spPr>
            <a:xfrm>
              <a:off x="2505575" y="69165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6" name="Rectangle 505"/>
            <p:cNvSpPr>
              <a:spLocks/>
            </p:cNvSpPr>
            <p:nvPr/>
          </p:nvSpPr>
          <p:spPr>
            <a:xfrm>
              <a:off x="2505575" y="70689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07" name="Rectangle 506"/>
            <p:cNvSpPr>
              <a:spLocks/>
            </p:cNvSpPr>
            <p:nvPr/>
          </p:nvSpPr>
          <p:spPr>
            <a:xfrm>
              <a:off x="2505575" y="7221345"/>
              <a:ext cx="171773" cy="1524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grpSp>
        <p:nvGrpSpPr>
          <p:cNvPr id="508" name="Group 507"/>
          <p:cNvGrpSpPr/>
          <p:nvPr/>
        </p:nvGrpSpPr>
        <p:grpSpPr>
          <a:xfrm>
            <a:off x="5622150" y="5495817"/>
            <a:ext cx="1414037" cy="988743"/>
            <a:chOff x="1193983" y="6950927"/>
            <a:chExt cx="1414037" cy="988743"/>
          </a:xfrm>
        </p:grpSpPr>
        <p:grpSp>
          <p:nvGrpSpPr>
            <p:cNvPr id="509" name="Group 508"/>
            <p:cNvGrpSpPr/>
            <p:nvPr/>
          </p:nvGrpSpPr>
          <p:grpSpPr>
            <a:xfrm>
              <a:off x="2282455" y="6950927"/>
              <a:ext cx="242029" cy="988743"/>
              <a:chOff x="2945471" y="5804829"/>
              <a:chExt cx="199029" cy="406401"/>
            </a:xfrm>
          </p:grpSpPr>
          <p:sp>
            <p:nvSpPr>
              <p:cNvPr id="512" name="Bent Arrow 511"/>
              <p:cNvSpPr/>
              <p:nvPr/>
            </p:nvSpPr>
            <p:spPr>
              <a:xfrm>
                <a:off x="2945471" y="5804829"/>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3" name="Bent Arrow 512"/>
              <p:cNvSpPr/>
              <p:nvPr/>
            </p:nvSpPr>
            <p:spPr>
              <a:xfrm flipV="1">
                <a:off x="2946265" y="5988205"/>
                <a:ext cx="198235" cy="223025"/>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10" name="Bent Arrow 509"/>
            <p:cNvSpPr/>
            <p:nvPr/>
          </p:nvSpPr>
          <p:spPr>
            <a:xfrm>
              <a:off x="2376266" y="7097615"/>
              <a:ext cx="231754" cy="752088"/>
            </a:xfrm>
            <a:prstGeom prst="ben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1" name="TextBox 510"/>
            <p:cNvSpPr txBox="1"/>
            <p:nvPr/>
          </p:nvSpPr>
          <p:spPr>
            <a:xfrm>
              <a:off x="1193983" y="7174775"/>
              <a:ext cx="1160055"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Update </a:t>
              </a:r>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ij</a:t>
              </a:r>
              <a:r>
                <a:rPr lang="en-US" sz="1000" i="1" dirty="0" smtClean="0">
                  <a:latin typeface="Arial" panose="020B0604020202020204" pitchFamily="34" charset="0"/>
                  <a:cs typeface="Arial" panose="020B0604020202020204" pitchFamily="34" charset="0"/>
                </a:rPr>
                <a:t> , </a:t>
              </a:r>
              <a:r>
                <a:rPr lang="en-US" sz="1000" i="1" dirty="0" err="1" smtClean="0">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ij</a:t>
              </a:r>
              <a:r>
                <a:rPr lang="en-US" sz="1000" dirty="0" smtClean="0">
                  <a:latin typeface="Arial" panose="020B0604020202020204" pitchFamily="34" charset="0"/>
                  <a:cs typeface="Arial" panose="020B0604020202020204" pitchFamily="34" charset="0"/>
                </a:rPr>
                <a:t> </a:t>
              </a:r>
              <a:endParaRPr lang="en-US" sz="1000" i="1" baseline="-25000" dirty="0">
                <a:latin typeface="Arial" panose="020B0604020202020204" pitchFamily="34" charset="0"/>
                <a:cs typeface="Arial" panose="020B0604020202020204" pitchFamily="34" charset="0"/>
              </a:endParaRPr>
            </a:p>
          </p:txBody>
        </p:sp>
      </p:grpSp>
      <p:sp>
        <p:nvSpPr>
          <p:cNvPr id="514" name="Rectangle 513"/>
          <p:cNvSpPr/>
          <p:nvPr/>
        </p:nvSpPr>
        <p:spPr>
          <a:xfrm>
            <a:off x="6718208" y="5875171"/>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5" name="Rectangle 514"/>
          <p:cNvSpPr>
            <a:spLocks/>
          </p:cNvSpPr>
          <p:nvPr/>
        </p:nvSpPr>
        <p:spPr>
          <a:xfrm>
            <a:off x="6936768" y="6357034"/>
            <a:ext cx="171773" cy="15240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16" name="Rectangle 515"/>
          <p:cNvSpPr/>
          <p:nvPr/>
        </p:nvSpPr>
        <p:spPr>
          <a:xfrm>
            <a:off x="6815044" y="6226008"/>
            <a:ext cx="45719" cy="206375"/>
          </a:xfrm>
          <a:prstGeom prst="rect">
            <a:avLst/>
          </a:prstGeom>
          <a:solidFill>
            <a:srgbClr val="FF0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17" name="TextBox 516"/>
          <p:cNvSpPr txBox="1"/>
          <p:nvPr/>
        </p:nvSpPr>
        <p:spPr>
          <a:xfrm>
            <a:off x="5910605" y="6586507"/>
            <a:ext cx="585417" cy="230832"/>
          </a:xfrm>
          <a:prstGeom prst="rect">
            <a:avLst/>
          </a:prstGeom>
          <a:noFill/>
        </p:spPr>
        <p:txBody>
          <a:bodyPr wrap="none" rtlCol="0">
            <a:spAutoFit/>
          </a:bodyPr>
          <a:lstStyle/>
          <a:p>
            <a:r>
              <a:rPr lang="en-US" sz="900" dirty="0" smtClean="0"/>
              <a:t>L1 cache</a:t>
            </a:r>
            <a:endParaRPr lang="en-US" sz="900" dirty="0"/>
          </a:p>
        </p:txBody>
      </p:sp>
      <p:sp>
        <p:nvSpPr>
          <p:cNvPr id="518" name="Rectangle 517"/>
          <p:cNvSpPr/>
          <p:nvPr/>
        </p:nvSpPr>
        <p:spPr>
          <a:xfrm>
            <a:off x="5797887" y="6790971"/>
            <a:ext cx="150338" cy="72777"/>
          </a:xfrm>
          <a:prstGeom prst="rect">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TextBox 518"/>
          <p:cNvSpPr txBox="1"/>
          <p:nvPr/>
        </p:nvSpPr>
        <p:spPr>
          <a:xfrm>
            <a:off x="5911936" y="6711943"/>
            <a:ext cx="590226" cy="230832"/>
          </a:xfrm>
          <a:prstGeom prst="rect">
            <a:avLst/>
          </a:prstGeom>
          <a:noFill/>
        </p:spPr>
        <p:txBody>
          <a:bodyPr wrap="none" rtlCol="0">
            <a:spAutoFit/>
          </a:bodyPr>
          <a:lstStyle/>
          <a:p>
            <a:r>
              <a:rPr lang="en-US" sz="900" dirty="0" smtClean="0"/>
              <a:t>registers</a:t>
            </a:r>
            <a:endParaRPr lang="en-US" sz="900" dirty="0"/>
          </a:p>
        </p:txBody>
      </p:sp>
      <p:sp>
        <p:nvSpPr>
          <p:cNvPr id="520" name="Rectangle 519"/>
          <p:cNvSpPr/>
          <p:nvPr/>
        </p:nvSpPr>
        <p:spPr>
          <a:xfrm>
            <a:off x="5797887" y="6662955"/>
            <a:ext cx="150338" cy="72777"/>
          </a:xfrm>
          <a:prstGeom prst="rect">
            <a:avLst/>
          </a:prstGeom>
          <a:solidFill>
            <a:srgbClr val="38B4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5729738" y="44418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2" name="TextBox 521"/>
          <p:cNvSpPr txBox="1"/>
          <p:nvPr/>
        </p:nvSpPr>
        <p:spPr>
          <a:xfrm>
            <a:off x="7131702" y="4513547"/>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523" name="Rectangle 522"/>
          <p:cNvSpPr/>
          <p:nvPr/>
        </p:nvSpPr>
        <p:spPr>
          <a:xfrm>
            <a:off x="5730508"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4" name="Rectangle 523"/>
          <p:cNvSpPr/>
          <p:nvPr/>
        </p:nvSpPr>
        <p:spPr>
          <a:xfrm>
            <a:off x="590228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5" name="Rectangle 524"/>
          <p:cNvSpPr/>
          <p:nvPr/>
        </p:nvSpPr>
        <p:spPr>
          <a:xfrm>
            <a:off x="6074053" y="44440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6" name="Rectangle 525"/>
          <p:cNvSpPr/>
          <p:nvPr/>
        </p:nvSpPr>
        <p:spPr>
          <a:xfrm>
            <a:off x="6245445"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7" name="Rectangle 526"/>
          <p:cNvSpPr/>
          <p:nvPr/>
        </p:nvSpPr>
        <p:spPr>
          <a:xfrm>
            <a:off x="641721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8" name="Rectangle 527"/>
          <p:cNvSpPr/>
          <p:nvPr/>
        </p:nvSpPr>
        <p:spPr>
          <a:xfrm>
            <a:off x="6588991"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29" name="Rectangle 528"/>
          <p:cNvSpPr/>
          <p:nvPr/>
        </p:nvSpPr>
        <p:spPr>
          <a:xfrm>
            <a:off x="6760763"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0" name="Rectangle 529"/>
          <p:cNvSpPr/>
          <p:nvPr/>
        </p:nvSpPr>
        <p:spPr>
          <a:xfrm>
            <a:off x="6932537" y="44444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1" name="Rectangle 530"/>
          <p:cNvSpPr/>
          <p:nvPr/>
        </p:nvSpPr>
        <p:spPr>
          <a:xfrm>
            <a:off x="8337961" y="4439999"/>
            <a:ext cx="1386113" cy="530353"/>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532" name="Rectangle 531"/>
          <p:cNvSpPr/>
          <p:nvPr/>
        </p:nvSpPr>
        <p:spPr>
          <a:xfrm>
            <a:off x="851023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8683973"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Rectangle 533"/>
          <p:cNvSpPr/>
          <p:nvPr/>
        </p:nvSpPr>
        <p:spPr>
          <a:xfrm>
            <a:off x="8857709"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Rectangle 534"/>
          <p:cNvSpPr/>
          <p:nvPr/>
        </p:nvSpPr>
        <p:spPr>
          <a:xfrm>
            <a:off x="9031445"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p:cNvSpPr/>
          <p:nvPr/>
        </p:nvSpPr>
        <p:spPr>
          <a:xfrm>
            <a:off x="9205181"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Rectangle 536"/>
          <p:cNvSpPr/>
          <p:nvPr/>
        </p:nvSpPr>
        <p:spPr>
          <a:xfrm>
            <a:off x="9378917"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Rectangle 537"/>
          <p:cNvSpPr/>
          <p:nvPr/>
        </p:nvSpPr>
        <p:spPr>
          <a:xfrm>
            <a:off x="9550842" y="4440000"/>
            <a:ext cx="173736"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p:cNvSpPr/>
          <p:nvPr/>
        </p:nvSpPr>
        <p:spPr>
          <a:xfrm>
            <a:off x="8338464" y="4440000"/>
            <a:ext cx="171773" cy="530352"/>
          </a:xfrm>
          <a:prstGeom prst="rect">
            <a:avLst/>
          </a:prstGeom>
          <a:solidFill>
            <a:srgbClr val="E500E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p:cNvGrpSpPr/>
          <p:nvPr/>
        </p:nvGrpSpPr>
        <p:grpSpPr>
          <a:xfrm>
            <a:off x="8369486" y="4478679"/>
            <a:ext cx="1323088" cy="444577"/>
            <a:chOff x="3345906" y="5212139"/>
            <a:chExt cx="1323088" cy="444577"/>
          </a:xfrm>
          <a:solidFill>
            <a:srgbClr val="E500E5"/>
          </a:solidFill>
        </p:grpSpPr>
        <p:grpSp>
          <p:nvGrpSpPr>
            <p:cNvPr id="541" name="Group 540"/>
            <p:cNvGrpSpPr/>
            <p:nvPr/>
          </p:nvGrpSpPr>
          <p:grpSpPr>
            <a:xfrm>
              <a:off x="3345906" y="5212139"/>
              <a:ext cx="109728" cy="440213"/>
              <a:chOff x="2739147" y="3155891"/>
              <a:chExt cx="109728" cy="440213"/>
            </a:xfrm>
            <a:grpFill/>
          </p:grpSpPr>
          <p:cxnSp>
            <p:nvCxnSpPr>
              <p:cNvPr id="640" name="Straight Connector 639"/>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2" name="Group 541"/>
            <p:cNvGrpSpPr/>
            <p:nvPr/>
          </p:nvGrpSpPr>
          <p:grpSpPr>
            <a:xfrm>
              <a:off x="3516915" y="5214282"/>
              <a:ext cx="109728" cy="440213"/>
              <a:chOff x="2739147" y="3155891"/>
              <a:chExt cx="109728" cy="440213"/>
            </a:xfrm>
            <a:grpFill/>
          </p:grpSpPr>
          <p:cxnSp>
            <p:nvCxnSpPr>
              <p:cNvPr id="627" name="Straight Connector 626"/>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9" name="Straight Arrow Connector 638"/>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3" name="Group 542"/>
            <p:cNvGrpSpPr/>
            <p:nvPr/>
          </p:nvGrpSpPr>
          <p:grpSpPr>
            <a:xfrm>
              <a:off x="3692152" y="5214321"/>
              <a:ext cx="109728" cy="440213"/>
              <a:chOff x="2739147" y="3155891"/>
              <a:chExt cx="109728" cy="440213"/>
            </a:xfrm>
            <a:grpFill/>
          </p:grpSpPr>
          <p:cxnSp>
            <p:nvCxnSpPr>
              <p:cNvPr id="614" name="Straight Connector 613"/>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6" name="Straight Arrow Connector 625"/>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4" name="Group 543"/>
            <p:cNvGrpSpPr/>
            <p:nvPr/>
          </p:nvGrpSpPr>
          <p:grpSpPr>
            <a:xfrm>
              <a:off x="3863161" y="5216464"/>
              <a:ext cx="109728" cy="440213"/>
              <a:chOff x="2739147" y="3155891"/>
              <a:chExt cx="109728" cy="440213"/>
            </a:xfrm>
            <a:grpFill/>
          </p:grpSpPr>
          <p:cxnSp>
            <p:nvCxnSpPr>
              <p:cNvPr id="601" name="Straight Connector 600"/>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Straight Arrow Connector 612"/>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5" name="Group 544"/>
            <p:cNvGrpSpPr/>
            <p:nvPr/>
          </p:nvGrpSpPr>
          <p:grpSpPr>
            <a:xfrm>
              <a:off x="4035788" y="5212472"/>
              <a:ext cx="109728" cy="440213"/>
              <a:chOff x="2739147" y="3155891"/>
              <a:chExt cx="109728" cy="440213"/>
            </a:xfrm>
            <a:grpFill/>
          </p:grpSpPr>
          <p:cxnSp>
            <p:nvCxnSpPr>
              <p:cNvPr id="588" name="Straight Connector 587"/>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0" name="Straight Arrow Connector 599"/>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6" name="Group 545"/>
            <p:cNvGrpSpPr/>
            <p:nvPr/>
          </p:nvGrpSpPr>
          <p:grpSpPr>
            <a:xfrm>
              <a:off x="4213605" y="5214360"/>
              <a:ext cx="109728" cy="440213"/>
              <a:chOff x="2739147" y="3155891"/>
              <a:chExt cx="109728" cy="440213"/>
            </a:xfrm>
            <a:grpFill/>
          </p:grpSpPr>
          <p:cxnSp>
            <p:nvCxnSpPr>
              <p:cNvPr id="575" name="Straight Connector 574"/>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Arrow Connector 586"/>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7" name="Group 546"/>
            <p:cNvGrpSpPr/>
            <p:nvPr/>
          </p:nvGrpSpPr>
          <p:grpSpPr>
            <a:xfrm>
              <a:off x="4381449" y="5214615"/>
              <a:ext cx="109728" cy="440213"/>
              <a:chOff x="2739147" y="3155891"/>
              <a:chExt cx="109728" cy="440213"/>
            </a:xfrm>
            <a:grpFill/>
          </p:grpSpPr>
          <p:cxnSp>
            <p:nvCxnSpPr>
              <p:cNvPr id="562" name="Straight Connector 561"/>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4" name="Straight Arrow Connector 573"/>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548" name="Group 547"/>
            <p:cNvGrpSpPr/>
            <p:nvPr/>
          </p:nvGrpSpPr>
          <p:grpSpPr>
            <a:xfrm>
              <a:off x="4559266" y="5216503"/>
              <a:ext cx="109728" cy="440213"/>
              <a:chOff x="2739147" y="3155891"/>
              <a:chExt cx="109728" cy="440213"/>
            </a:xfrm>
            <a:grpFill/>
          </p:grpSpPr>
          <p:cxnSp>
            <p:nvCxnSpPr>
              <p:cNvPr id="549" name="Straight Connector 548"/>
              <p:cNvCxnSpPr/>
              <p:nvPr/>
            </p:nvCxnSpPr>
            <p:spPr>
              <a:xfrm flipV="1">
                <a:off x="2739147" y="3155891"/>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a:off x="2739147" y="3155891"/>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V="1">
                <a:off x="2739147" y="322965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2739147" y="322965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V="1">
                <a:off x="2739147" y="3302274"/>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2739147" y="3302274"/>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V="1">
                <a:off x="2739147" y="3376037"/>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2739147" y="3376037"/>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V="1">
                <a:off x="2739147" y="3449189"/>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2739147" y="3449189"/>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flipV="1">
                <a:off x="2739147" y="3522952"/>
                <a:ext cx="109728" cy="731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2739147" y="3522952"/>
                <a:ext cx="10972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Arrow Connector 560"/>
              <p:cNvCxnSpPr/>
              <p:nvPr/>
            </p:nvCxnSpPr>
            <p:spPr>
              <a:xfrm>
                <a:off x="2739147" y="3596104"/>
                <a:ext cx="109728" cy="0"/>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653" name="TextBox 652"/>
          <p:cNvSpPr txBox="1"/>
          <p:nvPr/>
        </p:nvSpPr>
        <p:spPr>
          <a:xfrm>
            <a:off x="5670634" y="4172276"/>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654" name="Right Brace 653"/>
          <p:cNvSpPr/>
          <p:nvPr/>
        </p:nvSpPr>
        <p:spPr>
          <a:xfrm rot="16200000">
            <a:off x="5789943" y="4298471"/>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5" name="TextBox 654"/>
          <p:cNvSpPr txBox="1"/>
          <p:nvPr/>
        </p:nvSpPr>
        <p:spPr>
          <a:xfrm>
            <a:off x="8278590" y="4174908"/>
            <a:ext cx="29151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R</a:t>
            </a:r>
            <a:endParaRPr lang="en-US" sz="800" i="1" baseline="-25000" dirty="0">
              <a:latin typeface="Arial" panose="020B0604020202020204" pitchFamily="34" charset="0"/>
              <a:cs typeface="Arial" panose="020B0604020202020204" pitchFamily="34" charset="0"/>
            </a:endParaRPr>
          </a:p>
        </p:txBody>
      </p:sp>
      <p:sp>
        <p:nvSpPr>
          <p:cNvPr id="656" name="Right Brace 655"/>
          <p:cNvSpPr/>
          <p:nvPr/>
        </p:nvSpPr>
        <p:spPr>
          <a:xfrm rot="16200000">
            <a:off x="8397899" y="4301103"/>
            <a:ext cx="54866" cy="1737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7" name="Group 656"/>
          <p:cNvGrpSpPr/>
          <p:nvPr/>
        </p:nvGrpSpPr>
        <p:grpSpPr>
          <a:xfrm>
            <a:off x="8885173" y="4118662"/>
            <a:ext cx="328530" cy="327936"/>
            <a:chOff x="3769977" y="3815082"/>
            <a:chExt cx="328530" cy="327936"/>
          </a:xfrm>
        </p:grpSpPr>
        <p:sp>
          <p:nvSpPr>
            <p:cNvPr id="658" name="TextBox 657"/>
            <p:cNvSpPr txBox="1"/>
            <p:nvPr/>
          </p:nvSpPr>
          <p:spPr>
            <a:xfrm>
              <a:off x="3769977" y="389679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659" name="TextBox 658"/>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660" name="Rounded Rectangle 659"/>
          <p:cNvSpPr/>
          <p:nvPr/>
        </p:nvSpPr>
        <p:spPr>
          <a:xfrm>
            <a:off x="5531502" y="4157738"/>
            <a:ext cx="4370832" cy="2916936"/>
          </a:xfrm>
          <a:prstGeom prst="roundRect">
            <a:avLst>
              <a:gd name="adj" fmla="val 1714"/>
            </a:avLst>
          </a:prstGeom>
          <a:solidFill>
            <a:srgbClr val="38B4FF">
              <a:alpha val="0"/>
            </a:srgb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1" name="TextBox 660"/>
          <p:cNvSpPr txBox="1"/>
          <p:nvPr/>
        </p:nvSpPr>
        <p:spPr>
          <a:xfrm>
            <a:off x="6170314" y="4039992"/>
            <a:ext cx="1546053" cy="230832"/>
          </a:xfrm>
          <a:prstGeom prst="rect">
            <a:avLst/>
          </a:prstGeom>
          <a:solidFill>
            <a:schemeClr val="bg1"/>
          </a:solidFill>
          <a:ln>
            <a:solidFill>
              <a:srgbClr val="000000"/>
            </a:solidFill>
          </a:ln>
        </p:spPr>
        <p:txBody>
          <a:bodyPr wrap="square" rtlCol="0">
            <a:spAutoFit/>
          </a:bodyPr>
          <a:lstStyle/>
          <a:p>
            <a:r>
              <a:rPr lang="en-US" sz="900" dirty="0" smtClean="0"/>
              <a:t>2</a:t>
            </a:r>
            <a:r>
              <a:rPr lang="en-US" sz="900" baseline="30000" dirty="0" smtClean="0"/>
              <a:t>nd</a:t>
            </a:r>
            <a:r>
              <a:rPr lang="en-US" sz="900" dirty="0" smtClean="0"/>
              <a:t> loop around micro-kernel</a:t>
            </a:r>
            <a:endParaRPr lang="en-US" sz="900" dirty="0"/>
          </a:p>
        </p:txBody>
      </p:sp>
      <p:sp>
        <p:nvSpPr>
          <p:cNvPr id="662" name="Rectangle 661"/>
          <p:cNvSpPr/>
          <p:nvPr/>
        </p:nvSpPr>
        <p:spPr>
          <a:xfrm>
            <a:off x="5882138" y="4594298"/>
            <a:ext cx="1373801" cy="4588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3" name="Rectangle 662"/>
          <p:cNvSpPr/>
          <p:nvPr/>
        </p:nvSpPr>
        <p:spPr>
          <a:xfrm>
            <a:off x="5882908"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4" name="Rectangle 663"/>
          <p:cNvSpPr/>
          <p:nvPr/>
        </p:nvSpPr>
        <p:spPr>
          <a:xfrm>
            <a:off x="605468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5" name="Rectangle 664"/>
          <p:cNvSpPr/>
          <p:nvPr/>
        </p:nvSpPr>
        <p:spPr>
          <a:xfrm>
            <a:off x="6226453" y="4596467"/>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6" name="Rectangle 665"/>
          <p:cNvSpPr/>
          <p:nvPr/>
        </p:nvSpPr>
        <p:spPr>
          <a:xfrm>
            <a:off x="6397845"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7" name="Rectangle 666"/>
          <p:cNvSpPr/>
          <p:nvPr/>
        </p:nvSpPr>
        <p:spPr>
          <a:xfrm>
            <a:off x="656961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8" name="Rectangle 667"/>
          <p:cNvSpPr/>
          <p:nvPr/>
        </p:nvSpPr>
        <p:spPr>
          <a:xfrm>
            <a:off x="6741391"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69" name="Rectangle 668"/>
          <p:cNvSpPr/>
          <p:nvPr/>
        </p:nvSpPr>
        <p:spPr>
          <a:xfrm>
            <a:off x="6913163"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0" name="Rectangle 669"/>
          <p:cNvSpPr/>
          <p:nvPr/>
        </p:nvSpPr>
        <p:spPr>
          <a:xfrm>
            <a:off x="7084937" y="4596899"/>
            <a:ext cx="171773" cy="45450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1" name="TextBox 670"/>
          <p:cNvSpPr txBox="1"/>
          <p:nvPr/>
        </p:nvSpPr>
        <p:spPr>
          <a:xfrm>
            <a:off x="5634627" y="4859862"/>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C</a:t>
            </a:r>
            <a:r>
              <a:rPr lang="en-US" sz="1000" i="1" baseline="-25000" dirty="0" err="1"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72" name="TextBox 671"/>
          <p:cNvSpPr txBox="1"/>
          <p:nvPr/>
        </p:nvSpPr>
        <p:spPr>
          <a:xfrm>
            <a:off x="5497856" y="4406570"/>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grpSp>
        <p:nvGrpSpPr>
          <p:cNvPr id="673" name="Group 672"/>
          <p:cNvGrpSpPr/>
          <p:nvPr/>
        </p:nvGrpSpPr>
        <p:grpSpPr>
          <a:xfrm>
            <a:off x="5485782" y="2828079"/>
            <a:ext cx="4453128" cy="4290687"/>
            <a:chOff x="108173" y="2389043"/>
            <a:chExt cx="4453128" cy="4071372"/>
          </a:xfrm>
        </p:grpSpPr>
        <p:sp>
          <p:nvSpPr>
            <p:cNvPr id="674" name="Rounded Rectangle 673"/>
            <p:cNvSpPr/>
            <p:nvPr/>
          </p:nvSpPr>
          <p:spPr>
            <a:xfrm>
              <a:off x="108173" y="2510207"/>
              <a:ext cx="4453128" cy="3950208"/>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dirty="0"/>
            </a:p>
          </p:txBody>
        </p:sp>
        <p:sp>
          <p:nvSpPr>
            <p:cNvPr id="675" name="TextBox 674"/>
            <p:cNvSpPr txBox="1"/>
            <p:nvPr/>
          </p:nvSpPr>
          <p:spPr>
            <a:xfrm>
              <a:off x="1552925" y="2389043"/>
              <a:ext cx="1525071" cy="230832"/>
            </a:xfrm>
            <a:prstGeom prst="rect">
              <a:avLst/>
            </a:prstGeom>
            <a:solidFill>
              <a:schemeClr val="bg1"/>
            </a:solidFill>
            <a:ln>
              <a:solidFill>
                <a:srgbClr val="000000"/>
              </a:solidFill>
            </a:ln>
          </p:spPr>
          <p:txBody>
            <a:bodyPr wrap="square" rtlCol="0">
              <a:spAutoFit/>
            </a:bodyPr>
            <a:lstStyle/>
            <a:p>
              <a:r>
                <a:rPr lang="en-US" sz="900" dirty="0" smtClean="0"/>
                <a:t>3</a:t>
              </a:r>
              <a:r>
                <a:rPr lang="en-US" sz="900" baseline="30000" dirty="0" smtClean="0"/>
                <a:t>rd</a:t>
              </a:r>
              <a:r>
                <a:rPr lang="en-US" sz="900" dirty="0" smtClean="0"/>
                <a:t> loop around micro-kernel</a:t>
              </a:r>
              <a:endParaRPr lang="en-US" sz="900" dirty="0"/>
            </a:p>
          </p:txBody>
        </p:sp>
      </p:grpSp>
      <p:sp>
        <p:nvSpPr>
          <p:cNvPr id="676" name="TextBox 675"/>
          <p:cNvSpPr txBox="1"/>
          <p:nvPr/>
        </p:nvSpPr>
        <p:spPr>
          <a:xfrm>
            <a:off x="6925336" y="3304688"/>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677" name="Rectangle 676"/>
          <p:cNvSpPr/>
          <p:nvPr/>
        </p:nvSpPr>
        <p:spPr>
          <a:xfrm>
            <a:off x="5888493" y="31471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8" name="Rectangle 677"/>
          <p:cNvSpPr/>
          <p:nvPr/>
        </p:nvSpPr>
        <p:spPr>
          <a:xfrm>
            <a:off x="7535942" y="31471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79" name="Rectangle 678"/>
          <p:cNvSpPr/>
          <p:nvPr/>
        </p:nvSpPr>
        <p:spPr>
          <a:xfrm>
            <a:off x="5888493" y="31471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0" name="Rectangle 679"/>
          <p:cNvSpPr/>
          <p:nvPr/>
        </p:nvSpPr>
        <p:spPr>
          <a:xfrm>
            <a:off x="5888495" y="33665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1" name="Rectangle 680"/>
          <p:cNvSpPr/>
          <p:nvPr/>
        </p:nvSpPr>
        <p:spPr>
          <a:xfrm>
            <a:off x="5888493" y="35860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2" name="Rectangle 681"/>
          <p:cNvSpPr/>
          <p:nvPr/>
        </p:nvSpPr>
        <p:spPr>
          <a:xfrm>
            <a:off x="7536509" y="33665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3" name="Rectangle 682"/>
          <p:cNvSpPr/>
          <p:nvPr/>
        </p:nvSpPr>
        <p:spPr>
          <a:xfrm>
            <a:off x="7536510" y="35860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4" name="Right Brace 683"/>
          <p:cNvSpPr/>
          <p:nvPr/>
        </p:nvSpPr>
        <p:spPr>
          <a:xfrm rot="10800000">
            <a:off x="7460912" y="3147139"/>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5" name="TextBox 684"/>
          <p:cNvSpPr txBox="1"/>
          <p:nvPr/>
        </p:nvSpPr>
        <p:spPr>
          <a:xfrm>
            <a:off x="7199338" y="31482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86" name="TextBox 685"/>
          <p:cNvSpPr txBox="1"/>
          <p:nvPr/>
        </p:nvSpPr>
        <p:spPr>
          <a:xfrm>
            <a:off x="5830584" y="310189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D</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87" name="TextBox 686"/>
          <p:cNvSpPr txBox="1"/>
          <p:nvPr/>
        </p:nvSpPr>
        <p:spPr>
          <a:xfrm>
            <a:off x="7472647" y="3095822"/>
            <a:ext cx="31131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88" name="Rectangle 687"/>
          <p:cNvSpPr/>
          <p:nvPr/>
        </p:nvSpPr>
        <p:spPr>
          <a:xfrm>
            <a:off x="6040893" y="3299538"/>
            <a:ext cx="786384"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89" name="Rectangle 688"/>
          <p:cNvSpPr/>
          <p:nvPr/>
        </p:nvSpPr>
        <p:spPr>
          <a:xfrm>
            <a:off x="7688342" y="3299537"/>
            <a:ext cx="237745" cy="658368"/>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0" name="Rectangle 689"/>
          <p:cNvSpPr/>
          <p:nvPr/>
        </p:nvSpPr>
        <p:spPr>
          <a:xfrm>
            <a:off x="6040893" y="3299539"/>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1" name="Rectangle 690"/>
          <p:cNvSpPr/>
          <p:nvPr/>
        </p:nvSpPr>
        <p:spPr>
          <a:xfrm>
            <a:off x="6040895" y="3518995"/>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2" name="Rectangle 691"/>
          <p:cNvSpPr/>
          <p:nvPr/>
        </p:nvSpPr>
        <p:spPr>
          <a:xfrm>
            <a:off x="6040893" y="3738450"/>
            <a:ext cx="78638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3" name="Rectangle 692"/>
          <p:cNvSpPr/>
          <p:nvPr/>
        </p:nvSpPr>
        <p:spPr>
          <a:xfrm>
            <a:off x="7688909" y="3518993"/>
            <a:ext cx="236609"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4" name="Rectangle 693"/>
          <p:cNvSpPr/>
          <p:nvPr/>
        </p:nvSpPr>
        <p:spPr>
          <a:xfrm>
            <a:off x="7688910" y="3738450"/>
            <a:ext cx="237744" cy="2194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695" name="Right Brace 694"/>
          <p:cNvSpPr/>
          <p:nvPr/>
        </p:nvSpPr>
        <p:spPr>
          <a:xfrm>
            <a:off x="6851140" y="3299538"/>
            <a:ext cx="54864" cy="21945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6" name="TextBox 695"/>
          <p:cNvSpPr txBox="1"/>
          <p:nvPr/>
        </p:nvSpPr>
        <p:spPr>
          <a:xfrm>
            <a:off x="6851140" y="3300656"/>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697" name="TextBox 696"/>
          <p:cNvSpPr txBox="1"/>
          <p:nvPr/>
        </p:nvSpPr>
        <p:spPr>
          <a:xfrm>
            <a:off x="5982984" y="3254292"/>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98" name="TextBox 697"/>
          <p:cNvSpPr txBox="1"/>
          <p:nvPr/>
        </p:nvSpPr>
        <p:spPr>
          <a:xfrm>
            <a:off x="7625047" y="3248222"/>
            <a:ext cx="312906"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endParaRPr lang="en-US" sz="1000" dirty="0">
              <a:latin typeface="Arial" panose="020B0604020202020204" pitchFamily="34" charset="0"/>
              <a:cs typeface="Arial" panose="020B0604020202020204" pitchFamily="34" charset="0"/>
            </a:endParaRPr>
          </a:p>
        </p:txBody>
      </p:sp>
      <p:sp>
        <p:nvSpPr>
          <p:cNvPr id="699" name="Bent Arrow 698"/>
          <p:cNvSpPr/>
          <p:nvPr/>
        </p:nvSpPr>
        <p:spPr>
          <a:xfrm rot="5400000">
            <a:off x="7507842" y="3726859"/>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0" name="Bent Arrow 699"/>
          <p:cNvSpPr/>
          <p:nvPr/>
        </p:nvSpPr>
        <p:spPr>
          <a:xfrm rot="5400000">
            <a:off x="7417045" y="3558653"/>
            <a:ext cx="966242" cy="262354"/>
          </a:xfrm>
          <a:prstGeom prst="bentArrow">
            <a:avLst>
              <a:gd name="adj1" fmla="val 23184"/>
              <a:gd name="adj2" fmla="val 28707"/>
              <a:gd name="adj3" fmla="val 27907"/>
              <a:gd name="adj4" fmla="val 51011"/>
            </a:avLst>
          </a:prstGeom>
          <a:solidFill>
            <a:srgbClr val="00CE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1" name="Rectangle 700"/>
          <p:cNvSpPr>
            <a:spLocks/>
          </p:cNvSpPr>
          <p:nvPr/>
        </p:nvSpPr>
        <p:spPr>
          <a:xfrm>
            <a:off x="7618778" y="4445401"/>
            <a:ext cx="548640" cy="457200"/>
          </a:xfrm>
          <a:prstGeom prst="rect">
            <a:avLst/>
          </a:prstGeom>
          <a:solidFill>
            <a:srgbClr val="00CE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grpSp>
        <p:nvGrpSpPr>
          <p:cNvPr id="702" name="Group 701"/>
          <p:cNvGrpSpPr/>
          <p:nvPr/>
        </p:nvGrpSpPr>
        <p:grpSpPr>
          <a:xfrm>
            <a:off x="7618778" y="4445301"/>
            <a:ext cx="549830" cy="457204"/>
            <a:chOff x="2241169" y="3786950"/>
            <a:chExt cx="549830" cy="457204"/>
          </a:xfrm>
          <a:solidFill>
            <a:srgbClr val="00CE00"/>
          </a:solidFill>
        </p:grpSpPr>
        <p:sp>
          <p:nvSpPr>
            <p:cNvPr id="703" name="Rectangle 702"/>
            <p:cNvSpPr>
              <a:spLocks/>
            </p:cNvSpPr>
            <p:nvPr/>
          </p:nvSpPr>
          <p:spPr>
            <a:xfrm>
              <a:off x="2241169" y="3786950"/>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Rectangle 703"/>
            <p:cNvSpPr>
              <a:spLocks/>
            </p:cNvSpPr>
            <p:nvPr/>
          </p:nvSpPr>
          <p:spPr>
            <a:xfrm>
              <a:off x="2241169" y="3939354"/>
              <a:ext cx="54864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Rectangle 704"/>
            <p:cNvSpPr>
              <a:spLocks/>
            </p:cNvSpPr>
            <p:nvPr/>
          </p:nvSpPr>
          <p:spPr>
            <a:xfrm>
              <a:off x="2241169" y="4091754"/>
              <a:ext cx="549830" cy="15240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6" name="Group 705"/>
          <p:cNvGrpSpPr/>
          <p:nvPr/>
        </p:nvGrpSpPr>
        <p:grpSpPr>
          <a:xfrm>
            <a:off x="7660089" y="4465399"/>
            <a:ext cx="454819" cy="112204"/>
            <a:chOff x="2833085" y="4874324"/>
            <a:chExt cx="454819" cy="112204"/>
          </a:xfrm>
          <a:solidFill>
            <a:srgbClr val="00CE00"/>
          </a:solidFill>
        </p:grpSpPr>
        <p:cxnSp>
          <p:nvCxnSpPr>
            <p:cNvPr id="707" name="Straight Arrow Connector 706"/>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9" name="Straight Connector 718"/>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0" name="Group 719"/>
          <p:cNvGrpSpPr/>
          <p:nvPr/>
        </p:nvGrpSpPr>
        <p:grpSpPr>
          <a:xfrm>
            <a:off x="7660089" y="4623705"/>
            <a:ext cx="454819" cy="112204"/>
            <a:chOff x="2833085" y="4874324"/>
            <a:chExt cx="454819" cy="112204"/>
          </a:xfrm>
          <a:solidFill>
            <a:srgbClr val="00CE00"/>
          </a:solidFill>
        </p:grpSpPr>
        <p:cxnSp>
          <p:nvCxnSpPr>
            <p:cNvPr id="721" name="Straight Arrow Connector 720"/>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5" name="Straight Connector 724"/>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7" name="Straight Connector 726"/>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3" name="Straight Connector 732"/>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4" name="Group 733"/>
          <p:cNvGrpSpPr/>
          <p:nvPr/>
        </p:nvGrpSpPr>
        <p:grpSpPr>
          <a:xfrm>
            <a:off x="7660089" y="4770203"/>
            <a:ext cx="454819" cy="112204"/>
            <a:chOff x="2833085" y="4874324"/>
            <a:chExt cx="454819" cy="112204"/>
          </a:xfrm>
          <a:solidFill>
            <a:srgbClr val="00CE00"/>
          </a:solidFill>
        </p:grpSpPr>
        <p:cxnSp>
          <p:nvCxnSpPr>
            <p:cNvPr id="735" name="Straight Arrow Connector 734"/>
            <p:cNvCxnSpPr/>
            <p:nvPr/>
          </p:nvCxnSpPr>
          <p:spPr>
            <a:xfrm>
              <a:off x="3285523" y="4876800"/>
              <a:ext cx="0" cy="109728"/>
            </a:xfrm>
            <a:prstGeom prst="straightConnector1">
              <a:avLst/>
            </a:prstGeom>
            <a:grpFill/>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36" name="Straight Connector 735"/>
            <p:cNvCxnSpPr/>
            <p:nvPr/>
          </p:nvCxnSpPr>
          <p:spPr>
            <a:xfrm>
              <a:off x="28330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H="1">
              <a:off x="28330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a:off x="2909285"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9" name="Straight Connector 738"/>
            <p:cNvCxnSpPr/>
            <p:nvPr/>
          </p:nvCxnSpPr>
          <p:spPr>
            <a:xfrm flipH="1">
              <a:off x="2909285"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a:off x="29831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p:nvPr/>
          </p:nvCxnSpPr>
          <p:spPr>
            <a:xfrm flipH="1">
              <a:off x="29831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30593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flipH="1">
              <a:off x="30593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31355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flipH="1">
              <a:off x="31355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3211704" y="4874324"/>
              <a:ext cx="0" cy="109728"/>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flipH="1">
              <a:off x="3211704" y="4876800"/>
              <a:ext cx="76200" cy="107252"/>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8" name="Right Brace 747"/>
          <p:cNvSpPr/>
          <p:nvPr/>
        </p:nvSpPr>
        <p:spPr>
          <a:xfrm rot="10800000">
            <a:off x="7535798" y="4443693"/>
            <a:ext cx="54866" cy="155448"/>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9" name="Right Brace 748"/>
          <p:cNvSpPr/>
          <p:nvPr/>
        </p:nvSpPr>
        <p:spPr>
          <a:xfrm rot="5400000">
            <a:off x="7865482" y="4694658"/>
            <a:ext cx="54864" cy="551387"/>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0" name="Group 749"/>
          <p:cNvGrpSpPr/>
          <p:nvPr/>
        </p:nvGrpSpPr>
        <p:grpSpPr>
          <a:xfrm>
            <a:off x="7727305" y="4136059"/>
            <a:ext cx="304260" cy="327936"/>
            <a:chOff x="3769978" y="3815082"/>
            <a:chExt cx="304260" cy="327936"/>
          </a:xfrm>
        </p:grpSpPr>
        <p:sp>
          <p:nvSpPr>
            <p:cNvPr id="751" name="TextBox 750"/>
            <p:cNvSpPr txBox="1"/>
            <p:nvPr/>
          </p:nvSpPr>
          <p:spPr>
            <a:xfrm>
              <a:off x="3769978" y="3896797"/>
              <a:ext cx="30426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A</a:t>
              </a:r>
              <a:r>
                <a:rPr lang="en-US" sz="1000" i="1" baseline="-25000" dirty="0" smtClean="0">
                  <a:latin typeface="Arial" panose="020B0604020202020204" pitchFamily="34" charset="0"/>
                  <a:cs typeface="Arial" panose="020B0604020202020204" pitchFamily="34" charset="0"/>
                </a:rPr>
                <a:t>i</a:t>
              </a:r>
              <a:endParaRPr lang="en-US" sz="1000" i="1" baseline="-25000" dirty="0">
                <a:latin typeface="Arial" panose="020B0604020202020204" pitchFamily="34" charset="0"/>
                <a:cs typeface="Arial" panose="020B0604020202020204" pitchFamily="34" charset="0"/>
              </a:endParaRPr>
            </a:p>
          </p:txBody>
        </p:sp>
        <p:sp>
          <p:nvSpPr>
            <p:cNvPr id="752" name="TextBox 751"/>
            <p:cNvSpPr txBox="1"/>
            <p:nvPr/>
          </p:nvSpPr>
          <p:spPr>
            <a:xfrm>
              <a:off x="3792104" y="381508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sp>
        <p:nvSpPr>
          <p:cNvPr id="753" name="TextBox 752"/>
          <p:cNvSpPr txBox="1"/>
          <p:nvPr/>
        </p:nvSpPr>
        <p:spPr>
          <a:xfrm>
            <a:off x="7753242" y="4957650"/>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754" name="TextBox 753"/>
          <p:cNvSpPr txBox="1"/>
          <p:nvPr/>
        </p:nvSpPr>
        <p:spPr>
          <a:xfrm>
            <a:off x="7285536" y="4405825"/>
            <a:ext cx="350749"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m</a:t>
            </a:r>
            <a:r>
              <a:rPr lang="en-US" sz="800" i="1" baseline="-25000" dirty="0">
                <a:latin typeface="Arial" panose="020B0604020202020204" pitchFamily="34" charset="0"/>
                <a:cs typeface="Arial" panose="020B0604020202020204" pitchFamily="34" charset="0"/>
              </a:rPr>
              <a:t>R</a:t>
            </a:r>
          </a:p>
        </p:txBody>
      </p:sp>
      <p:sp>
        <p:nvSpPr>
          <p:cNvPr id="755" name="Rectangle 754"/>
          <p:cNvSpPr/>
          <p:nvPr/>
        </p:nvSpPr>
        <p:spPr>
          <a:xfrm>
            <a:off x="5797888" y="6534939"/>
            <a:ext cx="150338" cy="72777"/>
          </a:xfrm>
          <a:prstGeom prst="rect">
            <a:avLst/>
          </a:prstGeom>
          <a:solidFill>
            <a:srgbClr val="00CE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TextBox 755"/>
          <p:cNvSpPr txBox="1"/>
          <p:nvPr/>
        </p:nvSpPr>
        <p:spPr>
          <a:xfrm>
            <a:off x="5910517" y="6455899"/>
            <a:ext cx="585417" cy="230832"/>
          </a:xfrm>
          <a:prstGeom prst="rect">
            <a:avLst/>
          </a:prstGeom>
          <a:noFill/>
        </p:spPr>
        <p:txBody>
          <a:bodyPr wrap="none" rtlCol="0">
            <a:spAutoFit/>
          </a:bodyPr>
          <a:lstStyle/>
          <a:p>
            <a:r>
              <a:rPr lang="en-US" sz="900" dirty="0" smtClean="0"/>
              <a:t>L2 cache</a:t>
            </a:r>
            <a:endParaRPr lang="en-US" sz="900" dirty="0"/>
          </a:p>
        </p:txBody>
      </p:sp>
      <p:sp>
        <p:nvSpPr>
          <p:cNvPr id="757" name="TextBox 756"/>
          <p:cNvSpPr txBox="1"/>
          <p:nvPr/>
        </p:nvSpPr>
        <p:spPr>
          <a:xfrm>
            <a:off x="8025443" y="3660984"/>
            <a:ext cx="1277504"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a:latin typeface="Arial" panose="020B0604020202020204" pitchFamily="34" charset="0"/>
                <a:cs typeface="Arial" panose="020B0604020202020204" pitchFamily="34" charset="0"/>
              </a:rPr>
              <a:t>X</a:t>
            </a:r>
            <a:r>
              <a:rPr lang="en-US" sz="1000" i="1" baseline="-25000" dirty="0" smtClean="0">
                <a:latin typeface="Arial" panose="020B0604020202020204" pitchFamily="34" charset="0"/>
                <a:cs typeface="Arial" panose="020B0604020202020204" pitchFamily="34" charset="0"/>
              </a:rPr>
              <a:t>i</a:t>
            </a:r>
            <a:r>
              <a:rPr lang="en-US" sz="1000" i="1" dirty="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 </a:t>
            </a:r>
            <a:r>
              <a:rPr lang="en-US" sz="1000" i="1" dirty="0" err="1" smtClean="0">
                <a:latin typeface="Symbol" charset="2"/>
                <a:cs typeface="Symbol" charset="2"/>
              </a:rPr>
              <a:t>d</a:t>
            </a:r>
            <a:r>
              <a:rPr lang="en-US" sz="1000" i="1" dirty="0" err="1" smtClean="0">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i</a:t>
            </a:r>
            <a:r>
              <a:rPr lang="en-US" sz="1000" dirty="0" smtClean="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A</a:t>
            </a:r>
            <a:r>
              <a:rPr lang="en-US" sz="1000" i="1" baseline="-25000" dirty="0">
                <a:latin typeface="Arial" panose="020B0604020202020204" pitchFamily="34" charset="0"/>
                <a:cs typeface="Arial" panose="020B0604020202020204" pitchFamily="34" charset="0"/>
              </a:rPr>
              <a:t>i</a:t>
            </a:r>
          </a:p>
        </p:txBody>
      </p:sp>
      <p:sp>
        <p:nvSpPr>
          <p:cNvPr id="758" name="TextBox 757"/>
          <p:cNvSpPr txBox="1"/>
          <p:nvPr/>
        </p:nvSpPr>
        <p:spPr>
          <a:xfrm>
            <a:off x="8938960" y="3578202"/>
            <a:ext cx="363856"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grpSp>
        <p:nvGrpSpPr>
          <p:cNvPr id="759" name="Group 758"/>
          <p:cNvGrpSpPr/>
          <p:nvPr/>
        </p:nvGrpSpPr>
        <p:grpSpPr>
          <a:xfrm>
            <a:off x="5440062" y="1382335"/>
            <a:ext cx="4535424" cy="5776148"/>
            <a:chOff x="62453" y="1169884"/>
            <a:chExt cx="4535424" cy="5330247"/>
          </a:xfrm>
        </p:grpSpPr>
        <p:sp>
          <p:nvSpPr>
            <p:cNvPr id="760" name="Rounded Rectangle 759"/>
            <p:cNvSpPr/>
            <p:nvPr/>
          </p:nvSpPr>
          <p:spPr>
            <a:xfrm>
              <a:off x="62453" y="1287959"/>
              <a:ext cx="4535424" cy="5212172"/>
            </a:xfrm>
            <a:prstGeom prst="roundRect">
              <a:avLst>
                <a:gd name="adj" fmla="val 1714"/>
              </a:avLst>
            </a:prstGeom>
            <a:solidFill>
              <a:schemeClr val="accent1">
                <a:alpha val="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1" name="TextBox 760"/>
            <p:cNvSpPr txBox="1"/>
            <p:nvPr/>
          </p:nvSpPr>
          <p:spPr>
            <a:xfrm>
              <a:off x="1552925" y="1169884"/>
              <a:ext cx="1525072" cy="230832"/>
            </a:xfrm>
            <a:prstGeom prst="rect">
              <a:avLst/>
            </a:prstGeom>
            <a:solidFill>
              <a:schemeClr val="bg1"/>
            </a:solidFill>
            <a:ln>
              <a:solidFill>
                <a:srgbClr val="000000"/>
              </a:solidFill>
            </a:ln>
          </p:spPr>
          <p:txBody>
            <a:bodyPr wrap="square" rtlCol="0">
              <a:spAutoFit/>
            </a:bodyPr>
            <a:lstStyle/>
            <a:p>
              <a:r>
                <a:rPr lang="en-US" sz="900" dirty="0" smtClean="0"/>
                <a:t>4</a:t>
              </a:r>
              <a:r>
                <a:rPr lang="en-US" sz="900" baseline="30000" dirty="0" smtClean="0"/>
                <a:t>th</a:t>
              </a:r>
              <a:r>
                <a:rPr lang="en-US" sz="900" dirty="0" smtClean="0"/>
                <a:t> loop around micro-kernel</a:t>
              </a:r>
              <a:endParaRPr lang="en-US" sz="900" dirty="0"/>
            </a:p>
          </p:txBody>
        </p:sp>
      </p:grpSp>
      <p:sp>
        <p:nvSpPr>
          <p:cNvPr id="762" name="TextBox 761"/>
          <p:cNvSpPr txBox="1"/>
          <p:nvPr/>
        </p:nvSpPr>
        <p:spPr>
          <a:xfrm>
            <a:off x="6925336" y="1983054"/>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763" name="Right Brace 762"/>
          <p:cNvSpPr/>
          <p:nvPr/>
        </p:nvSpPr>
        <p:spPr>
          <a:xfrm rot="10800000">
            <a:off x="8523561" y="1789270"/>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4" name="TextBox 763"/>
          <p:cNvSpPr txBox="1"/>
          <p:nvPr/>
        </p:nvSpPr>
        <p:spPr>
          <a:xfrm>
            <a:off x="8305959" y="1786993"/>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765" name="Group 764"/>
          <p:cNvGrpSpPr/>
          <p:nvPr/>
        </p:nvGrpSpPr>
        <p:grpSpPr>
          <a:xfrm>
            <a:off x="5823242" y="1743629"/>
            <a:ext cx="3565318" cy="756597"/>
            <a:chOff x="1395075" y="3536539"/>
            <a:chExt cx="3565318" cy="756597"/>
          </a:xfrm>
        </p:grpSpPr>
        <p:sp>
          <p:nvSpPr>
            <p:cNvPr id="766" name="Rectangle 765"/>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7" name="Rectangle 766"/>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8" name="Rectangle 767"/>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69" name="Rectangle 768"/>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0" name="Rectangle 769"/>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1" name="Rectangle 770"/>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2" name="Rectangle 771"/>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3" name="Rectangle 772"/>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4" name="Rectangle 773"/>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75" name="TextBox 774"/>
            <p:cNvSpPr txBox="1"/>
            <p:nvPr/>
          </p:nvSpPr>
          <p:spPr>
            <a:xfrm>
              <a:off x="3055025" y="3540554"/>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Y</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76" name="TextBox 775"/>
            <p:cNvSpPr txBox="1"/>
            <p:nvPr/>
          </p:nvSpPr>
          <p:spPr>
            <a:xfrm>
              <a:off x="4108019" y="3536539"/>
              <a:ext cx="36448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77" name="TextBox 776"/>
            <p:cNvSpPr txBox="1"/>
            <p:nvPr/>
          </p:nvSpPr>
          <p:spPr>
            <a:xfrm>
              <a:off x="1395075" y="3538171"/>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778" name="Right Brace 777"/>
          <p:cNvSpPr/>
          <p:nvPr/>
        </p:nvSpPr>
        <p:spPr>
          <a:xfrm rot="5400000">
            <a:off x="7779215" y="2530707"/>
            <a:ext cx="54864" cy="237744"/>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9" name="TextBox 778"/>
          <p:cNvSpPr txBox="1"/>
          <p:nvPr/>
        </p:nvSpPr>
        <p:spPr>
          <a:xfrm>
            <a:off x="7657567" y="2622147"/>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k</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780" name="Group 779"/>
          <p:cNvGrpSpPr/>
          <p:nvPr/>
        </p:nvGrpSpPr>
        <p:grpSpPr>
          <a:xfrm>
            <a:off x="5975642" y="1896029"/>
            <a:ext cx="3565318" cy="756597"/>
            <a:chOff x="1395075" y="3536539"/>
            <a:chExt cx="3565318" cy="756597"/>
          </a:xfrm>
        </p:grpSpPr>
        <p:sp>
          <p:nvSpPr>
            <p:cNvPr id="781" name="Rectangle 780"/>
            <p:cNvSpPr/>
            <p:nvPr/>
          </p:nvSpPr>
          <p:spPr>
            <a:xfrm>
              <a:off x="1455023" y="3579903"/>
              <a:ext cx="786384" cy="6569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2" name="Rectangle 781"/>
            <p:cNvSpPr/>
            <p:nvPr/>
          </p:nvSpPr>
          <p:spPr>
            <a:xfrm>
              <a:off x="3107211" y="3579903"/>
              <a:ext cx="716631"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3" name="Rectangle 782"/>
            <p:cNvSpPr/>
            <p:nvPr/>
          </p:nvSpPr>
          <p:spPr>
            <a:xfrm>
              <a:off x="4174009" y="3579903"/>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4" name="Rectangle 783"/>
            <p:cNvSpPr/>
            <p:nvPr/>
          </p:nvSpPr>
          <p:spPr>
            <a:xfrm>
              <a:off x="3107209"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5" name="Rectangle 784"/>
            <p:cNvSpPr/>
            <p:nvPr/>
          </p:nvSpPr>
          <p:spPr>
            <a:xfrm>
              <a:off x="4174009" y="3579904"/>
              <a:ext cx="786384" cy="23774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6" name="Rectangle 785"/>
            <p:cNvSpPr/>
            <p:nvPr/>
          </p:nvSpPr>
          <p:spPr>
            <a:xfrm>
              <a:off x="3346086"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7" name="Rectangle 786"/>
            <p:cNvSpPr/>
            <p:nvPr/>
          </p:nvSpPr>
          <p:spPr>
            <a:xfrm>
              <a:off x="3584964" y="3579903"/>
              <a:ext cx="238878" cy="6583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8" name="Rectangle 787"/>
            <p:cNvSpPr/>
            <p:nvPr/>
          </p:nvSpPr>
          <p:spPr>
            <a:xfrm>
              <a:off x="4174009" y="3817648"/>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89" name="Rectangle 788"/>
            <p:cNvSpPr/>
            <p:nvPr/>
          </p:nvSpPr>
          <p:spPr>
            <a:xfrm>
              <a:off x="4174009" y="4055391"/>
              <a:ext cx="786384" cy="23774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90" name="TextBox 789"/>
            <p:cNvSpPr txBox="1"/>
            <p:nvPr/>
          </p:nvSpPr>
          <p:spPr>
            <a:xfrm>
              <a:off x="3055025" y="3540554"/>
              <a:ext cx="338554"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X</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91" name="TextBox 790"/>
            <p:cNvSpPr txBox="1"/>
            <p:nvPr/>
          </p:nvSpPr>
          <p:spPr>
            <a:xfrm>
              <a:off x="4108019" y="3536539"/>
              <a:ext cx="336967"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endParaRPr lang="en-US" sz="1000" dirty="0">
                <a:latin typeface="Arial" panose="020B0604020202020204" pitchFamily="34" charset="0"/>
                <a:cs typeface="Arial" panose="020B0604020202020204" pitchFamily="34" charset="0"/>
              </a:endParaRPr>
            </a:p>
          </p:txBody>
        </p:sp>
        <p:sp>
          <p:nvSpPr>
            <p:cNvPr id="792" name="TextBox 791"/>
            <p:cNvSpPr txBox="1"/>
            <p:nvPr/>
          </p:nvSpPr>
          <p:spPr>
            <a:xfrm>
              <a:off x="1395075" y="3538171"/>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793" name="Rectangle 792"/>
          <p:cNvSpPr/>
          <p:nvPr/>
        </p:nvSpPr>
        <p:spPr>
          <a:xfrm>
            <a:off x="8602147" y="3148256"/>
            <a:ext cx="786384" cy="237744"/>
          </a:xfrm>
          <a:prstGeom prst="rect">
            <a:avLst/>
          </a:prstGeom>
          <a:solidFill>
            <a:srgbClr val="E500E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794" name="U-Turn Arrow 793"/>
          <p:cNvSpPr/>
          <p:nvPr/>
        </p:nvSpPr>
        <p:spPr>
          <a:xfrm rot="5400000">
            <a:off x="8986638" y="2554888"/>
            <a:ext cx="1280160" cy="287047"/>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5" name="TextBox 794"/>
          <p:cNvSpPr txBox="1"/>
          <p:nvPr/>
        </p:nvSpPr>
        <p:spPr>
          <a:xfrm>
            <a:off x="8836923" y="3148947"/>
            <a:ext cx="328530" cy="246221"/>
          </a:xfrm>
          <a:prstGeom prst="rect">
            <a:avLst/>
          </a:prstGeom>
          <a:noFill/>
        </p:spPr>
        <p:txBody>
          <a:bodyPr wrap="square" rtlCol="0">
            <a:spAutoFit/>
          </a:bodyPr>
          <a:lstStyle/>
          <a:p>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796" name="TextBox 795"/>
          <p:cNvSpPr txBox="1"/>
          <p:nvPr/>
        </p:nvSpPr>
        <p:spPr>
          <a:xfrm>
            <a:off x="8859050" y="3067232"/>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797" name="U-Turn Arrow 796"/>
          <p:cNvSpPr/>
          <p:nvPr/>
        </p:nvSpPr>
        <p:spPr>
          <a:xfrm rot="5400000">
            <a:off x="8844119" y="2407270"/>
            <a:ext cx="1415098" cy="264496"/>
          </a:xfrm>
          <a:prstGeom prst="uturnArrow">
            <a:avLst>
              <a:gd name="adj1" fmla="val 21528"/>
              <a:gd name="adj2" fmla="val 25000"/>
              <a:gd name="adj3" fmla="val 25000"/>
              <a:gd name="adj4" fmla="val 43750"/>
              <a:gd name="adj5" fmla="val 100000"/>
            </a:avLst>
          </a:prstGeom>
          <a:solidFill>
            <a:srgbClr val="E500E5"/>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8" name="Rectangle 797"/>
          <p:cNvSpPr/>
          <p:nvPr/>
        </p:nvSpPr>
        <p:spPr>
          <a:xfrm>
            <a:off x="5797888" y="6406923"/>
            <a:ext cx="150338" cy="72777"/>
          </a:xfrm>
          <a:prstGeom prst="rect">
            <a:avLst/>
          </a:prstGeom>
          <a:solidFill>
            <a:srgbClr val="E500E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TextBox 798"/>
          <p:cNvSpPr txBox="1"/>
          <p:nvPr/>
        </p:nvSpPr>
        <p:spPr>
          <a:xfrm>
            <a:off x="5910605" y="6329482"/>
            <a:ext cx="585417" cy="230832"/>
          </a:xfrm>
          <a:prstGeom prst="rect">
            <a:avLst/>
          </a:prstGeom>
          <a:noFill/>
        </p:spPr>
        <p:txBody>
          <a:bodyPr wrap="none" rtlCol="0">
            <a:spAutoFit/>
          </a:bodyPr>
          <a:lstStyle/>
          <a:p>
            <a:r>
              <a:rPr lang="en-US" sz="900" dirty="0" smtClean="0"/>
              <a:t>L3 cache</a:t>
            </a:r>
            <a:endParaRPr lang="en-US" sz="900" dirty="0"/>
          </a:p>
        </p:txBody>
      </p:sp>
      <p:sp>
        <p:nvSpPr>
          <p:cNvPr id="800" name="TextBox 799"/>
          <p:cNvSpPr txBox="1"/>
          <p:nvPr/>
        </p:nvSpPr>
        <p:spPr>
          <a:xfrm>
            <a:off x="8390293" y="2733575"/>
            <a:ext cx="1399563"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Pack </a:t>
            </a:r>
            <a:r>
              <a:rPr lang="en-US" sz="1000" i="1" dirty="0" err="1">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p</a:t>
            </a:r>
            <a:r>
              <a:rPr lang="en-US" sz="1000" i="1" baseline="-25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a:t>
            </a:r>
            <a:r>
              <a:rPr lang="en-US" sz="1000" i="1" dirty="0" smtClean="0">
                <a:latin typeface="Symbol" charset="2"/>
                <a:cs typeface="Symbol" charset="2"/>
              </a:rPr>
              <a:t> </a:t>
            </a:r>
            <a:r>
              <a:rPr lang="en-US" sz="1000" dirty="0" err="1">
                <a:latin typeface="Symbol" charset="2"/>
                <a:cs typeface="Symbol" charset="2"/>
              </a:rPr>
              <a:t>e</a:t>
            </a:r>
            <a:r>
              <a:rPr lang="en-US" sz="1000" i="1" dirty="0" err="1" smtClean="0">
                <a:latin typeface="Arial" panose="020B0604020202020204" pitchFamily="34" charset="0"/>
                <a:cs typeface="Arial" panose="020B0604020202020204" pitchFamily="34" charset="0"/>
              </a:rPr>
              <a:t>W</a:t>
            </a:r>
            <a:r>
              <a:rPr lang="en-US" sz="1000" i="1" baseline="-25000" dirty="0" err="1" smtClean="0">
                <a:latin typeface="Arial" panose="020B0604020202020204" pitchFamily="34" charset="0"/>
                <a:cs typeface="Arial" panose="020B0604020202020204" pitchFamily="34" charset="0"/>
              </a:rPr>
              <a:t>p</a:t>
            </a:r>
            <a:r>
              <a:rPr lang="en-US" sz="1000" i="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 </a:t>
            </a:r>
            <a:r>
              <a:rPr lang="en-US" sz="1000" i="1" dirty="0" smtClean="0">
                <a:latin typeface="Arial" panose="020B0604020202020204" pitchFamily="34" charset="0"/>
                <a:cs typeface="Arial" panose="020B0604020202020204" pitchFamily="34" charset="0"/>
              </a:rPr>
              <a:t>B</a:t>
            </a:r>
            <a:r>
              <a:rPr lang="en-US" sz="1000" i="1" baseline="-25000" dirty="0" smtClean="0">
                <a:latin typeface="Arial" panose="020B0604020202020204" pitchFamily="34" charset="0"/>
                <a:cs typeface="Arial" panose="020B0604020202020204" pitchFamily="34" charset="0"/>
              </a:rPr>
              <a:t>p</a:t>
            </a:r>
            <a:endParaRPr lang="en-US" sz="1000" i="1" baseline="-25000" dirty="0">
              <a:latin typeface="Arial" panose="020B0604020202020204" pitchFamily="34" charset="0"/>
              <a:cs typeface="Arial" panose="020B0604020202020204" pitchFamily="34" charset="0"/>
            </a:endParaRPr>
          </a:p>
        </p:txBody>
      </p:sp>
      <p:sp>
        <p:nvSpPr>
          <p:cNvPr id="801" name="TextBox 800"/>
          <p:cNvSpPr txBox="1"/>
          <p:nvPr/>
        </p:nvSpPr>
        <p:spPr>
          <a:xfrm>
            <a:off x="9401924" y="2647155"/>
            <a:ext cx="260008"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p:txBody>
      </p:sp>
      <p:sp>
        <p:nvSpPr>
          <p:cNvPr id="802" name="TextBox 801"/>
          <p:cNvSpPr txBox="1"/>
          <p:nvPr/>
        </p:nvSpPr>
        <p:spPr>
          <a:xfrm>
            <a:off x="6926468" y="611452"/>
            <a:ext cx="415498" cy="369333"/>
          </a:xfrm>
          <a:prstGeom prst="rect">
            <a:avLst/>
          </a:prstGeom>
          <a:noFill/>
        </p:spPr>
        <p:txBody>
          <a:bodyPr wrap="none" lIns="91440" tIns="45720" rIns="91440" bIns="45720" rtlCol="0">
            <a:spAutoFit/>
          </a:bodyPr>
          <a:lstStyle/>
          <a:p>
            <a:r>
              <a:rPr lang="en-US" dirty="0" smtClean="0"/>
              <a:t>+=</a:t>
            </a:r>
            <a:endParaRPr lang="en-US" dirty="0"/>
          </a:p>
        </p:txBody>
      </p:sp>
      <p:sp>
        <p:nvSpPr>
          <p:cNvPr id="803" name="Right Brace 802"/>
          <p:cNvSpPr/>
          <p:nvPr/>
        </p:nvSpPr>
        <p:spPr>
          <a:xfrm rot="16200000">
            <a:off x="8973041"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4" name="Right Brace 803"/>
          <p:cNvSpPr/>
          <p:nvPr/>
        </p:nvSpPr>
        <p:spPr>
          <a:xfrm rot="16200000">
            <a:off x="6247387" y="15857"/>
            <a:ext cx="54864" cy="781749"/>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5" name="TextBox 804"/>
          <p:cNvSpPr txBox="1"/>
          <p:nvPr/>
        </p:nvSpPr>
        <p:spPr>
          <a:xfrm>
            <a:off x="8851541" y="56725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06" name="TextBox 805"/>
          <p:cNvSpPr txBox="1"/>
          <p:nvPr/>
        </p:nvSpPr>
        <p:spPr>
          <a:xfrm>
            <a:off x="6132037" y="56725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grpSp>
        <p:nvGrpSpPr>
          <p:cNvPr id="807" name="Group 806"/>
          <p:cNvGrpSpPr/>
          <p:nvPr/>
        </p:nvGrpSpPr>
        <p:grpSpPr>
          <a:xfrm>
            <a:off x="5398914" y="98728"/>
            <a:ext cx="4617720" cy="7101163"/>
            <a:chOff x="970747" y="1812366"/>
            <a:chExt cx="4617720" cy="6842635"/>
          </a:xfrm>
        </p:grpSpPr>
        <p:sp>
          <p:nvSpPr>
            <p:cNvPr id="808" name="Rounded Rectangle 807"/>
            <p:cNvSpPr/>
            <p:nvPr/>
          </p:nvSpPr>
          <p:spPr>
            <a:xfrm>
              <a:off x="970747" y="1932164"/>
              <a:ext cx="4617720" cy="6722837"/>
            </a:xfrm>
            <a:prstGeom prst="roundRect">
              <a:avLst>
                <a:gd name="adj" fmla="val 1714"/>
              </a:avLst>
            </a:prstGeom>
            <a:solidFill>
              <a:schemeClr val="accent1">
                <a:alpha val="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09" name="TextBox 808"/>
            <p:cNvSpPr txBox="1"/>
            <p:nvPr/>
          </p:nvSpPr>
          <p:spPr>
            <a:xfrm>
              <a:off x="2502367" y="1812366"/>
              <a:ext cx="1525072" cy="230832"/>
            </a:xfrm>
            <a:prstGeom prst="rect">
              <a:avLst/>
            </a:prstGeom>
            <a:solidFill>
              <a:schemeClr val="bg1"/>
            </a:solidFill>
            <a:ln>
              <a:solidFill>
                <a:schemeClr val="tx1"/>
              </a:solidFill>
            </a:ln>
          </p:spPr>
          <p:txBody>
            <a:bodyPr wrap="square" rtlCol="0">
              <a:spAutoFit/>
            </a:bodyPr>
            <a:lstStyle/>
            <a:p>
              <a:r>
                <a:rPr lang="en-US" sz="900" dirty="0" smtClean="0"/>
                <a:t>5</a:t>
              </a:r>
              <a:r>
                <a:rPr lang="en-US" sz="900" baseline="30000" dirty="0" smtClean="0"/>
                <a:t>th</a:t>
              </a:r>
              <a:r>
                <a:rPr lang="en-US" sz="900" dirty="0" smtClean="0"/>
                <a:t> loop around micro-kernel</a:t>
              </a:r>
              <a:endParaRPr lang="en-US" sz="900" dirty="0"/>
            </a:p>
          </p:txBody>
        </p:sp>
      </p:grpSp>
      <p:grpSp>
        <p:nvGrpSpPr>
          <p:cNvPr id="810" name="Group 809"/>
          <p:cNvGrpSpPr/>
          <p:nvPr/>
        </p:nvGrpSpPr>
        <p:grpSpPr>
          <a:xfrm>
            <a:off x="5836877" y="420589"/>
            <a:ext cx="3811930" cy="757924"/>
            <a:chOff x="1408710" y="2470227"/>
            <a:chExt cx="3811930" cy="757924"/>
          </a:xfrm>
        </p:grpSpPr>
        <p:grpSp>
          <p:nvGrpSpPr>
            <p:cNvPr id="811" name="Group 810"/>
            <p:cNvGrpSpPr/>
            <p:nvPr/>
          </p:nvGrpSpPr>
          <p:grpSpPr>
            <a:xfrm>
              <a:off x="1454002" y="2489765"/>
              <a:ext cx="3766638" cy="738386"/>
              <a:chOff x="1454002" y="2489765"/>
              <a:chExt cx="3766638" cy="738386"/>
            </a:xfrm>
          </p:grpSpPr>
          <p:sp>
            <p:nvSpPr>
              <p:cNvPr id="813" name="Rectangle 812"/>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14" name="TextBox 813"/>
              <p:cNvSpPr txBox="1"/>
              <p:nvPr/>
            </p:nvSpPr>
            <p:spPr>
              <a:xfrm>
                <a:off x="3059090" y="2502773"/>
                <a:ext cx="292699"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Y</a:t>
                </a:r>
                <a:endParaRPr lang="en-US" sz="1000" dirty="0">
                  <a:latin typeface="Arial" panose="020B0604020202020204" pitchFamily="34" charset="0"/>
                  <a:cs typeface="Arial" panose="020B0604020202020204" pitchFamily="34" charset="0"/>
                </a:endParaRPr>
              </a:p>
            </p:txBody>
          </p:sp>
          <p:sp>
            <p:nvSpPr>
              <p:cNvPr id="815" name="Rectangle 814"/>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16" name="Straight Connector 815"/>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17" name="Straight Connector 816"/>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818" name="TextBox 817"/>
              <p:cNvSpPr txBox="1"/>
              <p:nvPr/>
            </p:nvSpPr>
            <p:spPr>
              <a:xfrm>
                <a:off x="4140707" y="2489765"/>
                <a:ext cx="318347"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W</a:t>
                </a:r>
                <a:endParaRPr lang="en-US" sz="1000" dirty="0">
                  <a:latin typeface="Arial" panose="020B0604020202020204" pitchFamily="34" charset="0"/>
                  <a:cs typeface="Arial" panose="020B0604020202020204" pitchFamily="34" charset="0"/>
                </a:endParaRPr>
              </a:p>
            </p:txBody>
          </p:sp>
          <p:sp>
            <p:nvSpPr>
              <p:cNvPr id="819" name="Rectangle 818"/>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20" name="Straight Connector 819"/>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21" name="Straight Connector 820"/>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812" name="TextBox 811"/>
            <p:cNvSpPr txBox="1"/>
            <p:nvPr/>
          </p:nvSpPr>
          <p:spPr>
            <a:xfrm>
              <a:off x="1408710" y="2470227"/>
              <a:ext cx="311319" cy="246221"/>
            </a:xfrm>
            <a:prstGeom prst="rect">
              <a:avLst/>
            </a:prstGeom>
            <a:noFill/>
          </p:spPr>
          <p:txBody>
            <a:bodyPr wrap="none" rtlCol="0">
              <a:spAutoFit/>
            </a:bodyPr>
            <a:lstStyle/>
            <a:p>
              <a:r>
                <a:rPr lang="en-US" sz="1000" i="1" dirty="0" err="1">
                  <a:latin typeface="Arial" panose="020B0604020202020204" pitchFamily="34" charset="0"/>
                  <a:cs typeface="Arial" panose="020B0604020202020204" pitchFamily="34" charset="0"/>
                </a:rPr>
                <a:t>D</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grpSp>
        <p:nvGrpSpPr>
          <p:cNvPr id="822" name="Group 821"/>
          <p:cNvGrpSpPr/>
          <p:nvPr/>
        </p:nvGrpSpPr>
        <p:grpSpPr>
          <a:xfrm>
            <a:off x="5989277" y="572989"/>
            <a:ext cx="3811930" cy="757924"/>
            <a:chOff x="1408710" y="2470227"/>
            <a:chExt cx="3811930" cy="757924"/>
          </a:xfrm>
        </p:grpSpPr>
        <p:grpSp>
          <p:nvGrpSpPr>
            <p:cNvPr id="823" name="Group 822"/>
            <p:cNvGrpSpPr/>
            <p:nvPr/>
          </p:nvGrpSpPr>
          <p:grpSpPr>
            <a:xfrm>
              <a:off x="1454002" y="2489765"/>
              <a:ext cx="3766638" cy="738386"/>
              <a:chOff x="1454002" y="2489765"/>
              <a:chExt cx="3766638" cy="738386"/>
            </a:xfrm>
          </p:grpSpPr>
          <p:sp>
            <p:nvSpPr>
              <p:cNvPr id="825" name="Rectangle 824"/>
              <p:cNvSpPr/>
              <p:nvPr/>
            </p:nvSpPr>
            <p:spPr>
              <a:xfrm>
                <a:off x="3098989" y="2514916"/>
                <a:ext cx="716631"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sp>
            <p:nvSpPr>
              <p:cNvPr id="826" name="TextBox 825"/>
              <p:cNvSpPr txBox="1"/>
              <p:nvPr/>
            </p:nvSpPr>
            <p:spPr>
              <a:xfrm>
                <a:off x="3059090" y="2502773"/>
                <a:ext cx="300082" cy="246221"/>
              </a:xfrm>
              <a:prstGeom prst="rect">
                <a:avLst/>
              </a:prstGeom>
              <a:noFill/>
            </p:spPr>
            <p:txBody>
              <a:bodyPr wrap="none" rtlCol="0">
                <a:spAutoFit/>
              </a:bodyPr>
              <a:lstStyle/>
              <a:p>
                <a:r>
                  <a:rPr lang="en-US" sz="1000" i="1" dirty="0">
                    <a:latin typeface="Arial" panose="020B0604020202020204" pitchFamily="34" charset="0"/>
                    <a:cs typeface="Arial" panose="020B0604020202020204" pitchFamily="34" charset="0"/>
                  </a:rPr>
                  <a:t>X</a:t>
                </a:r>
                <a:endParaRPr lang="en-US" sz="1000" dirty="0">
                  <a:latin typeface="Arial" panose="020B0604020202020204" pitchFamily="34" charset="0"/>
                  <a:cs typeface="Arial" panose="020B0604020202020204" pitchFamily="34" charset="0"/>
                </a:endParaRPr>
              </a:p>
            </p:txBody>
          </p:sp>
          <p:sp>
            <p:nvSpPr>
              <p:cNvPr id="827" name="Rectangle 826"/>
              <p:cNvSpPr/>
              <p:nvPr/>
            </p:nvSpPr>
            <p:spPr>
              <a:xfrm>
                <a:off x="4178223" y="2514918"/>
                <a:ext cx="786384" cy="7132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28" name="Straight Connector 827"/>
              <p:cNvCxnSpPr/>
              <p:nvPr/>
            </p:nvCxnSpPr>
            <p:spPr>
              <a:xfrm>
                <a:off x="496460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29" name="Straight Connector 828"/>
              <p:cNvCxnSpPr/>
              <p:nvPr/>
            </p:nvCxnSpPr>
            <p:spPr>
              <a:xfrm>
                <a:off x="4962731" y="3228149"/>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sp>
            <p:nvSpPr>
              <p:cNvPr id="830" name="TextBox 829"/>
              <p:cNvSpPr txBox="1"/>
              <p:nvPr/>
            </p:nvSpPr>
            <p:spPr>
              <a:xfrm>
                <a:off x="4140707" y="2489765"/>
                <a:ext cx="311319" cy="246221"/>
              </a:xfrm>
              <a:prstGeom prst="rect">
                <a:avLst/>
              </a:prstGeom>
              <a:noFill/>
            </p:spPr>
            <p:txBody>
              <a:bodyPr wrap="none" rtlCol="0">
                <a:spAutoFit/>
              </a:bodyPr>
              <a:lstStyle/>
              <a:p>
                <a:r>
                  <a:rPr lang="en-US" sz="1000" i="1" dirty="0" err="1" smtClean="0">
                    <a:latin typeface="Arial" panose="020B0604020202020204" pitchFamily="34" charset="0"/>
                    <a:cs typeface="Arial" panose="020B0604020202020204" pitchFamily="34" charset="0"/>
                  </a:rPr>
                  <a:t>V</a:t>
                </a:r>
                <a:r>
                  <a:rPr lang="en-US" sz="1000" i="1" baseline="-25000" dirty="0" err="1"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sp>
            <p:nvSpPr>
              <p:cNvPr id="831" name="Rectangle 830"/>
              <p:cNvSpPr/>
              <p:nvPr/>
            </p:nvSpPr>
            <p:spPr>
              <a:xfrm>
                <a:off x="1454002" y="2514916"/>
                <a:ext cx="785300" cy="66167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spcCol="0" rtlCol="0" anchor="ctr"/>
              <a:lstStyle/>
              <a:p>
                <a:pPr algn="ctr"/>
                <a:endParaRPr lang="en-US"/>
              </a:p>
            </p:txBody>
          </p:sp>
          <p:cxnSp>
            <p:nvCxnSpPr>
              <p:cNvPr id="832" name="Straight Connector 831"/>
              <p:cNvCxnSpPr/>
              <p:nvPr/>
            </p:nvCxnSpPr>
            <p:spPr>
              <a:xfrm>
                <a:off x="2237527" y="2514918"/>
                <a:ext cx="256033" cy="0"/>
              </a:xfrm>
              <a:prstGeom prst="line">
                <a:avLst/>
              </a:prstGeom>
              <a:ln w="12700">
                <a:prstDash val="sysDash"/>
              </a:ln>
              <a:effectLst/>
            </p:spPr>
            <p:style>
              <a:lnRef idx="1">
                <a:schemeClr val="dk1"/>
              </a:lnRef>
              <a:fillRef idx="0">
                <a:schemeClr val="dk1"/>
              </a:fillRef>
              <a:effectRef idx="0">
                <a:schemeClr val="dk1"/>
              </a:effectRef>
              <a:fontRef idx="minor">
                <a:schemeClr val="tx1"/>
              </a:fontRef>
            </p:style>
          </p:cxnSp>
          <p:cxnSp>
            <p:nvCxnSpPr>
              <p:cNvPr id="833" name="Straight Connector 832"/>
              <p:cNvCxnSpPr/>
              <p:nvPr/>
            </p:nvCxnSpPr>
            <p:spPr>
              <a:xfrm>
                <a:off x="2242754" y="3176595"/>
                <a:ext cx="256033" cy="0"/>
              </a:xfrm>
              <a:prstGeom prst="line">
                <a:avLst/>
              </a:prstGeom>
              <a:ln w="12700">
                <a:solidFill>
                  <a:srgbClr val="000000"/>
                </a:solidFill>
                <a:prstDash val="sysDash"/>
              </a:ln>
              <a:effectLst/>
            </p:spPr>
            <p:style>
              <a:lnRef idx="1">
                <a:schemeClr val="dk1"/>
              </a:lnRef>
              <a:fillRef idx="0">
                <a:schemeClr val="dk1"/>
              </a:fillRef>
              <a:effectRef idx="0">
                <a:schemeClr val="dk1"/>
              </a:effectRef>
              <a:fontRef idx="minor">
                <a:schemeClr val="tx1"/>
              </a:fontRef>
            </p:style>
          </p:cxnSp>
        </p:grpSp>
        <p:sp>
          <p:nvSpPr>
            <p:cNvPr id="824" name="TextBox 823"/>
            <p:cNvSpPr txBox="1"/>
            <p:nvPr/>
          </p:nvSpPr>
          <p:spPr>
            <a:xfrm>
              <a:off x="1408710" y="2470227"/>
              <a:ext cx="296876" cy="246221"/>
            </a:xfrm>
            <a:prstGeom prst="rect">
              <a:avLst/>
            </a:prstGeom>
            <a:noFill/>
          </p:spPr>
          <p:txBody>
            <a:bodyPr wrap="none" rtlCol="0">
              <a:spAutoFit/>
            </a:bodyPr>
            <a:lstStyle/>
            <a:p>
              <a:r>
                <a:rPr lang="en-US" sz="1000" i="1" dirty="0" smtClean="0">
                  <a:latin typeface="Arial" panose="020B0604020202020204" pitchFamily="34" charset="0"/>
                  <a:cs typeface="Arial" panose="020B0604020202020204" pitchFamily="34" charset="0"/>
                </a:rPr>
                <a:t>C</a:t>
              </a:r>
              <a:r>
                <a:rPr lang="en-US" sz="1000" i="1" baseline="-25000" dirty="0" smtClean="0">
                  <a:latin typeface="Arial" panose="020B0604020202020204" pitchFamily="34" charset="0"/>
                  <a:cs typeface="Arial" panose="020B0604020202020204" pitchFamily="34" charset="0"/>
                </a:rPr>
                <a:t>j</a:t>
              </a:r>
              <a:endParaRPr lang="en-US" sz="1000" dirty="0">
                <a:latin typeface="Arial" panose="020B0604020202020204" pitchFamily="34" charset="0"/>
                <a:cs typeface="Arial" panose="020B0604020202020204" pitchFamily="34" charset="0"/>
              </a:endParaRPr>
            </a:p>
          </p:txBody>
        </p:sp>
      </p:grpSp>
      <p:sp>
        <p:nvSpPr>
          <p:cNvPr id="834" name="TextBox 833"/>
          <p:cNvSpPr txBox="1"/>
          <p:nvPr/>
        </p:nvSpPr>
        <p:spPr>
          <a:xfrm>
            <a:off x="8851541" y="196236"/>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35" name="TextBox 834"/>
          <p:cNvSpPr txBox="1"/>
          <p:nvPr/>
        </p:nvSpPr>
        <p:spPr>
          <a:xfrm>
            <a:off x="6132037" y="196235"/>
            <a:ext cx="299295"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n</a:t>
            </a:r>
            <a:r>
              <a:rPr lang="en-US" sz="800" i="1" baseline="-25000" dirty="0" smtClean="0">
                <a:latin typeface="Arial" panose="020B0604020202020204" pitchFamily="34" charset="0"/>
                <a:cs typeface="Arial" panose="020B0604020202020204" pitchFamily="34" charset="0"/>
              </a:rPr>
              <a:t>C</a:t>
            </a:r>
            <a:endParaRPr lang="en-US" sz="800" i="1" baseline="-25000" dirty="0">
              <a:latin typeface="Arial" panose="020B0604020202020204" pitchFamily="34" charset="0"/>
              <a:cs typeface="Arial" panose="020B0604020202020204" pitchFamily="34" charset="0"/>
            </a:endParaRPr>
          </a:p>
        </p:txBody>
      </p:sp>
      <p:sp>
        <p:nvSpPr>
          <p:cNvPr id="836" name="Rectangle 835"/>
          <p:cNvSpPr/>
          <p:nvPr/>
        </p:nvSpPr>
        <p:spPr>
          <a:xfrm>
            <a:off x="5797887" y="6275263"/>
            <a:ext cx="150338" cy="7277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TextBox 836"/>
          <p:cNvSpPr txBox="1"/>
          <p:nvPr/>
        </p:nvSpPr>
        <p:spPr>
          <a:xfrm>
            <a:off x="5911375" y="6196235"/>
            <a:ext cx="843501" cy="230832"/>
          </a:xfrm>
          <a:prstGeom prst="rect">
            <a:avLst/>
          </a:prstGeom>
          <a:noFill/>
        </p:spPr>
        <p:txBody>
          <a:bodyPr wrap="none" rtlCol="0">
            <a:spAutoFit/>
          </a:bodyPr>
          <a:lstStyle/>
          <a:p>
            <a:r>
              <a:rPr lang="en-US" sz="900" dirty="0" smtClean="0"/>
              <a:t>main memory</a:t>
            </a:r>
            <a:endParaRPr lang="en-US" sz="900" dirty="0"/>
          </a:p>
        </p:txBody>
      </p:sp>
      <p:sp>
        <p:nvSpPr>
          <p:cNvPr id="840" name="Oval 839"/>
          <p:cNvSpPr/>
          <p:nvPr/>
        </p:nvSpPr>
        <p:spPr>
          <a:xfrm>
            <a:off x="6665695" y="5209893"/>
            <a:ext cx="709018" cy="1443160"/>
          </a:xfrm>
          <a:prstGeom prst="ellipse">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Tree>
    <p:extLst>
      <p:ext uri="{BB962C8B-B14F-4D97-AF65-F5344CB8AC3E}">
        <p14:creationId xmlns:p14="http://schemas.microsoft.com/office/powerpoint/2010/main" val="613429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341943"/>
            <a:ext cx="9052560" cy="4827694"/>
          </a:xfrm>
        </p:spPr>
        <p:txBody>
          <a:bodyPr/>
          <a:lstStyle/>
          <a:p>
            <a:r>
              <a:rPr lang="en-US" dirty="0" smtClean="0"/>
              <a:t>What is Rank-k update?</a:t>
            </a:r>
            <a:endParaRPr lang="en-US" dirty="0"/>
          </a:p>
        </p:txBody>
      </p:sp>
      <p:pic>
        <p:nvPicPr>
          <p:cNvPr id="10" name="Picture 9" descr="rank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469" y="2500409"/>
            <a:ext cx="5959199" cy="1871206"/>
          </a:xfrm>
          <a:prstGeom prst="rect">
            <a:avLst/>
          </a:prstGeom>
        </p:spPr>
      </p:pic>
      <p:sp>
        <p:nvSpPr>
          <p:cNvPr id="12"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
        <p:nvSpPr>
          <p:cNvPr id="20" name="TextBox 19"/>
          <p:cNvSpPr txBox="1"/>
          <p:nvPr/>
        </p:nvSpPr>
        <p:spPr>
          <a:xfrm>
            <a:off x="5224181" y="1792258"/>
            <a:ext cx="360850" cy="523220"/>
          </a:xfrm>
          <a:prstGeom prst="rect">
            <a:avLst/>
          </a:prstGeom>
          <a:noFill/>
        </p:spPr>
        <p:txBody>
          <a:bodyPr wrap="square" rtlCol="0">
            <a:spAutoFit/>
          </a:bodyPr>
          <a:lstStyle/>
          <a:p>
            <a:r>
              <a:rPr lang="en-US" sz="2800" i="1" dirty="0" smtClean="0">
                <a:solidFill>
                  <a:srgbClr val="4AAA25"/>
                </a:solidFill>
                <a:latin typeface="Helvetica"/>
                <a:cs typeface="Helvetica"/>
              </a:rPr>
              <a:t>k</a:t>
            </a:r>
            <a:endParaRPr lang="en-US" sz="2800" i="1" dirty="0">
              <a:solidFill>
                <a:srgbClr val="4AAA25"/>
              </a:solidFill>
              <a:latin typeface="Helvetica"/>
              <a:cs typeface="Helvetica"/>
            </a:endParaRPr>
          </a:p>
        </p:txBody>
      </p:sp>
      <p:sp>
        <p:nvSpPr>
          <p:cNvPr id="21" name="TextBox 20"/>
          <p:cNvSpPr txBox="1"/>
          <p:nvPr/>
        </p:nvSpPr>
        <p:spPr>
          <a:xfrm>
            <a:off x="6842864" y="2500409"/>
            <a:ext cx="360850" cy="523220"/>
          </a:xfrm>
          <a:prstGeom prst="rect">
            <a:avLst/>
          </a:prstGeom>
          <a:noFill/>
        </p:spPr>
        <p:txBody>
          <a:bodyPr wrap="square" rtlCol="0">
            <a:spAutoFit/>
          </a:bodyPr>
          <a:lstStyle/>
          <a:p>
            <a:r>
              <a:rPr lang="en-US" sz="2800" i="1" dirty="0">
                <a:solidFill>
                  <a:srgbClr val="4AAA25"/>
                </a:solidFill>
                <a:latin typeface="Helvetica"/>
                <a:cs typeface="Helvetica"/>
              </a:rPr>
              <a:t>n</a:t>
            </a:r>
          </a:p>
        </p:txBody>
      </p:sp>
      <p:cxnSp>
        <p:nvCxnSpPr>
          <p:cNvPr id="23" name="Straight Connector 22"/>
          <p:cNvCxnSpPr/>
          <p:nvPr/>
        </p:nvCxnSpPr>
        <p:spPr>
          <a:xfrm>
            <a:off x="2164768" y="2372713"/>
            <a:ext cx="1752139" cy="0"/>
          </a:xfrm>
          <a:prstGeom prst="line">
            <a:avLst/>
          </a:prstGeom>
          <a:ln>
            <a:headEnd type="arrow"/>
            <a:tailEnd type="arrow"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778660" y="1864455"/>
            <a:ext cx="360850" cy="523220"/>
          </a:xfrm>
          <a:prstGeom prst="rect">
            <a:avLst/>
          </a:prstGeom>
          <a:noFill/>
        </p:spPr>
        <p:txBody>
          <a:bodyPr wrap="square" rtlCol="0">
            <a:spAutoFit/>
          </a:bodyPr>
          <a:lstStyle/>
          <a:p>
            <a:r>
              <a:rPr lang="en-US" sz="2800" i="1" dirty="0">
                <a:solidFill>
                  <a:srgbClr val="4AAA25"/>
                </a:solidFill>
                <a:latin typeface="Helvetica"/>
                <a:cs typeface="Helvetica"/>
              </a:rPr>
              <a:t>n</a:t>
            </a:r>
          </a:p>
        </p:txBody>
      </p:sp>
      <p:sp>
        <p:nvSpPr>
          <p:cNvPr id="25" name="TextBox 24"/>
          <p:cNvSpPr txBox="1"/>
          <p:nvPr/>
        </p:nvSpPr>
        <p:spPr>
          <a:xfrm>
            <a:off x="4559637" y="2797880"/>
            <a:ext cx="360850" cy="523220"/>
          </a:xfrm>
          <a:prstGeom prst="rect">
            <a:avLst/>
          </a:prstGeom>
          <a:noFill/>
        </p:spPr>
        <p:txBody>
          <a:bodyPr wrap="square" rtlCol="0">
            <a:spAutoFit/>
          </a:bodyPr>
          <a:lstStyle/>
          <a:p>
            <a:r>
              <a:rPr lang="en-US" altLang="zh-CN" sz="2800" i="1" dirty="0">
                <a:solidFill>
                  <a:srgbClr val="4AAA25"/>
                </a:solidFill>
                <a:latin typeface="Helvetica"/>
                <a:cs typeface="Helvetica"/>
              </a:rPr>
              <a:t>m</a:t>
            </a:r>
            <a:endParaRPr lang="en-US" sz="2800" i="1" dirty="0">
              <a:solidFill>
                <a:srgbClr val="4AAA25"/>
              </a:solidFill>
              <a:latin typeface="Helvetica"/>
              <a:cs typeface="Helvetica"/>
            </a:endParaRPr>
          </a:p>
        </p:txBody>
      </p:sp>
      <p:cxnSp>
        <p:nvCxnSpPr>
          <p:cNvPr id="26" name="Straight Connector 25"/>
          <p:cNvCxnSpPr/>
          <p:nvPr/>
        </p:nvCxnSpPr>
        <p:spPr>
          <a:xfrm>
            <a:off x="5155941" y="2389390"/>
            <a:ext cx="548823" cy="0"/>
          </a:xfrm>
          <a:prstGeom prst="line">
            <a:avLst/>
          </a:prstGeom>
          <a:ln>
            <a:headEnd type="arrow"/>
            <a:tailEnd type="arrow"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237387" y="2989137"/>
            <a:ext cx="1752139" cy="0"/>
          </a:xfrm>
          <a:prstGeom prst="line">
            <a:avLst/>
          </a:prstGeom>
          <a:ln>
            <a:headEnd type="arrow"/>
            <a:tailEnd type="arrow"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43319" y="2539038"/>
            <a:ext cx="0" cy="1691768"/>
          </a:xfrm>
          <a:prstGeom prst="line">
            <a:avLst/>
          </a:prstGeom>
          <a:ln>
            <a:headEnd type="arrow"/>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947551" y="2590128"/>
            <a:ext cx="0" cy="1691768"/>
          </a:xfrm>
          <a:prstGeom prst="line">
            <a:avLst/>
          </a:prstGeom>
          <a:ln>
            <a:headEnd type="arrow"/>
            <a:tailEnd type="arrow" w="med" len="med"/>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491165" y="3211890"/>
            <a:ext cx="360850" cy="523220"/>
          </a:xfrm>
          <a:prstGeom prst="rect">
            <a:avLst/>
          </a:prstGeom>
          <a:noFill/>
        </p:spPr>
        <p:txBody>
          <a:bodyPr wrap="square" rtlCol="0">
            <a:spAutoFit/>
          </a:bodyPr>
          <a:lstStyle/>
          <a:p>
            <a:r>
              <a:rPr lang="en-US" altLang="zh-CN" sz="2800" i="1" dirty="0">
                <a:solidFill>
                  <a:srgbClr val="4AAA25"/>
                </a:solidFill>
                <a:latin typeface="Helvetica"/>
                <a:cs typeface="Helvetica"/>
              </a:rPr>
              <a:t>m</a:t>
            </a:r>
            <a:endParaRPr lang="en-US" sz="2800" i="1" dirty="0">
              <a:solidFill>
                <a:srgbClr val="4AAA25"/>
              </a:solidFill>
              <a:latin typeface="Helvetica"/>
              <a:cs typeface="Helvetica"/>
            </a:endParaRPr>
          </a:p>
        </p:txBody>
      </p:sp>
    </p:spTree>
    <p:extLst>
      <p:ext uri="{BB962C8B-B14F-4D97-AF65-F5344CB8AC3E}">
        <p14:creationId xmlns:p14="http://schemas.microsoft.com/office/powerpoint/2010/main" val="8051401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5" grpId="0"/>
      <p:bldP spid="4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6 at 8.3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21" y="1977968"/>
            <a:ext cx="3226894" cy="5227750"/>
          </a:xfrm>
          <a:prstGeom prst="rect">
            <a:avLst/>
          </a:prstGeom>
        </p:spPr>
      </p:pic>
      <p:sp>
        <p:nvSpPr>
          <p:cNvPr id="3" name="Content Placeholder 2"/>
          <p:cNvSpPr>
            <a:spLocks noGrp="1"/>
          </p:cNvSpPr>
          <p:nvPr>
            <p:ph idx="1"/>
          </p:nvPr>
        </p:nvSpPr>
        <p:spPr>
          <a:xfrm>
            <a:off x="502920" y="1341943"/>
            <a:ext cx="9052560" cy="4827694"/>
          </a:xfrm>
        </p:spPr>
        <p:txBody>
          <a:bodyPr/>
          <a:lstStyle/>
          <a:p>
            <a:r>
              <a:rPr lang="en-US" dirty="0" smtClean="0"/>
              <a:t>Importance of Rank-k update</a:t>
            </a:r>
            <a:endParaRPr lang="en-US" dirty="0"/>
          </a:p>
        </p:txBody>
      </p:sp>
      <p:sp>
        <p:nvSpPr>
          <p:cNvPr id="9" name="Rectangle 8"/>
          <p:cNvSpPr/>
          <p:nvPr/>
        </p:nvSpPr>
        <p:spPr>
          <a:xfrm>
            <a:off x="1236261" y="2620263"/>
            <a:ext cx="1194173" cy="20657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pic>
        <p:nvPicPr>
          <p:cNvPr id="11" name="Picture 10" descr="Screen Shot 2016-05-06 at 8.49.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260" y="2259227"/>
            <a:ext cx="3576472" cy="4946491"/>
          </a:xfrm>
          <a:prstGeom prst="rect">
            <a:avLst/>
          </a:prstGeom>
        </p:spPr>
      </p:pic>
      <p:sp>
        <p:nvSpPr>
          <p:cNvPr id="10"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
        <p:nvSpPr>
          <p:cNvPr id="12" name="Rectangle 11"/>
          <p:cNvSpPr/>
          <p:nvPr/>
        </p:nvSpPr>
        <p:spPr>
          <a:xfrm>
            <a:off x="4271605" y="5655255"/>
            <a:ext cx="1414007" cy="20657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6" name="TextBox 5"/>
          <p:cNvSpPr txBox="1"/>
          <p:nvPr/>
        </p:nvSpPr>
        <p:spPr>
          <a:xfrm>
            <a:off x="4174806" y="1977968"/>
            <a:ext cx="3145702" cy="276999"/>
          </a:xfrm>
          <a:prstGeom prst="rect">
            <a:avLst/>
          </a:prstGeom>
          <a:noFill/>
        </p:spPr>
        <p:txBody>
          <a:bodyPr wrap="square" rtlCol="0">
            <a:spAutoFit/>
          </a:bodyPr>
          <a:lstStyle/>
          <a:p>
            <a:r>
              <a:rPr lang="en-US" sz="1200" dirty="0" smtClean="0">
                <a:solidFill>
                  <a:srgbClr val="008000"/>
                </a:solidFill>
                <a:latin typeface="Helvetica"/>
                <a:cs typeface="Helvetica"/>
              </a:rPr>
              <a:t>Blocked LU with partial pivoting (</a:t>
            </a:r>
            <a:r>
              <a:rPr lang="en-US" sz="1200" b="1" dirty="0" err="1">
                <a:solidFill>
                  <a:srgbClr val="008000"/>
                </a:solidFill>
                <a:latin typeface="Helvetica"/>
                <a:cs typeface="Helvetica"/>
              </a:rPr>
              <a:t>getrf</a:t>
            </a:r>
            <a:r>
              <a:rPr lang="en-US" sz="1200" dirty="0" smtClean="0">
                <a:solidFill>
                  <a:srgbClr val="008000"/>
                </a:solidFill>
                <a:latin typeface="Helvetica"/>
                <a:cs typeface="Helvetica"/>
              </a:rPr>
              <a:t>)</a:t>
            </a:r>
            <a:endParaRPr lang="en-US" sz="1200" dirty="0">
              <a:solidFill>
                <a:srgbClr val="008000"/>
              </a:solidFill>
              <a:latin typeface="Helvetica"/>
              <a:cs typeface="Helvetica"/>
            </a:endParaRPr>
          </a:p>
        </p:txBody>
      </p:sp>
      <p:sp>
        <p:nvSpPr>
          <p:cNvPr id="13" name="Rectangle 12"/>
          <p:cNvSpPr/>
          <p:nvPr/>
        </p:nvSpPr>
        <p:spPr>
          <a:xfrm>
            <a:off x="8212031" y="4052314"/>
            <a:ext cx="1774166" cy="17717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4" name="Rectangle 13"/>
          <p:cNvSpPr/>
          <p:nvPr/>
        </p:nvSpPr>
        <p:spPr>
          <a:xfrm>
            <a:off x="8212031" y="3685883"/>
            <a:ext cx="1774166" cy="3640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5" name="Rectangle 14"/>
          <p:cNvSpPr/>
          <p:nvPr/>
        </p:nvSpPr>
        <p:spPr>
          <a:xfrm>
            <a:off x="7855270" y="4057197"/>
            <a:ext cx="356761" cy="176690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smtClean="0">
              <a:solidFill>
                <a:srgbClr val="000000"/>
              </a:solidFill>
              <a:latin typeface="Helvetica"/>
              <a:cs typeface="Helvetica"/>
            </a:endParaRPr>
          </a:p>
        </p:txBody>
      </p:sp>
      <p:sp>
        <p:nvSpPr>
          <p:cNvPr id="16" name="Rectangle 15"/>
          <p:cNvSpPr/>
          <p:nvPr/>
        </p:nvSpPr>
        <p:spPr>
          <a:xfrm>
            <a:off x="7491210" y="3329117"/>
            <a:ext cx="2494987" cy="249498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cxnSp>
        <p:nvCxnSpPr>
          <p:cNvPr id="17" name="Straight Connector 16"/>
          <p:cNvCxnSpPr/>
          <p:nvPr/>
        </p:nvCxnSpPr>
        <p:spPr>
          <a:xfrm>
            <a:off x="7491210" y="3329117"/>
            <a:ext cx="1399598" cy="1406560"/>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855270" y="3685883"/>
            <a:ext cx="2130928" cy="2138223"/>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9" name="Rectangle 18"/>
          <p:cNvSpPr/>
          <p:nvPr/>
        </p:nvSpPr>
        <p:spPr>
          <a:xfrm>
            <a:off x="8212031" y="4049947"/>
            <a:ext cx="1774166" cy="177415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0" name="Rectangle 19"/>
          <p:cNvSpPr/>
          <p:nvPr/>
        </p:nvSpPr>
        <p:spPr>
          <a:xfrm>
            <a:off x="7855270" y="3685884"/>
            <a:ext cx="356761" cy="364064"/>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3" name="TextBox 22"/>
          <p:cNvSpPr txBox="1"/>
          <p:nvPr/>
        </p:nvSpPr>
        <p:spPr>
          <a:xfrm>
            <a:off x="7826074" y="4809894"/>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21</a:t>
            </a:r>
            <a:endParaRPr lang="en-US" sz="1400" baseline="-25000" dirty="0">
              <a:latin typeface="Helvetica"/>
              <a:cs typeface="Helvetica"/>
            </a:endParaRPr>
          </a:p>
        </p:txBody>
      </p:sp>
      <p:sp>
        <p:nvSpPr>
          <p:cNvPr id="24" name="TextBox 23"/>
          <p:cNvSpPr txBox="1"/>
          <p:nvPr/>
        </p:nvSpPr>
        <p:spPr>
          <a:xfrm>
            <a:off x="8890808" y="3712099"/>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12</a:t>
            </a:r>
            <a:endParaRPr lang="en-US" sz="1400" baseline="-25000" dirty="0">
              <a:latin typeface="Helvetica"/>
              <a:cs typeface="Helvetica"/>
            </a:endParaRPr>
          </a:p>
        </p:txBody>
      </p:sp>
      <p:sp>
        <p:nvSpPr>
          <p:cNvPr id="25" name="TextBox 24"/>
          <p:cNvSpPr txBox="1"/>
          <p:nvPr/>
        </p:nvSpPr>
        <p:spPr>
          <a:xfrm>
            <a:off x="8856774" y="4699182"/>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a:latin typeface="Helvetica"/>
                <a:cs typeface="Helvetica"/>
              </a:rPr>
              <a:t>2</a:t>
            </a:r>
            <a:r>
              <a:rPr lang="en-US" sz="1400" baseline="-25000" dirty="0" smtClean="0">
                <a:latin typeface="Helvetica"/>
                <a:cs typeface="Helvetica"/>
              </a:rPr>
              <a:t>2</a:t>
            </a:r>
            <a:endParaRPr lang="en-US" sz="1400" baseline="-25000" dirty="0">
              <a:latin typeface="Helvetica"/>
              <a:cs typeface="Helvetica"/>
            </a:endParaRPr>
          </a:p>
        </p:txBody>
      </p:sp>
      <p:cxnSp>
        <p:nvCxnSpPr>
          <p:cNvPr id="26" name="Straight Connector 25"/>
          <p:cNvCxnSpPr/>
          <p:nvPr/>
        </p:nvCxnSpPr>
        <p:spPr>
          <a:xfrm>
            <a:off x="9219059" y="5043454"/>
            <a:ext cx="767138" cy="780652"/>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942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6" grpId="0"/>
      <p:bldP spid="13" grpId="0" animBg="1"/>
      <p:bldP spid="14" grpId="0" animBg="1"/>
      <p:bldP spid="15" grpId="0" animBg="1"/>
      <p:bldP spid="16" grpId="0" animBg="1"/>
      <p:bldP spid="18" grpId="0" animBg="1"/>
      <p:bldP spid="19" grpId="0" animBg="1"/>
      <p:bldP spid="20" grpId="0" animBg="1"/>
      <p:bldP spid="23" grpId="0"/>
      <p:bldP spid="24" grpId="0"/>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341943"/>
            <a:ext cx="9052560" cy="4827694"/>
          </a:xfrm>
        </p:spPr>
        <p:txBody>
          <a:bodyPr/>
          <a:lstStyle/>
          <a:p>
            <a:r>
              <a:rPr lang="en-US" dirty="0" smtClean="0"/>
              <a:t>Importance of Rank-k update</a:t>
            </a:r>
            <a:endParaRPr lang="en-US" dirty="0"/>
          </a:p>
        </p:txBody>
      </p:sp>
      <p:sp>
        <p:nvSpPr>
          <p:cNvPr id="10"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
        <p:nvSpPr>
          <p:cNvPr id="13" name="Rectangle 12"/>
          <p:cNvSpPr/>
          <p:nvPr/>
        </p:nvSpPr>
        <p:spPr>
          <a:xfrm>
            <a:off x="8212031" y="4052314"/>
            <a:ext cx="1774166" cy="17717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4" name="Rectangle 13"/>
          <p:cNvSpPr/>
          <p:nvPr/>
        </p:nvSpPr>
        <p:spPr>
          <a:xfrm>
            <a:off x="8212031" y="3685883"/>
            <a:ext cx="1774166" cy="3640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5" name="Rectangle 14"/>
          <p:cNvSpPr/>
          <p:nvPr/>
        </p:nvSpPr>
        <p:spPr>
          <a:xfrm>
            <a:off x="7855270" y="4057197"/>
            <a:ext cx="356761" cy="176690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smtClean="0">
              <a:solidFill>
                <a:srgbClr val="000000"/>
              </a:solidFill>
              <a:latin typeface="Helvetica"/>
              <a:cs typeface="Helvetica"/>
            </a:endParaRPr>
          </a:p>
        </p:txBody>
      </p:sp>
      <p:sp>
        <p:nvSpPr>
          <p:cNvPr id="16" name="Rectangle 15"/>
          <p:cNvSpPr/>
          <p:nvPr/>
        </p:nvSpPr>
        <p:spPr>
          <a:xfrm>
            <a:off x="7491210" y="3329117"/>
            <a:ext cx="2494987" cy="249498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cxnSp>
        <p:nvCxnSpPr>
          <p:cNvPr id="17" name="Straight Connector 16"/>
          <p:cNvCxnSpPr/>
          <p:nvPr/>
        </p:nvCxnSpPr>
        <p:spPr>
          <a:xfrm>
            <a:off x="7491210" y="3329117"/>
            <a:ext cx="1399598" cy="1406560"/>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855270" y="3685883"/>
            <a:ext cx="2130928" cy="2138223"/>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9" name="Rectangle 18"/>
          <p:cNvSpPr/>
          <p:nvPr/>
        </p:nvSpPr>
        <p:spPr>
          <a:xfrm>
            <a:off x="8212031" y="4049947"/>
            <a:ext cx="1774166" cy="177415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0" name="Rectangle 19"/>
          <p:cNvSpPr/>
          <p:nvPr/>
        </p:nvSpPr>
        <p:spPr>
          <a:xfrm>
            <a:off x="7855270" y="3685884"/>
            <a:ext cx="356761" cy="364064"/>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3" name="TextBox 22"/>
          <p:cNvSpPr txBox="1"/>
          <p:nvPr/>
        </p:nvSpPr>
        <p:spPr>
          <a:xfrm>
            <a:off x="7826074" y="4809894"/>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21</a:t>
            </a:r>
            <a:endParaRPr lang="en-US" sz="1400" baseline="-25000" dirty="0">
              <a:latin typeface="Helvetica"/>
              <a:cs typeface="Helvetica"/>
            </a:endParaRPr>
          </a:p>
        </p:txBody>
      </p:sp>
      <p:sp>
        <p:nvSpPr>
          <p:cNvPr id="24" name="TextBox 23"/>
          <p:cNvSpPr txBox="1"/>
          <p:nvPr/>
        </p:nvSpPr>
        <p:spPr>
          <a:xfrm>
            <a:off x="8890808" y="3712099"/>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12</a:t>
            </a:r>
            <a:endParaRPr lang="en-US" sz="1400" baseline="-25000" dirty="0">
              <a:latin typeface="Helvetica"/>
              <a:cs typeface="Helvetica"/>
            </a:endParaRPr>
          </a:p>
        </p:txBody>
      </p:sp>
      <p:sp>
        <p:nvSpPr>
          <p:cNvPr id="25" name="TextBox 24"/>
          <p:cNvSpPr txBox="1"/>
          <p:nvPr/>
        </p:nvSpPr>
        <p:spPr>
          <a:xfrm>
            <a:off x="8856774" y="4699182"/>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a:latin typeface="Helvetica"/>
                <a:cs typeface="Helvetica"/>
              </a:rPr>
              <a:t>2</a:t>
            </a:r>
            <a:r>
              <a:rPr lang="en-US" sz="1400" baseline="-25000" dirty="0" smtClean="0">
                <a:latin typeface="Helvetica"/>
                <a:cs typeface="Helvetica"/>
              </a:rPr>
              <a:t>2</a:t>
            </a:r>
            <a:endParaRPr lang="en-US" sz="1400" baseline="-25000" dirty="0">
              <a:latin typeface="Helvetica"/>
              <a:cs typeface="Helvetica"/>
            </a:endParaRPr>
          </a:p>
        </p:txBody>
      </p:sp>
      <p:cxnSp>
        <p:nvCxnSpPr>
          <p:cNvPr id="26" name="Straight Connector 25"/>
          <p:cNvCxnSpPr/>
          <p:nvPr/>
        </p:nvCxnSpPr>
        <p:spPr>
          <a:xfrm>
            <a:off x="9219059" y="5043454"/>
            <a:ext cx="767138" cy="780652"/>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51744" y="4597399"/>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sp>
        <p:nvSpPr>
          <p:cNvPr id="28" name="TextBox 27"/>
          <p:cNvSpPr txBox="1"/>
          <p:nvPr/>
        </p:nvSpPr>
        <p:spPr>
          <a:xfrm>
            <a:off x="3814738" y="4592682"/>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spTree>
    <p:extLst>
      <p:ext uri="{BB962C8B-B14F-4D97-AF65-F5344CB8AC3E}">
        <p14:creationId xmlns:p14="http://schemas.microsoft.com/office/powerpoint/2010/main" val="31068244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82557E-6 -3.81376E-6 L -0.4442 0.00022 " pathEditMode="relative" rAng="0" ptsTypes="AA">
                                      <p:cBhvr>
                                        <p:cTn id="6" dur="2000" fill="hold"/>
                                        <p:tgtEl>
                                          <p:spTgt spid="15"/>
                                        </p:tgtEl>
                                        <p:attrNameLst>
                                          <p:attrName>ppt_x</p:attrName>
                                          <p:attrName>ppt_y</p:attrName>
                                        </p:attrNameLst>
                                      </p:cBhvr>
                                      <p:rCtr x="-22210" y="0"/>
                                    </p:animMotion>
                                  </p:childTnLst>
                                </p:cTn>
                              </p:par>
                              <p:par>
                                <p:cTn id="7" presetID="0" presetClass="path" presetSubtype="0" accel="50000" decel="50000" fill="hold" grpId="0" nodeType="withEffect">
                                  <p:stCondLst>
                                    <p:cond delay="0"/>
                                  </p:stCondLst>
                                  <p:childTnLst>
                                    <p:animMotion origin="layout" path="M -4.52249E-6 -5.81723E-7 L -0.39179 0.14652 " pathEditMode="relative" rAng="0" ptsTypes="AA">
                                      <p:cBhvr>
                                        <p:cTn id="8" dur="2000" fill="hold"/>
                                        <p:tgtEl>
                                          <p:spTgt spid="14"/>
                                        </p:tgtEl>
                                        <p:attrNameLst>
                                          <p:attrName>ppt_x</p:attrName>
                                          <p:attrName>ppt_y</p:attrName>
                                        </p:attrNameLst>
                                      </p:cBhvr>
                                      <p:rCtr x="-19590" y="7315"/>
                                    </p:animMotion>
                                  </p:childTnLst>
                                </p:cTn>
                              </p:par>
                              <p:par>
                                <p:cTn id="9" presetID="0" presetClass="path" presetSubtype="0" accel="50000" decel="50000" fill="hold" grpId="0" nodeType="withEffect">
                                  <p:stCondLst>
                                    <p:cond delay="0"/>
                                  </p:stCondLst>
                                  <p:childTnLst>
                                    <p:animMotion origin="layout" path="M -4.52249E-6 3.24723E-6 L -0.73528 0.00021 " pathEditMode="relative" rAng="0" ptsTypes="AA">
                                      <p:cBhvr>
                                        <p:cTn id="10" dur="2000" fill="hold"/>
                                        <p:tgtEl>
                                          <p:spTgt spid="13"/>
                                        </p:tgtEl>
                                        <p:attrNameLst>
                                          <p:attrName>ppt_x</p:attrName>
                                          <p:attrName>ppt_y</p:attrName>
                                        </p:attrNameLst>
                                      </p:cBhvr>
                                      <p:rCtr x="-367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6 at 8.3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21" y="1977968"/>
            <a:ext cx="3226894" cy="5227750"/>
          </a:xfrm>
          <a:prstGeom prst="rect">
            <a:avLst/>
          </a:prstGeom>
        </p:spPr>
      </p:pic>
      <p:sp>
        <p:nvSpPr>
          <p:cNvPr id="3" name="Content Placeholder 2"/>
          <p:cNvSpPr>
            <a:spLocks noGrp="1"/>
          </p:cNvSpPr>
          <p:nvPr>
            <p:ph idx="1"/>
          </p:nvPr>
        </p:nvSpPr>
        <p:spPr>
          <a:xfrm>
            <a:off x="502920" y="1341943"/>
            <a:ext cx="9052560" cy="4827694"/>
          </a:xfrm>
        </p:spPr>
        <p:txBody>
          <a:bodyPr/>
          <a:lstStyle/>
          <a:p>
            <a:r>
              <a:rPr lang="en-US" dirty="0" smtClean="0"/>
              <a:t>Importance of Rank-k update</a:t>
            </a:r>
            <a:endParaRPr lang="en-US" dirty="0"/>
          </a:p>
        </p:txBody>
      </p:sp>
      <p:sp>
        <p:nvSpPr>
          <p:cNvPr id="9" name="Rectangle 8"/>
          <p:cNvSpPr/>
          <p:nvPr/>
        </p:nvSpPr>
        <p:spPr>
          <a:xfrm>
            <a:off x="1236261" y="2620263"/>
            <a:ext cx="1194173" cy="20657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pic>
        <p:nvPicPr>
          <p:cNvPr id="11" name="Picture 10" descr="Screen Shot 2016-05-06 at 8.49.2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260" y="2259227"/>
            <a:ext cx="3576472" cy="4946491"/>
          </a:xfrm>
          <a:prstGeom prst="rect">
            <a:avLst/>
          </a:prstGeom>
        </p:spPr>
      </p:pic>
      <p:sp>
        <p:nvSpPr>
          <p:cNvPr id="10"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
        <p:nvSpPr>
          <p:cNvPr id="12" name="Rectangle 11"/>
          <p:cNvSpPr/>
          <p:nvPr/>
        </p:nvSpPr>
        <p:spPr>
          <a:xfrm>
            <a:off x="4271605" y="5655255"/>
            <a:ext cx="1414007" cy="20657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6" name="TextBox 5"/>
          <p:cNvSpPr txBox="1"/>
          <p:nvPr/>
        </p:nvSpPr>
        <p:spPr>
          <a:xfrm>
            <a:off x="4174806" y="1977968"/>
            <a:ext cx="3145702" cy="276999"/>
          </a:xfrm>
          <a:prstGeom prst="rect">
            <a:avLst/>
          </a:prstGeom>
          <a:noFill/>
        </p:spPr>
        <p:txBody>
          <a:bodyPr wrap="square" rtlCol="0">
            <a:spAutoFit/>
          </a:bodyPr>
          <a:lstStyle/>
          <a:p>
            <a:r>
              <a:rPr lang="en-US" sz="1200" dirty="0" smtClean="0">
                <a:solidFill>
                  <a:srgbClr val="008000"/>
                </a:solidFill>
                <a:latin typeface="Helvetica"/>
                <a:cs typeface="Helvetica"/>
              </a:rPr>
              <a:t>Blocked LU with partial pivoting (</a:t>
            </a:r>
            <a:r>
              <a:rPr lang="en-US" sz="1200" b="1" dirty="0" err="1">
                <a:solidFill>
                  <a:srgbClr val="008000"/>
                </a:solidFill>
                <a:latin typeface="Helvetica"/>
                <a:cs typeface="Helvetica"/>
              </a:rPr>
              <a:t>getrf</a:t>
            </a:r>
            <a:r>
              <a:rPr lang="en-US" sz="1200" dirty="0" smtClean="0">
                <a:solidFill>
                  <a:srgbClr val="008000"/>
                </a:solidFill>
                <a:latin typeface="Helvetica"/>
                <a:cs typeface="Helvetica"/>
              </a:rPr>
              <a:t>)</a:t>
            </a:r>
            <a:endParaRPr lang="en-US" sz="1200" dirty="0">
              <a:solidFill>
                <a:srgbClr val="008000"/>
              </a:solidFill>
              <a:latin typeface="Helvetica"/>
              <a:cs typeface="Helvetica"/>
            </a:endParaRPr>
          </a:p>
        </p:txBody>
      </p:sp>
      <p:sp>
        <p:nvSpPr>
          <p:cNvPr id="13" name="Rectangle 12"/>
          <p:cNvSpPr/>
          <p:nvPr/>
        </p:nvSpPr>
        <p:spPr>
          <a:xfrm>
            <a:off x="8212031" y="4052314"/>
            <a:ext cx="1774166" cy="17717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4" name="Rectangle 13"/>
          <p:cNvSpPr/>
          <p:nvPr/>
        </p:nvSpPr>
        <p:spPr>
          <a:xfrm>
            <a:off x="8212031" y="3685883"/>
            <a:ext cx="1774166" cy="3640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5" name="Rectangle 14"/>
          <p:cNvSpPr/>
          <p:nvPr/>
        </p:nvSpPr>
        <p:spPr>
          <a:xfrm>
            <a:off x="7855270" y="4057197"/>
            <a:ext cx="356761" cy="176690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smtClean="0">
              <a:solidFill>
                <a:srgbClr val="000000"/>
              </a:solidFill>
              <a:latin typeface="Helvetica"/>
              <a:cs typeface="Helvetica"/>
            </a:endParaRPr>
          </a:p>
        </p:txBody>
      </p:sp>
      <p:sp>
        <p:nvSpPr>
          <p:cNvPr id="16" name="Rectangle 15"/>
          <p:cNvSpPr/>
          <p:nvPr/>
        </p:nvSpPr>
        <p:spPr>
          <a:xfrm>
            <a:off x="7491210" y="3329117"/>
            <a:ext cx="2494987" cy="249498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cxnSp>
        <p:nvCxnSpPr>
          <p:cNvPr id="17" name="Straight Connector 16"/>
          <p:cNvCxnSpPr/>
          <p:nvPr/>
        </p:nvCxnSpPr>
        <p:spPr>
          <a:xfrm>
            <a:off x="7491210" y="3329117"/>
            <a:ext cx="1399598" cy="1406560"/>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855270" y="3685883"/>
            <a:ext cx="2130928" cy="2138223"/>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19" name="Rectangle 18"/>
          <p:cNvSpPr/>
          <p:nvPr/>
        </p:nvSpPr>
        <p:spPr>
          <a:xfrm>
            <a:off x="8212031" y="4049947"/>
            <a:ext cx="1774166" cy="1774159"/>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0" name="Rectangle 19"/>
          <p:cNvSpPr/>
          <p:nvPr/>
        </p:nvSpPr>
        <p:spPr>
          <a:xfrm>
            <a:off x="7855270" y="3685884"/>
            <a:ext cx="356761" cy="364064"/>
          </a:xfrm>
          <a:prstGeom prst="rect">
            <a:avLst/>
          </a:prstGeom>
          <a:noFill/>
          <a:ln w="19050" cmpd="sng">
            <a:solidFill>
              <a:schemeClr val="tx1"/>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rgbClr val="000000"/>
              </a:solidFill>
              <a:latin typeface="Helvetica"/>
              <a:cs typeface="Helvetica"/>
            </a:endParaRPr>
          </a:p>
        </p:txBody>
      </p:sp>
      <p:sp>
        <p:nvSpPr>
          <p:cNvPr id="23" name="TextBox 22"/>
          <p:cNvSpPr txBox="1"/>
          <p:nvPr/>
        </p:nvSpPr>
        <p:spPr>
          <a:xfrm>
            <a:off x="7826074" y="4809894"/>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21</a:t>
            </a:r>
            <a:endParaRPr lang="en-US" sz="1400" baseline="-25000" dirty="0">
              <a:latin typeface="Helvetica"/>
              <a:cs typeface="Helvetica"/>
            </a:endParaRPr>
          </a:p>
        </p:txBody>
      </p:sp>
      <p:sp>
        <p:nvSpPr>
          <p:cNvPr id="24" name="TextBox 23"/>
          <p:cNvSpPr txBox="1"/>
          <p:nvPr/>
        </p:nvSpPr>
        <p:spPr>
          <a:xfrm>
            <a:off x="8890808" y="3712099"/>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smtClean="0">
                <a:latin typeface="Helvetica"/>
                <a:cs typeface="Helvetica"/>
              </a:rPr>
              <a:t>12</a:t>
            </a:r>
            <a:endParaRPr lang="en-US" sz="1400" baseline="-25000" dirty="0">
              <a:latin typeface="Helvetica"/>
              <a:cs typeface="Helvetica"/>
            </a:endParaRPr>
          </a:p>
        </p:txBody>
      </p:sp>
      <p:sp>
        <p:nvSpPr>
          <p:cNvPr id="25" name="TextBox 24"/>
          <p:cNvSpPr txBox="1"/>
          <p:nvPr/>
        </p:nvSpPr>
        <p:spPr>
          <a:xfrm>
            <a:off x="8856774" y="4699182"/>
            <a:ext cx="647613" cy="307777"/>
          </a:xfrm>
          <a:prstGeom prst="rect">
            <a:avLst/>
          </a:prstGeom>
          <a:noFill/>
        </p:spPr>
        <p:txBody>
          <a:bodyPr wrap="square" rtlCol="0">
            <a:spAutoFit/>
          </a:bodyPr>
          <a:lstStyle/>
          <a:p>
            <a:r>
              <a:rPr lang="en-US" sz="1400" dirty="0" smtClean="0">
                <a:latin typeface="Helvetica"/>
                <a:cs typeface="Helvetica"/>
              </a:rPr>
              <a:t>A</a:t>
            </a:r>
            <a:r>
              <a:rPr lang="en-US" sz="1400" baseline="-25000" dirty="0">
                <a:latin typeface="Helvetica"/>
                <a:cs typeface="Helvetica"/>
              </a:rPr>
              <a:t>2</a:t>
            </a:r>
            <a:r>
              <a:rPr lang="en-US" sz="1400" baseline="-25000" dirty="0" smtClean="0">
                <a:latin typeface="Helvetica"/>
                <a:cs typeface="Helvetica"/>
              </a:rPr>
              <a:t>2</a:t>
            </a:r>
            <a:endParaRPr lang="en-US" sz="1400" baseline="-25000" dirty="0">
              <a:latin typeface="Helvetica"/>
              <a:cs typeface="Helvetica"/>
            </a:endParaRPr>
          </a:p>
        </p:txBody>
      </p:sp>
      <p:cxnSp>
        <p:nvCxnSpPr>
          <p:cNvPr id="26" name="Straight Connector 25"/>
          <p:cNvCxnSpPr/>
          <p:nvPr/>
        </p:nvCxnSpPr>
        <p:spPr>
          <a:xfrm>
            <a:off x="9219059" y="5043454"/>
            <a:ext cx="767138" cy="780652"/>
          </a:xfrm>
          <a:prstGeom prst="line">
            <a:avLst/>
          </a:prstGeom>
          <a:ln w="19050" cmpd="sng">
            <a:solidFill>
              <a:srgbClr val="000000"/>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30295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Tree>
    <p:extLst>
      <p:ext uri="{BB962C8B-B14F-4D97-AF65-F5344CB8AC3E}">
        <p14:creationId xmlns:p14="http://schemas.microsoft.com/office/powerpoint/2010/main" val="3135283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6" name="Picture 5"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25248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6" name="Picture 5"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25248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6" name="Picture 5" descr="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25248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6" name="Picture 5" descr="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25248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22354" y="818110"/>
            <a:ext cx="3081745" cy="4801314"/>
          </a:xfrm>
          <a:prstGeom prst="rect">
            <a:avLst/>
          </a:prstGeom>
          <a:noFill/>
        </p:spPr>
        <p:txBody>
          <a:bodyPr wrap="square" rtlCol="0">
            <a:spAutoFit/>
          </a:bodyPr>
          <a:lstStyle/>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endParaRPr lang="en-US" sz="1600" baseline="-25000" dirty="0" smtClean="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00</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11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 </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endParaRPr lang="en-US" sz="1600" baseline="-25000" dirty="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dirty="0">
              <a:solidFill>
                <a:srgbClr val="0000FF"/>
              </a:solidFill>
              <a:latin typeface="Cambria Math"/>
              <a:cs typeface="Cambria Math"/>
            </a:endParaRPr>
          </a:p>
        </p:txBody>
      </p:sp>
      <p:sp>
        <p:nvSpPr>
          <p:cNvPr id="12"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err="1" smtClean="0"/>
              <a:t>Strassen’s</a:t>
            </a:r>
            <a:r>
              <a:rPr lang="en-US" dirty="0" smtClean="0"/>
              <a:t> Algorithm (</a:t>
            </a:r>
            <a:r>
              <a:rPr lang="en-US" dirty="0" smtClean="0">
                <a:solidFill>
                  <a:srgbClr val="FF0000"/>
                </a:solidFill>
              </a:rPr>
              <a:t>In practice</a:t>
            </a:r>
            <a:r>
              <a:rPr lang="en-US" dirty="0" smtClean="0"/>
              <a:t>)</a:t>
            </a:r>
            <a:endParaRPr lang="en-US" dirty="0"/>
          </a:p>
        </p:txBody>
      </p:sp>
      <p:sp>
        <p:nvSpPr>
          <p:cNvPr id="22" name="Content Placeholder 2"/>
          <p:cNvSpPr txBox="1">
            <a:spLocks/>
          </p:cNvSpPr>
          <p:nvPr/>
        </p:nvSpPr>
        <p:spPr>
          <a:xfrm>
            <a:off x="3969667" y="981917"/>
            <a:ext cx="6011126" cy="2571961"/>
          </a:xfrm>
          <a:prstGeom prst="rect">
            <a:avLst/>
          </a:prstGeom>
        </p:spPr>
        <p:txBody>
          <a:bodyPr vert="horz" lIns="114944" tIns="57472" rIns="114944" bIns="57472" rtlCol="0">
            <a:normAutofit/>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2200" dirty="0" smtClean="0"/>
              <a:t>One-level </a:t>
            </a:r>
            <a:r>
              <a:rPr lang="en-US" sz="2200" dirty="0" err="1" smtClean="0"/>
              <a:t>Strassen</a:t>
            </a:r>
            <a:r>
              <a:rPr lang="en-US" sz="2200" dirty="0" smtClean="0"/>
              <a:t> (</a:t>
            </a:r>
            <a:r>
              <a:rPr lang="en-US" sz="2200" dirty="0" smtClean="0">
                <a:solidFill>
                  <a:srgbClr val="000000"/>
                </a:solidFill>
              </a:rPr>
              <a:t>1+14.3% speedup</a:t>
            </a:r>
            <a:r>
              <a:rPr lang="en-US" sz="2200" dirty="0" smtClean="0"/>
              <a:t>)</a:t>
            </a:r>
          </a:p>
          <a:p>
            <a:pPr lvl="1"/>
            <a:r>
              <a:rPr lang="en-US" sz="1900" dirty="0" smtClean="0"/>
              <a:t>7 multiplications + </a:t>
            </a:r>
            <a:r>
              <a:rPr lang="en-US" sz="1900" dirty="0" smtClean="0">
                <a:solidFill>
                  <a:srgbClr val="FF0000"/>
                </a:solidFill>
              </a:rPr>
              <a:t>22</a:t>
            </a:r>
            <a:r>
              <a:rPr lang="en-US" sz="1900" dirty="0" smtClean="0"/>
              <a:t> additions;</a:t>
            </a:r>
          </a:p>
          <a:p>
            <a:r>
              <a:rPr lang="en-US" sz="2200" dirty="0" smtClean="0"/>
              <a:t>Two-level </a:t>
            </a:r>
            <a:r>
              <a:rPr lang="en-US" sz="2200" dirty="0" err="1" smtClean="0"/>
              <a:t>Strassen</a:t>
            </a:r>
            <a:r>
              <a:rPr lang="en-US" sz="2200" dirty="0" smtClean="0"/>
              <a:t> (1+30.6% speedup)</a:t>
            </a:r>
          </a:p>
          <a:p>
            <a:pPr lvl="1"/>
            <a:r>
              <a:rPr lang="en-US" sz="1900" dirty="0" smtClean="0"/>
              <a:t>49 multiplications + </a:t>
            </a:r>
            <a:r>
              <a:rPr lang="en-US" sz="1900" dirty="0" smtClean="0">
                <a:solidFill>
                  <a:srgbClr val="FF0000"/>
                </a:solidFill>
              </a:rPr>
              <a:t>344</a:t>
            </a:r>
            <a:r>
              <a:rPr lang="en-US" sz="1900" dirty="0" smtClean="0"/>
              <a:t> additions;</a:t>
            </a:r>
          </a:p>
          <a:p>
            <a:r>
              <a:rPr lang="en-US" sz="2400" i="1" dirty="0" smtClean="0"/>
              <a:t>d</a:t>
            </a:r>
            <a:r>
              <a:rPr lang="en-US" sz="2400" dirty="0" smtClean="0"/>
              <a:t>-level </a:t>
            </a:r>
            <a:r>
              <a:rPr lang="en-US" sz="2400" dirty="0" err="1" smtClean="0"/>
              <a:t>Strassen</a:t>
            </a:r>
            <a:r>
              <a:rPr lang="en-US" sz="2400" dirty="0" smtClean="0"/>
              <a:t> (</a:t>
            </a:r>
            <a:r>
              <a:rPr lang="en-US" sz="2400" i="1" dirty="0" smtClean="0"/>
              <a:t>n</a:t>
            </a:r>
            <a:r>
              <a:rPr lang="en-US" sz="2400" baseline="30000" dirty="0" smtClean="0"/>
              <a:t>3</a:t>
            </a:r>
            <a:r>
              <a:rPr lang="en-US" sz="2400" dirty="0" smtClean="0"/>
              <a:t>/</a:t>
            </a:r>
            <a:r>
              <a:rPr lang="en-US" sz="2400" i="1" dirty="0" smtClean="0"/>
              <a:t>n</a:t>
            </a:r>
            <a:r>
              <a:rPr lang="en-US" sz="2400" baseline="30000" dirty="0" smtClean="0"/>
              <a:t>2.803</a:t>
            </a:r>
            <a:r>
              <a:rPr lang="en-US" sz="2400" dirty="0" smtClean="0"/>
              <a:t> speedup)</a:t>
            </a:r>
          </a:p>
          <a:p>
            <a:pPr lvl="1"/>
            <a:r>
              <a:rPr lang="en-US" sz="2000" dirty="0" smtClean="0"/>
              <a:t>Numerical unstable; Not achievable</a:t>
            </a:r>
            <a:endParaRPr lang="en-US" sz="2400" dirty="0" smtClean="0"/>
          </a:p>
          <a:p>
            <a:endParaRPr lang="en-US" sz="2400" dirty="0" smtClean="0"/>
          </a:p>
          <a:p>
            <a:endParaRPr lang="en-US" sz="2400" dirty="0"/>
          </a:p>
        </p:txBody>
      </p:sp>
      <p:sp>
        <p:nvSpPr>
          <p:cNvPr id="24" name="TextBox 23"/>
          <p:cNvSpPr txBox="1"/>
          <p:nvPr/>
        </p:nvSpPr>
        <p:spPr>
          <a:xfrm>
            <a:off x="1326421" y="65935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0</a:t>
            </a:r>
            <a:endParaRPr lang="en-US" sz="1200" baseline="-25000" dirty="0">
              <a:solidFill>
                <a:srgbClr val="FF0000"/>
              </a:solidFill>
              <a:latin typeface="Cambria Math"/>
              <a:cs typeface="Cambria Math"/>
            </a:endParaRPr>
          </a:p>
        </p:txBody>
      </p:sp>
      <p:sp>
        <p:nvSpPr>
          <p:cNvPr id="45" name="Rectangle 44"/>
          <p:cNvSpPr/>
          <p:nvPr/>
        </p:nvSpPr>
        <p:spPr>
          <a:xfrm>
            <a:off x="3969667" y="2547504"/>
            <a:ext cx="5526758" cy="1243446"/>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18" name="Left Brace 17"/>
          <p:cNvSpPr/>
          <p:nvPr/>
        </p:nvSpPr>
        <p:spPr>
          <a:xfrm rot="5400000">
            <a:off x="1431378" y="616893"/>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0" name="Left Brace 19"/>
          <p:cNvSpPr/>
          <p:nvPr/>
        </p:nvSpPr>
        <p:spPr>
          <a:xfrm rot="5400000">
            <a:off x="1416879" y="969080"/>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1" name="TextBox 20"/>
          <p:cNvSpPr txBox="1"/>
          <p:nvPr/>
        </p:nvSpPr>
        <p:spPr>
          <a:xfrm>
            <a:off x="1302502" y="101088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2</a:t>
            </a:r>
            <a:endParaRPr lang="en-US" sz="1200" baseline="-25000" dirty="0">
              <a:solidFill>
                <a:srgbClr val="FF0000"/>
              </a:solidFill>
              <a:latin typeface="Cambria Math"/>
              <a:cs typeface="Cambria Math"/>
            </a:endParaRPr>
          </a:p>
        </p:txBody>
      </p:sp>
      <p:sp>
        <p:nvSpPr>
          <p:cNvPr id="25" name="Left Brace 24"/>
          <p:cNvSpPr/>
          <p:nvPr/>
        </p:nvSpPr>
        <p:spPr>
          <a:xfrm rot="5400000">
            <a:off x="2303463" y="623156"/>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6" name="Left Brace 25"/>
          <p:cNvSpPr/>
          <p:nvPr/>
        </p:nvSpPr>
        <p:spPr>
          <a:xfrm rot="5400000">
            <a:off x="1677077" y="1266719"/>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9" name="TextBox 28"/>
          <p:cNvSpPr txBox="1"/>
          <p:nvPr/>
        </p:nvSpPr>
        <p:spPr>
          <a:xfrm>
            <a:off x="1465486" y="1334599"/>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3</a:t>
            </a:r>
            <a:endParaRPr lang="en-US" sz="1200" baseline="-25000" dirty="0">
              <a:solidFill>
                <a:srgbClr val="FF0000"/>
              </a:solidFill>
              <a:latin typeface="Cambria Math"/>
              <a:cs typeface="Cambria Math"/>
            </a:endParaRPr>
          </a:p>
        </p:txBody>
      </p:sp>
      <p:sp>
        <p:nvSpPr>
          <p:cNvPr id="30" name="TextBox 29"/>
          <p:cNvSpPr txBox="1"/>
          <p:nvPr/>
        </p:nvSpPr>
        <p:spPr>
          <a:xfrm>
            <a:off x="2187606" y="669934"/>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1</a:t>
            </a:r>
            <a:endParaRPr lang="en-US" sz="1200" baseline="-25000" dirty="0">
              <a:solidFill>
                <a:srgbClr val="FF0000"/>
              </a:solidFill>
              <a:latin typeface="Cambria Math"/>
              <a:cs typeface="Cambria Math"/>
            </a:endParaRPr>
          </a:p>
        </p:txBody>
      </p:sp>
      <p:sp>
        <p:nvSpPr>
          <p:cNvPr id="31" name="Left Brace 30"/>
          <p:cNvSpPr/>
          <p:nvPr/>
        </p:nvSpPr>
        <p:spPr>
          <a:xfrm rot="5400000">
            <a:off x="1692953" y="1573747"/>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2" name="TextBox 31"/>
          <p:cNvSpPr txBox="1"/>
          <p:nvPr/>
        </p:nvSpPr>
        <p:spPr>
          <a:xfrm>
            <a:off x="1568624" y="1629832"/>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4</a:t>
            </a:r>
            <a:endParaRPr lang="en-US" sz="1200" baseline="-25000" dirty="0">
              <a:solidFill>
                <a:srgbClr val="FF0000"/>
              </a:solidFill>
              <a:latin typeface="Cambria Math"/>
              <a:cs typeface="Cambria Math"/>
            </a:endParaRPr>
          </a:p>
        </p:txBody>
      </p:sp>
      <p:sp>
        <p:nvSpPr>
          <p:cNvPr id="33" name="Left Brace 32"/>
          <p:cNvSpPr/>
          <p:nvPr/>
        </p:nvSpPr>
        <p:spPr>
          <a:xfrm rot="5400000">
            <a:off x="1408383" y="1883295"/>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4" name="TextBox 33"/>
          <p:cNvSpPr txBox="1"/>
          <p:nvPr/>
        </p:nvSpPr>
        <p:spPr>
          <a:xfrm>
            <a:off x="1284054" y="193938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5</a:t>
            </a:r>
            <a:endParaRPr lang="en-US" sz="1200" baseline="-25000" dirty="0">
              <a:solidFill>
                <a:srgbClr val="FF0000"/>
              </a:solidFill>
              <a:latin typeface="Cambria Math"/>
              <a:cs typeface="Cambria Math"/>
            </a:endParaRPr>
          </a:p>
        </p:txBody>
      </p:sp>
      <p:sp>
        <p:nvSpPr>
          <p:cNvPr id="35" name="Left Brace 34"/>
          <p:cNvSpPr/>
          <p:nvPr/>
        </p:nvSpPr>
        <p:spPr>
          <a:xfrm rot="5400000">
            <a:off x="1404077" y="2183053"/>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6" name="TextBox 35"/>
          <p:cNvSpPr txBox="1"/>
          <p:nvPr/>
        </p:nvSpPr>
        <p:spPr>
          <a:xfrm>
            <a:off x="1279748" y="2239138"/>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6</a:t>
            </a:r>
            <a:endParaRPr lang="en-US" sz="1200" baseline="-25000" dirty="0">
              <a:solidFill>
                <a:srgbClr val="FF0000"/>
              </a:solidFill>
              <a:latin typeface="Cambria Math"/>
              <a:cs typeface="Cambria Math"/>
            </a:endParaRPr>
          </a:p>
        </p:txBody>
      </p:sp>
      <p:sp>
        <p:nvSpPr>
          <p:cNvPr id="37" name="Left Brace 36"/>
          <p:cNvSpPr/>
          <p:nvPr/>
        </p:nvSpPr>
        <p:spPr>
          <a:xfrm rot="5400000">
            <a:off x="2243426" y="2176170"/>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46" name="TextBox 45"/>
          <p:cNvSpPr txBox="1"/>
          <p:nvPr/>
        </p:nvSpPr>
        <p:spPr>
          <a:xfrm>
            <a:off x="2119097" y="2232255"/>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a:solidFill>
                  <a:srgbClr val="FF0000"/>
                </a:solidFill>
                <a:latin typeface="Cambria Math"/>
                <a:cs typeface="Cambria Math"/>
              </a:rPr>
              <a:t>7</a:t>
            </a:r>
          </a:p>
        </p:txBody>
      </p:sp>
      <p:sp>
        <p:nvSpPr>
          <p:cNvPr id="47" name="Left Brace 46"/>
          <p:cNvSpPr/>
          <p:nvPr/>
        </p:nvSpPr>
        <p:spPr>
          <a:xfrm rot="5400000">
            <a:off x="1407257" y="2491419"/>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48" name="TextBox 47"/>
          <p:cNvSpPr txBox="1"/>
          <p:nvPr/>
        </p:nvSpPr>
        <p:spPr>
          <a:xfrm>
            <a:off x="1282928" y="2547504"/>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8</a:t>
            </a:r>
            <a:endParaRPr lang="en-US" sz="1200" baseline="-25000" dirty="0">
              <a:solidFill>
                <a:srgbClr val="FF0000"/>
              </a:solidFill>
              <a:latin typeface="Cambria Math"/>
              <a:cs typeface="Cambria Math"/>
            </a:endParaRPr>
          </a:p>
        </p:txBody>
      </p:sp>
      <p:sp>
        <p:nvSpPr>
          <p:cNvPr id="49" name="Left Brace 48"/>
          <p:cNvSpPr/>
          <p:nvPr/>
        </p:nvSpPr>
        <p:spPr>
          <a:xfrm rot="5400000">
            <a:off x="2246606" y="2484536"/>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0" name="TextBox 49"/>
          <p:cNvSpPr txBox="1"/>
          <p:nvPr/>
        </p:nvSpPr>
        <p:spPr>
          <a:xfrm>
            <a:off x="2122277" y="2540621"/>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9</a:t>
            </a:r>
            <a:endParaRPr lang="en-US" sz="1200" baseline="-25000" dirty="0">
              <a:solidFill>
                <a:srgbClr val="FF0000"/>
              </a:solidFill>
              <a:latin typeface="Cambria Math"/>
              <a:cs typeface="Cambria Math"/>
            </a:endParaRPr>
          </a:p>
        </p:txBody>
      </p:sp>
      <p:pic>
        <p:nvPicPr>
          <p:cNvPr id="27" name="Picture 26" descr="stra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22" y="4163848"/>
            <a:ext cx="4090416" cy="2731008"/>
          </a:xfrm>
          <a:prstGeom prst="rect">
            <a:avLst/>
          </a:prstGeom>
        </p:spPr>
      </p:pic>
    </p:spTree>
    <p:extLst>
      <p:ext uri="{BB962C8B-B14F-4D97-AF65-F5344CB8AC3E}">
        <p14:creationId xmlns:p14="http://schemas.microsoft.com/office/powerpoint/2010/main" val="1957916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6" name="Picture 5" descr="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25248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90136" y="1106677"/>
            <a:ext cx="3081866" cy="446276"/>
          </a:xfrm>
          <a:prstGeom prst="rect">
            <a:avLst/>
          </a:prstGeom>
          <a:noFill/>
        </p:spPr>
        <p:txBody>
          <a:bodyPr wrap="square" rtlCol="0">
            <a:spAutoFit/>
          </a:bodyPr>
          <a:lstStyle/>
          <a:p>
            <a:r>
              <a:rPr lang="en-US" dirty="0" smtClean="0">
                <a:solidFill>
                  <a:srgbClr val="008000"/>
                </a:solidFill>
                <a:latin typeface="Helvetica"/>
                <a:cs typeface="Helvetica"/>
              </a:rPr>
              <a:t>Modeled Performance</a:t>
            </a:r>
            <a:endParaRPr lang="en-US" dirty="0">
              <a:solidFill>
                <a:srgbClr val="008000"/>
              </a:solidFill>
              <a:latin typeface="Helvetica"/>
              <a:cs typeface="Helvetica"/>
            </a:endParaRPr>
          </a:p>
        </p:txBody>
      </p:sp>
      <p:sp>
        <p:nvSpPr>
          <p:cNvPr id="4" name="Rectangle 3"/>
          <p:cNvSpPr/>
          <p:nvPr/>
        </p:nvSpPr>
        <p:spPr>
          <a:xfrm>
            <a:off x="6127534" y="1120606"/>
            <a:ext cx="2840391" cy="446276"/>
          </a:xfrm>
          <a:prstGeom prst="rect">
            <a:avLst/>
          </a:prstGeom>
        </p:spPr>
        <p:txBody>
          <a:bodyPr wrap="none">
            <a:spAutoFit/>
          </a:bodyPr>
          <a:lstStyle/>
          <a:p>
            <a:r>
              <a:rPr lang="en-US" dirty="0" smtClean="0">
                <a:solidFill>
                  <a:srgbClr val="008000"/>
                </a:solidFill>
                <a:latin typeface="Helvetica"/>
                <a:cs typeface="Helvetica"/>
              </a:rPr>
              <a:t>Actual </a:t>
            </a:r>
            <a:r>
              <a:rPr lang="en-US" dirty="0">
                <a:solidFill>
                  <a:srgbClr val="008000"/>
                </a:solidFill>
                <a:latin typeface="Helvetica"/>
                <a:cs typeface="Helvetica"/>
              </a:rPr>
              <a:t>Performance</a:t>
            </a:r>
          </a:p>
        </p:txBody>
      </p:sp>
      <p:sp>
        <p:nvSpPr>
          <p:cNvPr id="5"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pic>
        <p:nvPicPr>
          <p:cNvPr id="8" name="Picture 7" descr="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10058400" cy="4029456"/>
          </a:xfrm>
          <a:prstGeom prst="rect">
            <a:avLst/>
          </a:prstGeom>
        </p:spPr>
      </p:pic>
    </p:spTree>
    <p:extLst>
      <p:ext uri="{BB962C8B-B14F-4D97-AF65-F5344CB8AC3E}">
        <p14:creationId xmlns:p14="http://schemas.microsoft.com/office/powerpoint/2010/main" val="14916161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 y="6864977"/>
            <a:ext cx="6622438" cy="450223"/>
            <a:chOff x="1977885" y="3787985"/>
            <a:chExt cx="7970448" cy="541867"/>
          </a:xfrm>
        </p:grpSpPr>
        <p:grpSp>
          <p:nvGrpSpPr>
            <p:cNvPr id="31" name="Group 30"/>
            <p:cNvGrpSpPr/>
            <p:nvPr/>
          </p:nvGrpSpPr>
          <p:grpSpPr>
            <a:xfrm>
              <a:off x="1977885" y="3787985"/>
              <a:ext cx="7970448" cy="541867"/>
              <a:chOff x="1977885" y="3787985"/>
              <a:chExt cx="7970448" cy="541867"/>
            </a:xfrm>
          </p:grpSpPr>
          <p:grpSp>
            <p:nvGrpSpPr>
              <p:cNvPr id="33" name="Group 32"/>
              <p:cNvGrpSpPr/>
              <p:nvPr/>
            </p:nvGrpSpPr>
            <p:grpSpPr>
              <a:xfrm>
                <a:off x="1977885" y="3787985"/>
                <a:ext cx="7970448" cy="541867"/>
                <a:chOff x="1977885" y="3787985"/>
                <a:chExt cx="7970448" cy="541867"/>
              </a:xfrm>
            </p:grpSpPr>
            <p:grpSp>
              <p:nvGrpSpPr>
                <p:cNvPr id="35" name="Group 34"/>
                <p:cNvGrpSpPr/>
                <p:nvPr/>
              </p:nvGrpSpPr>
              <p:grpSpPr>
                <a:xfrm>
                  <a:off x="1977885" y="3787985"/>
                  <a:ext cx="7970448" cy="541867"/>
                  <a:chOff x="1977885" y="3787985"/>
                  <a:chExt cx="7970448" cy="541867"/>
                </a:xfrm>
              </p:grpSpPr>
              <p:pic>
                <p:nvPicPr>
                  <p:cNvPr id="37" name="Picture 36" descr="Screen Shot 2016-04-27 at 10.24.39 PM.png"/>
                  <p:cNvPicPr>
                    <a:picLocks noChangeAspect="1"/>
                  </p:cNvPicPr>
                  <p:nvPr/>
                </p:nvPicPr>
                <p:blipFill rotWithShape="1">
                  <a:blip r:embed="rId3">
                    <a:extLst>
                      <a:ext uri="{28A0092B-C50C-407E-A947-70E740481C1C}">
                        <a14:useLocalDpi xmlns:a14="http://schemas.microsoft.com/office/drawing/2010/main" val="0"/>
                      </a:ext>
                    </a:extLst>
                  </a:blip>
                  <a:srcRect t="42495" r="2110" b="43501"/>
                  <a:stretch/>
                </p:blipFill>
                <p:spPr>
                  <a:xfrm>
                    <a:off x="1977885" y="3787985"/>
                    <a:ext cx="7970448" cy="541867"/>
                  </a:xfrm>
                  <a:prstGeom prst="rect">
                    <a:avLst/>
                  </a:prstGeom>
                </p:spPr>
              </p:pic>
              <p:sp>
                <p:nvSpPr>
                  <p:cNvPr id="38" name="Rectangle 37"/>
                  <p:cNvSpPr/>
                  <p:nvPr/>
                </p:nvSpPr>
                <p:spPr>
                  <a:xfrm>
                    <a:off x="4114681" y="3954847"/>
                    <a:ext cx="186348" cy="217522"/>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36" name="Picture 35" descr="Screen Shot 2016-04-27 at 10.24.39 PM.png"/>
                <p:cNvPicPr>
                  <a:picLocks noChangeAspect="1"/>
                </p:cNvPicPr>
                <p:nvPr/>
              </p:nvPicPr>
              <p:blipFill rotWithShape="1">
                <a:blip r:embed="rId3">
                  <a:extLst>
                    <a:ext uri="{28A0092B-C50C-407E-A947-70E740481C1C}">
                      <a14:useLocalDpi xmlns:a14="http://schemas.microsoft.com/office/drawing/2010/main" val="0"/>
                    </a:ext>
                  </a:extLst>
                </a:blip>
                <a:srcRect l="37267" t="46784" r="61069" b="47965"/>
                <a:stretch/>
              </p:blipFill>
              <p:spPr>
                <a:xfrm>
                  <a:off x="4174028" y="3960702"/>
                  <a:ext cx="135468" cy="203200"/>
                </a:xfrm>
                <a:prstGeom prst="rect">
                  <a:avLst/>
                </a:prstGeom>
              </p:spPr>
            </p:pic>
          </p:grpSp>
          <p:sp>
            <p:nvSpPr>
              <p:cNvPr id="34" name="Rectangle 33"/>
              <p:cNvSpPr/>
              <p:nvPr/>
            </p:nvSpPr>
            <p:spPr>
              <a:xfrm>
                <a:off x="2617663" y="3980763"/>
                <a:ext cx="200859" cy="146440"/>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pic>
          <p:nvPicPr>
            <p:cNvPr id="32" name="Picture 31" descr="Screen Shot 2016-04-27 at 10.24.39 PM.png"/>
            <p:cNvPicPr>
              <a:picLocks noChangeAspect="1"/>
            </p:cNvPicPr>
            <p:nvPr/>
          </p:nvPicPr>
          <p:blipFill rotWithShape="1">
            <a:blip r:embed="rId3">
              <a:extLst>
                <a:ext uri="{28A0092B-C50C-407E-A947-70E740481C1C}">
                  <a14:useLocalDpi xmlns:a14="http://schemas.microsoft.com/office/drawing/2010/main" val="0"/>
                </a:ext>
              </a:extLst>
            </a:blip>
            <a:srcRect l="37267" t="46784" r="61069" b="47965"/>
            <a:stretch/>
          </p:blipFill>
          <p:spPr>
            <a:xfrm>
              <a:off x="2683054" y="3962690"/>
              <a:ext cx="135468" cy="203200"/>
            </a:xfrm>
            <a:prstGeom prst="rect">
              <a:avLst/>
            </a:prstGeom>
          </p:spPr>
        </p:pic>
      </p:grpSp>
      <p:pic>
        <p:nvPicPr>
          <p:cNvPr id="10" name="Picture 9" descr="Screen Shot 2016-04-27 at 10.24.39 PM.png"/>
          <p:cNvPicPr>
            <a:picLocks noChangeAspect="1"/>
          </p:cNvPicPr>
          <p:nvPr/>
        </p:nvPicPr>
        <p:blipFill rotWithShape="1">
          <a:blip r:embed="rId3">
            <a:extLst>
              <a:ext uri="{28A0092B-C50C-407E-A947-70E740481C1C}">
                <a14:useLocalDpi xmlns:a14="http://schemas.microsoft.com/office/drawing/2010/main" val="0"/>
              </a:ext>
            </a:extLst>
          </a:blip>
          <a:srcRect t="28447" r="2110" b="57549"/>
          <a:stretch/>
        </p:blipFill>
        <p:spPr>
          <a:xfrm>
            <a:off x="0" y="6405010"/>
            <a:ext cx="6622438" cy="450223"/>
          </a:xfrm>
          <a:prstGeom prst="rect">
            <a:avLst/>
          </a:prstGeom>
        </p:spPr>
      </p:pic>
      <p:pic>
        <p:nvPicPr>
          <p:cNvPr id="11" name="Picture 10" descr="Screen Shot 2016-04-27 at 10.24.39 PM.png"/>
          <p:cNvPicPr>
            <a:picLocks noChangeAspect="1"/>
          </p:cNvPicPr>
          <p:nvPr/>
        </p:nvPicPr>
        <p:blipFill rotWithShape="1">
          <a:blip r:embed="rId3">
            <a:extLst>
              <a:ext uri="{28A0092B-C50C-407E-A947-70E740481C1C}">
                <a14:useLocalDpi xmlns:a14="http://schemas.microsoft.com/office/drawing/2010/main" val="0"/>
              </a:ext>
            </a:extLst>
          </a:blip>
          <a:srcRect t="13349" r="2110" b="72209"/>
          <a:stretch/>
        </p:blipFill>
        <p:spPr>
          <a:xfrm>
            <a:off x="12095" y="5911735"/>
            <a:ext cx="6622438" cy="464293"/>
          </a:xfrm>
          <a:prstGeom prst="rect">
            <a:avLst/>
          </a:prstGeom>
        </p:spPr>
      </p:pic>
      <p:sp>
        <p:nvSpPr>
          <p:cNvPr id="12" name="Oval 11"/>
          <p:cNvSpPr/>
          <p:nvPr/>
        </p:nvSpPr>
        <p:spPr>
          <a:xfrm>
            <a:off x="2527159" y="6048667"/>
            <a:ext cx="1275664"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3" name="Oval 12"/>
          <p:cNvSpPr/>
          <p:nvPr/>
        </p:nvSpPr>
        <p:spPr>
          <a:xfrm>
            <a:off x="2471719" y="6485742"/>
            <a:ext cx="1275664"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4" name="Oval 13"/>
          <p:cNvSpPr/>
          <p:nvPr/>
        </p:nvSpPr>
        <p:spPr>
          <a:xfrm>
            <a:off x="5558468" y="6549914"/>
            <a:ext cx="842860" cy="216079"/>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3" name="Content Placeholder 2"/>
          <p:cNvSpPr>
            <a:spLocks noGrp="1"/>
          </p:cNvSpPr>
          <p:nvPr>
            <p:ph idx="1"/>
          </p:nvPr>
        </p:nvSpPr>
        <p:spPr>
          <a:xfrm>
            <a:off x="354748" y="1618701"/>
            <a:ext cx="6387011" cy="4827694"/>
          </a:xfrm>
        </p:spPr>
        <p:txBody>
          <a:bodyPr>
            <a:normAutofit fontScale="92500" lnSpcReduction="10000"/>
          </a:bodyPr>
          <a:lstStyle/>
          <a:p>
            <a:r>
              <a:rPr lang="en-US" sz="2900" dirty="0"/>
              <a:t>For </a:t>
            </a:r>
            <a:r>
              <a:rPr lang="en-US" sz="2900" i="1" dirty="0">
                <a:latin typeface="Cambria Math"/>
                <a:cs typeface="Cambria Math"/>
              </a:rPr>
              <a:t>k</a:t>
            </a:r>
            <a:r>
              <a:rPr lang="en-US" sz="2900" dirty="0"/>
              <a:t> equal to the appropriate multiple of </a:t>
            </a:r>
            <a:r>
              <a:rPr lang="en-US" sz="2900" i="1" dirty="0" err="1">
                <a:latin typeface="Cambria Math"/>
                <a:cs typeface="Cambria Math"/>
              </a:rPr>
              <a:t>k</a:t>
            </a:r>
            <a:r>
              <a:rPr lang="en-US" sz="2900" i="1" baseline="-25000" dirty="0" err="1">
                <a:latin typeface="Cambria Math"/>
                <a:cs typeface="Cambria Math"/>
              </a:rPr>
              <a:t>C</a:t>
            </a:r>
            <a:r>
              <a:rPr lang="en-US" sz="2900" dirty="0"/>
              <a:t>, </a:t>
            </a:r>
            <a:r>
              <a:rPr lang="en-US" sz="2900" b="1" dirty="0"/>
              <a:t>ABC </a:t>
            </a:r>
            <a:r>
              <a:rPr lang="en-US" sz="2900" b="1" dirty="0" err="1"/>
              <a:t>Strassen</a:t>
            </a:r>
            <a:r>
              <a:rPr lang="en-US" sz="2900" b="1" dirty="0"/>
              <a:t> </a:t>
            </a:r>
            <a:r>
              <a:rPr lang="en-US" sz="2900" dirty="0"/>
              <a:t>performs dramatically better than the other implementations</a:t>
            </a:r>
          </a:p>
          <a:p>
            <a:pPr lvl="1"/>
            <a:r>
              <a:rPr lang="en-US" sz="2400" dirty="0" smtClean="0">
                <a:latin typeface="Cambria Math"/>
                <a:cs typeface="Cambria Math"/>
              </a:rPr>
              <a:t>k </a:t>
            </a:r>
            <a:r>
              <a:rPr lang="en-US" sz="2400" dirty="0">
                <a:latin typeface="Cambria Math"/>
                <a:cs typeface="Cambria Math"/>
              </a:rPr>
              <a:t>= </a:t>
            </a:r>
            <a:r>
              <a:rPr lang="en-US" sz="2400" dirty="0" smtClean="0">
                <a:latin typeface="Cambria Math"/>
                <a:cs typeface="Cambria Math"/>
              </a:rPr>
              <a:t>2</a:t>
            </a:r>
            <a:r>
              <a:rPr lang="en-US" sz="2400" i="1" dirty="0">
                <a:latin typeface="Cambria Math"/>
                <a:cs typeface="Cambria Math"/>
              </a:rPr>
              <a:t>k</a:t>
            </a:r>
            <a:r>
              <a:rPr lang="en-US" sz="2400" i="1" baseline="-25000" dirty="0">
                <a:latin typeface="Cambria Math"/>
                <a:cs typeface="Cambria Math"/>
              </a:rPr>
              <a:t>C</a:t>
            </a:r>
            <a:r>
              <a:rPr lang="en-US" sz="2400" dirty="0" smtClean="0"/>
              <a:t> </a:t>
            </a:r>
            <a:r>
              <a:rPr lang="en-US" sz="2400" dirty="0"/>
              <a:t>for one-level </a:t>
            </a:r>
            <a:r>
              <a:rPr lang="en-US" sz="2400" dirty="0" err="1"/>
              <a:t>Strassen</a:t>
            </a:r>
            <a:endParaRPr lang="en-US" sz="2400" dirty="0"/>
          </a:p>
          <a:p>
            <a:pPr lvl="1"/>
            <a:r>
              <a:rPr lang="en-US" sz="2400" dirty="0">
                <a:latin typeface="Cambria Math"/>
                <a:cs typeface="Cambria Math"/>
              </a:rPr>
              <a:t>k = </a:t>
            </a:r>
            <a:r>
              <a:rPr lang="en-US" sz="2400" dirty="0" smtClean="0">
                <a:latin typeface="Cambria Math"/>
                <a:cs typeface="Cambria Math"/>
              </a:rPr>
              <a:t>4</a:t>
            </a:r>
            <a:r>
              <a:rPr lang="en-US" sz="2400" i="1" dirty="0" smtClean="0">
                <a:latin typeface="Cambria Math"/>
                <a:cs typeface="Cambria Math"/>
              </a:rPr>
              <a:t>k</a:t>
            </a:r>
            <a:r>
              <a:rPr lang="en-US" sz="2400" i="1" baseline="-25000" dirty="0" smtClean="0">
                <a:latin typeface="Cambria Math"/>
                <a:cs typeface="Cambria Math"/>
              </a:rPr>
              <a:t>C</a:t>
            </a:r>
            <a:r>
              <a:rPr lang="en-US" sz="2400" dirty="0" smtClean="0"/>
              <a:t> for </a:t>
            </a:r>
            <a:r>
              <a:rPr lang="en-US" sz="2400" dirty="0"/>
              <a:t>two-level </a:t>
            </a:r>
            <a:r>
              <a:rPr lang="en-US" sz="2400" dirty="0" err="1" smtClean="0"/>
              <a:t>Strassen</a:t>
            </a:r>
            <a:endParaRPr lang="en-US" sz="2400" dirty="0" smtClean="0"/>
          </a:p>
          <a:p>
            <a:pPr marL="574724" lvl="1" indent="0">
              <a:buNone/>
            </a:pPr>
            <a:endParaRPr lang="en-US" sz="2400" dirty="0"/>
          </a:p>
          <a:p>
            <a:r>
              <a:rPr lang="en-US" sz="2700" dirty="0" smtClean="0"/>
              <a:t>Reason:</a:t>
            </a:r>
          </a:p>
          <a:p>
            <a:pPr lvl="1"/>
            <a:r>
              <a:rPr lang="en-US" sz="2400" b="1" dirty="0" smtClean="0"/>
              <a:t>ABC </a:t>
            </a:r>
            <a:r>
              <a:rPr lang="en-US" sz="2400" b="1" dirty="0" err="1"/>
              <a:t>Strassen</a:t>
            </a:r>
            <a:r>
              <a:rPr lang="en-US" sz="2400" dirty="0"/>
              <a:t> </a:t>
            </a:r>
            <a:r>
              <a:rPr lang="en-US" sz="2400" dirty="0" smtClean="0"/>
              <a:t>avoids forming the </a:t>
            </a:r>
            <a:r>
              <a:rPr lang="en-US" sz="2400" dirty="0"/>
              <a:t>temporary </a:t>
            </a:r>
            <a:r>
              <a:rPr lang="en-US" sz="2400" dirty="0" err="1"/>
              <a:t>matrice</a:t>
            </a:r>
            <a:r>
              <a:rPr lang="en-US" sz="2400" dirty="0"/>
              <a:t> </a:t>
            </a:r>
            <a:r>
              <a:rPr lang="en-US" sz="2400" i="1" dirty="0" smtClean="0">
                <a:solidFill>
                  <a:srgbClr val="FF0000"/>
                </a:solidFill>
                <a:latin typeface="Cambria Math"/>
                <a:cs typeface="Cambria Math"/>
              </a:rPr>
              <a:t>M</a:t>
            </a:r>
            <a:r>
              <a:rPr lang="en-US" sz="2400" dirty="0" smtClean="0">
                <a:solidFill>
                  <a:srgbClr val="FF0000"/>
                </a:solidFill>
              </a:rPr>
              <a:t> </a:t>
            </a:r>
            <a:r>
              <a:rPr lang="en-US" sz="2400" dirty="0" smtClean="0"/>
              <a:t>explicitly in the memory </a:t>
            </a:r>
            <a:r>
              <a:rPr lang="en-US" sz="2400" dirty="0"/>
              <a:t>(</a:t>
            </a:r>
            <a:r>
              <a:rPr lang="en-US" sz="2400" i="1" dirty="0">
                <a:solidFill>
                  <a:srgbClr val="FF0000"/>
                </a:solidFill>
                <a:latin typeface="Cambria Math"/>
                <a:cs typeface="Cambria Math"/>
              </a:rPr>
              <a:t>M</a:t>
            </a:r>
            <a:r>
              <a:rPr lang="en-US" sz="2400" dirty="0"/>
              <a:t> resides in </a:t>
            </a:r>
            <a:r>
              <a:rPr lang="en-US" sz="2400" dirty="0" smtClean="0"/>
              <a:t>register), especially important when m, n &gt;&gt; k.</a:t>
            </a:r>
          </a:p>
        </p:txBody>
      </p:sp>
      <p:sp>
        <p:nvSpPr>
          <p:cNvPr id="6" name="TextBox 5"/>
          <p:cNvSpPr txBox="1"/>
          <p:nvPr/>
        </p:nvSpPr>
        <p:spPr>
          <a:xfrm>
            <a:off x="11853645" y="3777977"/>
            <a:ext cx="184666" cy="446276"/>
          </a:xfrm>
          <a:prstGeom prst="rect">
            <a:avLst/>
          </a:prstGeom>
          <a:noFill/>
        </p:spPr>
        <p:txBody>
          <a:bodyPr wrap="none" rtlCol="0">
            <a:spAutoFit/>
          </a:bodyPr>
          <a:lstStyle/>
          <a:p>
            <a:endParaRPr lang="en-US" dirty="0"/>
          </a:p>
        </p:txBody>
      </p:sp>
      <p:pic>
        <p:nvPicPr>
          <p:cNvPr id="7" name="Picture 6" descr="Screen Shot 2016-04-13 at 9.32.09 AM.png"/>
          <p:cNvPicPr>
            <a:picLocks noChangeAspect="1"/>
          </p:cNvPicPr>
          <p:nvPr/>
        </p:nvPicPr>
        <p:blipFill rotWithShape="1">
          <a:blip r:embed="rId4">
            <a:extLst>
              <a:ext uri="{28A0092B-C50C-407E-A947-70E740481C1C}">
                <a14:useLocalDpi xmlns:a14="http://schemas.microsoft.com/office/drawing/2010/main" val="0"/>
              </a:ext>
            </a:extLst>
          </a:blip>
          <a:srcRect l="33503" r="33219"/>
          <a:stretch/>
        </p:blipFill>
        <p:spPr>
          <a:xfrm>
            <a:off x="6741760" y="1195399"/>
            <a:ext cx="3122166" cy="5923884"/>
          </a:xfrm>
          <a:prstGeom prst="rect">
            <a:avLst/>
          </a:prstGeom>
        </p:spPr>
      </p:pic>
      <p:sp>
        <p:nvSpPr>
          <p:cNvPr id="9" name="Title 1"/>
          <p:cNvSpPr txBox="1">
            <a:spLocks/>
          </p:cNvSpPr>
          <p:nvPr/>
        </p:nvSpPr>
        <p:spPr>
          <a:xfrm>
            <a:off x="502920" y="292947"/>
            <a:ext cx="9052560" cy="1219200"/>
          </a:xfrm>
          <a:prstGeom prst="rect">
            <a:avLst/>
          </a:prstGeom>
        </p:spPr>
        <p:txBody>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Observation (</a:t>
            </a:r>
            <a:r>
              <a:rPr lang="en-US" dirty="0" smtClean="0">
                <a:solidFill>
                  <a:srgbClr val="008000"/>
                </a:solidFill>
              </a:rPr>
              <a:t>Rank-k Update</a:t>
            </a:r>
            <a:r>
              <a:rPr lang="en-US" dirty="0" smtClean="0"/>
              <a:t>)</a:t>
            </a:r>
            <a:endParaRPr lang="en-US" dirty="0"/>
          </a:p>
        </p:txBody>
      </p:sp>
      <p:sp>
        <p:nvSpPr>
          <p:cNvPr id="20" name="Oval 19"/>
          <p:cNvSpPr/>
          <p:nvPr/>
        </p:nvSpPr>
        <p:spPr>
          <a:xfrm>
            <a:off x="3802823" y="6855233"/>
            <a:ext cx="2598505" cy="452627"/>
          </a:xfrm>
          <a:prstGeom prst="ellipse">
            <a:avLst/>
          </a:prstGeom>
          <a:noFill/>
          <a:ln w="127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grpSp>
        <p:nvGrpSpPr>
          <p:cNvPr id="22" name="Group 21"/>
          <p:cNvGrpSpPr/>
          <p:nvPr/>
        </p:nvGrpSpPr>
        <p:grpSpPr>
          <a:xfrm>
            <a:off x="689491" y="6050371"/>
            <a:ext cx="1398665" cy="180733"/>
            <a:chOff x="2617663" y="3954847"/>
            <a:chExt cx="1683366" cy="217522"/>
          </a:xfrm>
        </p:grpSpPr>
        <p:sp>
          <p:nvSpPr>
            <p:cNvPr id="29" name="Rectangle 28"/>
            <p:cNvSpPr/>
            <p:nvPr/>
          </p:nvSpPr>
          <p:spPr>
            <a:xfrm>
              <a:off x="4114681" y="3954847"/>
              <a:ext cx="186348" cy="217522"/>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sp>
          <p:nvSpPr>
            <p:cNvPr id="25" name="Rectangle 24"/>
            <p:cNvSpPr/>
            <p:nvPr/>
          </p:nvSpPr>
          <p:spPr>
            <a:xfrm>
              <a:off x="2617663" y="3980763"/>
              <a:ext cx="200859" cy="146440"/>
            </a:xfrm>
            <a:prstGeom prst="rect">
              <a:avLst/>
            </a:prstGeom>
            <a:ln>
              <a:noFill/>
            </a:ln>
            <a:effectLst/>
          </p:spPr>
          <p:style>
            <a:lnRef idx="2">
              <a:schemeClr val="dk1"/>
            </a:lnRef>
            <a:fillRef idx="1">
              <a:schemeClr val="lt1"/>
            </a:fillRef>
            <a:effectRef idx="0">
              <a:schemeClr val="dk1"/>
            </a:effectRef>
            <a:fontRef idx="minor">
              <a:schemeClr val="dk1"/>
            </a:fontRef>
          </p:style>
          <p:txBody>
            <a:bodyPr/>
            <a:lstStyle/>
            <a:p>
              <a:endParaRPr lang="en-US"/>
            </a:p>
          </p:txBody>
        </p:sp>
      </p:grpSp>
    </p:spTree>
    <p:extLst>
      <p:ext uri="{BB962C8B-B14F-4D97-AF65-F5344CB8AC3E}">
        <p14:creationId xmlns:p14="http://schemas.microsoft.com/office/powerpoint/2010/main" val="39412893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3" grpId="0" build="p"/>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77005" y="1941476"/>
            <a:ext cx="9052560" cy="2184566"/>
          </a:xfrm>
        </p:spPr>
        <p:txBody>
          <a:bodyPr>
            <a:normAutofit fontScale="90000"/>
          </a:bodyPr>
          <a:lstStyle/>
          <a:p>
            <a:r>
              <a:rPr lang="en-US" sz="4400" dirty="0" smtClean="0">
                <a:solidFill>
                  <a:srgbClr val="FF0000"/>
                </a:solidFill>
              </a:rPr>
              <a:t>Bottom </a:t>
            </a:r>
            <a:r>
              <a:rPr lang="en-US" sz="4400" dirty="0">
                <a:solidFill>
                  <a:srgbClr val="FF0000"/>
                </a:solidFill>
              </a:rPr>
              <a:t>line:</a:t>
            </a:r>
            <a:br>
              <a:rPr lang="en-US" sz="4400" dirty="0">
                <a:solidFill>
                  <a:srgbClr val="FF0000"/>
                </a:solidFill>
              </a:rPr>
            </a:br>
            <a:r>
              <a:rPr lang="en-US" dirty="0"/>
              <a:t>A different implementation may have its advantages depending on the problem </a:t>
            </a:r>
            <a:r>
              <a:rPr lang="en-US" dirty="0" smtClean="0"/>
              <a:t>size</a:t>
            </a:r>
            <a:r>
              <a:rPr lang="en-US" dirty="0"/>
              <a:t/>
            </a:r>
            <a:br>
              <a:rPr lang="en-US" dirty="0"/>
            </a:br>
            <a:endParaRPr lang="en-US" dirty="0">
              <a:solidFill>
                <a:srgbClr val="FF0000"/>
              </a:solidFill>
            </a:endParaRPr>
          </a:p>
        </p:txBody>
      </p:sp>
    </p:spTree>
    <p:extLst>
      <p:ext uri="{BB962C8B-B14F-4D97-AF65-F5344CB8AC3E}">
        <p14:creationId xmlns:p14="http://schemas.microsoft.com/office/powerpoint/2010/main" val="39456840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Conventional Matrix-matrix multiplication</a:t>
            </a:r>
          </a:p>
          <a:p>
            <a:r>
              <a:rPr lang="en-US" dirty="0" err="1" smtClean="0"/>
              <a:t>Strassen’s</a:t>
            </a:r>
            <a:r>
              <a:rPr lang="en-US" dirty="0" smtClean="0"/>
              <a:t> Algorithm Reloaded</a:t>
            </a:r>
          </a:p>
          <a:p>
            <a:r>
              <a:rPr lang="en-US" dirty="0" smtClean="0"/>
              <a:t>High-performance Implementations</a:t>
            </a:r>
          </a:p>
          <a:p>
            <a:r>
              <a:rPr lang="en-US" dirty="0" smtClean="0"/>
              <a:t>Theoretical Model and Analysis</a:t>
            </a:r>
          </a:p>
          <a:p>
            <a:r>
              <a:rPr lang="en-US" dirty="0" smtClean="0">
                <a:solidFill>
                  <a:srgbClr val="FF0000"/>
                </a:solidFill>
              </a:rPr>
              <a:t>Performance Experiments</a:t>
            </a:r>
          </a:p>
          <a:p>
            <a:r>
              <a:rPr lang="en-US" dirty="0" smtClean="0"/>
              <a:t>Conclusion</a:t>
            </a:r>
          </a:p>
          <a:p>
            <a:endParaRPr lang="en-US" dirty="0" smtClean="0"/>
          </a:p>
          <a:p>
            <a:endParaRPr lang="en-US" dirty="0"/>
          </a:p>
        </p:txBody>
      </p:sp>
    </p:spTree>
    <p:extLst>
      <p:ext uri="{BB962C8B-B14F-4D97-AF65-F5344CB8AC3E}">
        <p14:creationId xmlns:p14="http://schemas.microsoft.com/office/powerpoint/2010/main" val="758568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05" y="2906841"/>
            <a:ext cx="9052560" cy="1219200"/>
          </a:xfrm>
        </p:spPr>
        <p:txBody>
          <a:bodyPr>
            <a:normAutofit/>
          </a:bodyPr>
          <a:lstStyle/>
          <a:p>
            <a:r>
              <a:rPr lang="en-US" dirty="0" smtClean="0"/>
              <a:t>Single Node Experiment</a:t>
            </a:r>
            <a:endParaRPr lang="en-US" dirty="0"/>
          </a:p>
        </p:txBody>
      </p:sp>
    </p:spTree>
    <p:extLst>
      <p:ext uri="{BB962C8B-B14F-4D97-AF65-F5344CB8AC3E}">
        <p14:creationId xmlns:p14="http://schemas.microsoft.com/office/powerpoint/2010/main" val="2300795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8 at 4.45.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4" y="889723"/>
            <a:ext cx="10058400" cy="6224282"/>
          </a:xfrm>
          <a:prstGeom prst="rect">
            <a:avLst/>
          </a:prstGeom>
        </p:spPr>
      </p:pic>
      <p:sp>
        <p:nvSpPr>
          <p:cNvPr id="3" name="TextBox 2"/>
          <p:cNvSpPr txBox="1"/>
          <p:nvPr/>
        </p:nvSpPr>
        <p:spPr>
          <a:xfrm>
            <a:off x="636616" y="581946"/>
            <a:ext cx="2396067" cy="307777"/>
          </a:xfrm>
          <a:prstGeom prst="rect">
            <a:avLst/>
          </a:prstGeom>
          <a:noFill/>
        </p:spPr>
        <p:txBody>
          <a:bodyPr wrap="square" rtlCol="0">
            <a:spAutoFit/>
          </a:bodyPr>
          <a:lstStyle/>
          <a:p>
            <a:pPr algn="ctr"/>
            <a:r>
              <a:rPr lang="en-US" sz="1400" b="1" dirty="0" smtClean="0">
                <a:solidFill>
                  <a:srgbClr val="008000"/>
                </a:solidFill>
                <a:latin typeface="Helvetica"/>
                <a:cs typeface="Helvetica"/>
              </a:rPr>
              <a:t>1 core</a:t>
            </a:r>
            <a:endParaRPr lang="en-US" sz="1400" b="1" dirty="0">
              <a:solidFill>
                <a:srgbClr val="008000"/>
              </a:solidFill>
              <a:latin typeface="Helvetica"/>
              <a:cs typeface="Helvetica"/>
            </a:endParaRPr>
          </a:p>
        </p:txBody>
      </p:sp>
      <p:sp>
        <p:nvSpPr>
          <p:cNvPr id="4" name="TextBox 3"/>
          <p:cNvSpPr txBox="1"/>
          <p:nvPr/>
        </p:nvSpPr>
        <p:spPr>
          <a:xfrm>
            <a:off x="4028456" y="607344"/>
            <a:ext cx="2396067" cy="307777"/>
          </a:xfrm>
          <a:prstGeom prst="rect">
            <a:avLst/>
          </a:prstGeom>
          <a:noFill/>
        </p:spPr>
        <p:txBody>
          <a:bodyPr wrap="square" rtlCol="0">
            <a:spAutoFit/>
          </a:bodyPr>
          <a:lstStyle/>
          <a:p>
            <a:pPr algn="ctr"/>
            <a:r>
              <a:rPr lang="en-US" sz="1400" b="1" dirty="0" smtClean="0">
                <a:solidFill>
                  <a:srgbClr val="008000"/>
                </a:solidFill>
                <a:latin typeface="Helvetica"/>
                <a:cs typeface="Helvetica"/>
              </a:rPr>
              <a:t>5 core</a:t>
            </a:r>
            <a:endParaRPr lang="en-US" sz="1400" b="1" dirty="0">
              <a:solidFill>
                <a:srgbClr val="008000"/>
              </a:solidFill>
              <a:latin typeface="Helvetica"/>
              <a:cs typeface="Helvetica"/>
            </a:endParaRPr>
          </a:p>
        </p:txBody>
      </p:sp>
      <p:sp>
        <p:nvSpPr>
          <p:cNvPr id="5" name="TextBox 4"/>
          <p:cNvSpPr txBox="1"/>
          <p:nvPr/>
        </p:nvSpPr>
        <p:spPr>
          <a:xfrm>
            <a:off x="7342212" y="593704"/>
            <a:ext cx="2396067" cy="307777"/>
          </a:xfrm>
          <a:prstGeom prst="rect">
            <a:avLst/>
          </a:prstGeom>
          <a:noFill/>
        </p:spPr>
        <p:txBody>
          <a:bodyPr wrap="square" rtlCol="0">
            <a:spAutoFit/>
          </a:bodyPr>
          <a:lstStyle/>
          <a:p>
            <a:pPr algn="ctr"/>
            <a:r>
              <a:rPr lang="en-US" sz="1400" b="1" dirty="0" smtClean="0">
                <a:solidFill>
                  <a:srgbClr val="008000"/>
                </a:solidFill>
                <a:latin typeface="Helvetica"/>
                <a:cs typeface="Helvetica"/>
              </a:rPr>
              <a:t>10 core</a:t>
            </a:r>
            <a:endParaRPr lang="en-US" sz="1400" b="1" dirty="0">
              <a:solidFill>
                <a:srgbClr val="008000"/>
              </a:solidFill>
              <a:latin typeface="Helvetica"/>
              <a:cs typeface="Helvetica"/>
            </a:endParaRPr>
          </a:p>
        </p:txBody>
      </p:sp>
      <p:sp>
        <p:nvSpPr>
          <p:cNvPr id="6" name="TextBox 5"/>
          <p:cNvSpPr txBox="1"/>
          <p:nvPr/>
        </p:nvSpPr>
        <p:spPr>
          <a:xfrm>
            <a:off x="-90145" y="1114420"/>
            <a:ext cx="400110" cy="2678071"/>
          </a:xfrm>
          <a:prstGeom prst="rect">
            <a:avLst/>
          </a:prstGeom>
          <a:noFill/>
        </p:spPr>
        <p:txBody>
          <a:bodyPr vert="vert270" wrap="square" rtlCol="0" anchor="t" anchorCtr="0">
            <a:spAutoFit/>
          </a:bodyPr>
          <a:lstStyle/>
          <a:p>
            <a:pPr algn="ctr"/>
            <a:r>
              <a:rPr lang="en-US" sz="1400" b="1" dirty="0" smtClean="0">
                <a:solidFill>
                  <a:srgbClr val="008000"/>
                </a:solidFill>
                <a:latin typeface="Helvetica"/>
                <a:cs typeface="Helvetica"/>
              </a:rPr>
              <a:t>Square Matrices</a:t>
            </a:r>
            <a:endParaRPr lang="en-US" sz="1400" b="1" dirty="0">
              <a:solidFill>
                <a:srgbClr val="008000"/>
              </a:solidFill>
              <a:latin typeface="Helvetica"/>
              <a:cs typeface="Helvetica"/>
            </a:endParaRPr>
          </a:p>
        </p:txBody>
      </p:sp>
      <p:sp>
        <p:nvSpPr>
          <p:cNvPr id="7" name="TextBox 6"/>
          <p:cNvSpPr txBox="1"/>
          <p:nvPr/>
        </p:nvSpPr>
        <p:spPr>
          <a:xfrm>
            <a:off x="-73211" y="4255550"/>
            <a:ext cx="400110" cy="2383142"/>
          </a:xfrm>
          <a:prstGeom prst="rect">
            <a:avLst/>
          </a:prstGeom>
          <a:noFill/>
        </p:spPr>
        <p:txBody>
          <a:bodyPr vert="vert270" wrap="square" rtlCol="0" anchor="t" anchorCtr="0">
            <a:spAutoFit/>
          </a:bodyPr>
          <a:lstStyle/>
          <a:p>
            <a:pPr algn="ctr"/>
            <a:r>
              <a:rPr lang="en-US" sz="1400" b="1" dirty="0" smtClean="0">
                <a:solidFill>
                  <a:srgbClr val="008000"/>
                </a:solidFill>
                <a:latin typeface="Helvetica"/>
                <a:cs typeface="Helvetica"/>
              </a:rPr>
              <a:t>Rank-k Update</a:t>
            </a:r>
            <a:endParaRPr lang="en-US" sz="1400" b="1" dirty="0">
              <a:solidFill>
                <a:srgbClr val="008000"/>
              </a:solidFill>
              <a:latin typeface="Helvetica"/>
              <a:cs typeface="Helvetica"/>
            </a:endParaRPr>
          </a:p>
        </p:txBody>
      </p:sp>
    </p:spTree>
    <p:extLst>
      <p:ext uri="{BB962C8B-B14F-4D97-AF65-F5344CB8AC3E}">
        <p14:creationId xmlns:p14="http://schemas.microsoft.com/office/powerpoint/2010/main" val="28731462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05" y="2906841"/>
            <a:ext cx="9052560" cy="1219200"/>
          </a:xfrm>
        </p:spPr>
        <p:txBody>
          <a:bodyPr>
            <a:normAutofit/>
          </a:bodyPr>
          <a:lstStyle/>
          <a:p>
            <a:r>
              <a:rPr lang="en-US" dirty="0" smtClean="0"/>
              <a:t>Many-core Experiment</a:t>
            </a:r>
            <a:endParaRPr lang="en-US" dirty="0"/>
          </a:p>
        </p:txBody>
      </p:sp>
    </p:spTree>
    <p:extLst>
      <p:ext uri="{BB962C8B-B14F-4D97-AF65-F5344CB8AC3E}">
        <p14:creationId xmlns:p14="http://schemas.microsoft.com/office/powerpoint/2010/main" val="156903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Intel® Xeon Phi™ coprocessor (KNC)  </a:t>
            </a:r>
          </a:p>
        </p:txBody>
      </p:sp>
      <p:pic>
        <p:nvPicPr>
          <p:cNvPr id="6" name="Picture 5" descr="Screen Shot 2016-05-03 at 5.0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991" y="1523599"/>
            <a:ext cx="5740529" cy="5484215"/>
          </a:xfrm>
          <a:prstGeom prst="rect">
            <a:avLst/>
          </a:prstGeom>
        </p:spPr>
      </p:pic>
      <p:pic>
        <p:nvPicPr>
          <p:cNvPr id="3" name="Picture 2"/>
          <p:cNvPicPr>
            <a:picLocks noChangeAspect="1"/>
          </p:cNvPicPr>
          <p:nvPr/>
        </p:nvPicPr>
        <p:blipFill>
          <a:blip r:embed="rId4"/>
          <a:stretch>
            <a:fillRect/>
          </a:stretch>
        </p:blipFill>
        <p:spPr>
          <a:xfrm>
            <a:off x="7424688" y="2999867"/>
            <a:ext cx="2633712" cy="1555144"/>
          </a:xfrm>
          <a:prstGeom prst="rect">
            <a:avLst/>
          </a:prstGeom>
        </p:spPr>
      </p:pic>
    </p:spTree>
    <p:extLst>
      <p:ext uri="{BB962C8B-B14F-4D97-AF65-F5344CB8AC3E}">
        <p14:creationId xmlns:p14="http://schemas.microsoft.com/office/powerpoint/2010/main" val="409179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05" y="2906841"/>
            <a:ext cx="9052560" cy="1219200"/>
          </a:xfrm>
        </p:spPr>
        <p:txBody>
          <a:bodyPr>
            <a:normAutofit/>
          </a:bodyPr>
          <a:lstStyle/>
          <a:p>
            <a:r>
              <a:rPr lang="en-US" dirty="0" smtClean="0"/>
              <a:t>Distributed Memory Experiment</a:t>
            </a:r>
            <a:endParaRPr lang="en-US" dirty="0"/>
          </a:p>
        </p:txBody>
      </p:sp>
    </p:spTree>
    <p:extLst>
      <p:ext uri="{BB962C8B-B14F-4D97-AF65-F5344CB8AC3E}">
        <p14:creationId xmlns:p14="http://schemas.microsoft.com/office/powerpoint/2010/main" val="102162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r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08" y="3789410"/>
            <a:ext cx="5303520" cy="3535680"/>
          </a:xfrm>
          <a:prstGeom prst="rect">
            <a:avLst/>
          </a:prstGeom>
        </p:spPr>
      </p:pic>
      <p:pic>
        <p:nvPicPr>
          <p:cNvPr id="5" name="Picture 4" descr="stra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22" y="4163848"/>
            <a:ext cx="4090416" cy="2731008"/>
          </a:xfrm>
          <a:prstGeom prst="rect">
            <a:avLst/>
          </a:prstGeom>
        </p:spPr>
      </p:pic>
      <p:sp>
        <p:nvSpPr>
          <p:cNvPr id="12" name="Title 1"/>
          <p:cNvSpPr txBox="1">
            <a:spLocks/>
          </p:cNvSpPr>
          <p:nvPr/>
        </p:nvSpPr>
        <p:spPr>
          <a:xfrm>
            <a:off x="651096" y="-130357"/>
            <a:ext cx="9052560" cy="1219200"/>
          </a:xfrm>
          <a:prstGeom prst="rect">
            <a:avLst/>
          </a:prstGeom>
        </p:spPr>
        <p:txBody>
          <a:bodyPr vert="horz" lIns="114944" tIns="57472" rIns="114944" bIns="57472" rtlCol="0" anchor="ctr">
            <a:normAutofit/>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err="1" smtClean="0"/>
              <a:t>Strassen’s</a:t>
            </a:r>
            <a:r>
              <a:rPr lang="en-US" dirty="0" smtClean="0"/>
              <a:t> Algorithm (</a:t>
            </a:r>
            <a:r>
              <a:rPr lang="en-US" dirty="0" smtClean="0">
                <a:solidFill>
                  <a:srgbClr val="FF0000"/>
                </a:solidFill>
              </a:rPr>
              <a:t>In practice</a:t>
            </a:r>
            <a:r>
              <a:rPr lang="en-US" dirty="0" smtClean="0"/>
              <a:t>)</a:t>
            </a:r>
            <a:endParaRPr lang="en-US" dirty="0"/>
          </a:p>
        </p:txBody>
      </p:sp>
      <p:sp>
        <p:nvSpPr>
          <p:cNvPr id="15" name="Rectangle 14"/>
          <p:cNvSpPr/>
          <p:nvPr/>
        </p:nvSpPr>
        <p:spPr>
          <a:xfrm>
            <a:off x="5197813" y="4066839"/>
            <a:ext cx="4110844" cy="2869167"/>
          </a:xfrm>
          <a:prstGeom prst="rect">
            <a:avLst/>
          </a:prstGeom>
          <a:noFill/>
          <a:ln>
            <a:solidFill>
              <a:schemeClr val="tx1"/>
            </a:solidFill>
            <a:prstDash val="sysDot"/>
          </a:ln>
          <a:effectLst/>
        </p:spPr>
        <p:style>
          <a:lnRef idx="2">
            <a:schemeClr val="accent6"/>
          </a:lnRef>
          <a:fillRef idx="1">
            <a:schemeClr val="lt1"/>
          </a:fillRef>
          <a:effectRef idx="0">
            <a:schemeClr val="accent6"/>
          </a:effectRef>
          <a:fontRef idx="minor">
            <a:schemeClr val="dk1"/>
          </a:fontRef>
        </p:style>
        <p:txBody>
          <a:bodyPr/>
          <a:lstStyle/>
          <a:p>
            <a:endParaRPr lang="en-US"/>
          </a:p>
        </p:txBody>
      </p:sp>
      <p:cxnSp>
        <p:nvCxnSpPr>
          <p:cNvPr id="16" name="Straight Connector 15"/>
          <p:cNvCxnSpPr/>
          <p:nvPr/>
        </p:nvCxnSpPr>
        <p:spPr>
          <a:xfrm flipV="1">
            <a:off x="1844819" y="4066839"/>
            <a:ext cx="3366642" cy="1956679"/>
          </a:xfrm>
          <a:prstGeom prst="line">
            <a:avLst/>
          </a:prstGeom>
          <a:ln>
            <a:solidFill>
              <a:schemeClr val="tx1"/>
            </a:solidFill>
            <a:prstDash val="sysDot"/>
          </a:ln>
          <a:effectLst>
            <a:outerShdw sx="1000" sy="1000" algn="ctr" rotWithShape="0">
              <a:schemeClr val="bg1"/>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844819" y="6587943"/>
            <a:ext cx="3366642" cy="348063"/>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844819" y="6037166"/>
            <a:ext cx="2097752" cy="564426"/>
          </a:xfrm>
          <a:prstGeom prst="rect">
            <a:avLst/>
          </a:prstGeom>
          <a:solidFill>
            <a:srgbClr val="4AAA25">
              <a:alpha val="21000"/>
            </a:srgbClr>
          </a:solidFill>
          <a:ln>
            <a:solidFill>
              <a:schemeClr val="tx1"/>
            </a:solidFill>
            <a:prstDash val="sysDot"/>
          </a:ln>
          <a:effectLst>
            <a:outerShdw blurRad="50800" dist="50800" dir="5400000" algn="ctr" rotWithShape="0">
              <a:schemeClr val="bg1"/>
            </a:outerShdw>
          </a:effectLst>
        </p:spPr>
        <p:style>
          <a:lnRef idx="2">
            <a:schemeClr val="accent6"/>
          </a:lnRef>
          <a:fillRef idx="1">
            <a:schemeClr val="lt1"/>
          </a:fillRef>
          <a:effectRef idx="0">
            <a:schemeClr val="accent6"/>
          </a:effectRef>
          <a:fontRef idx="minor">
            <a:schemeClr val="dk1"/>
          </a:fontRef>
        </p:style>
        <p:txBody>
          <a:bodyPr/>
          <a:lstStyle/>
          <a:p>
            <a:endParaRPr lang="en-US"/>
          </a:p>
        </p:txBody>
      </p:sp>
      <p:cxnSp>
        <p:nvCxnSpPr>
          <p:cNvPr id="19" name="Straight Connector 18"/>
          <p:cNvCxnSpPr/>
          <p:nvPr/>
        </p:nvCxnSpPr>
        <p:spPr>
          <a:xfrm flipV="1">
            <a:off x="3942571" y="5568552"/>
            <a:ext cx="1250893" cy="454967"/>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942571" y="6587944"/>
            <a:ext cx="1255242" cy="73051"/>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txBox="1">
            <a:spLocks/>
          </p:cNvSpPr>
          <p:nvPr/>
        </p:nvSpPr>
        <p:spPr>
          <a:xfrm>
            <a:off x="3969667" y="981917"/>
            <a:ext cx="6011126" cy="2571961"/>
          </a:xfrm>
          <a:prstGeom prst="rect">
            <a:avLst/>
          </a:prstGeom>
        </p:spPr>
        <p:txBody>
          <a:bodyPr vert="horz" lIns="114944" tIns="57472" rIns="114944" bIns="57472" rtlCol="0">
            <a:normAutofit fontScale="92500"/>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sz="2400" dirty="0" smtClean="0"/>
              <a:t>One-level </a:t>
            </a:r>
            <a:r>
              <a:rPr lang="en-US" sz="2400" dirty="0" err="1" smtClean="0"/>
              <a:t>Strassen</a:t>
            </a:r>
            <a:r>
              <a:rPr lang="en-US" sz="2400" dirty="0" smtClean="0"/>
              <a:t> (</a:t>
            </a:r>
            <a:r>
              <a:rPr lang="en-US" sz="2400" dirty="0" smtClean="0">
                <a:solidFill>
                  <a:srgbClr val="000000"/>
                </a:solidFill>
              </a:rPr>
              <a:t>1+14.3% speedup</a:t>
            </a:r>
            <a:r>
              <a:rPr lang="en-US" sz="2400" dirty="0" smtClean="0"/>
              <a:t>)</a:t>
            </a:r>
          </a:p>
          <a:p>
            <a:pPr lvl="1"/>
            <a:r>
              <a:rPr lang="en-US" sz="2100" dirty="0" smtClean="0"/>
              <a:t>7 multiplications + </a:t>
            </a:r>
            <a:r>
              <a:rPr lang="en-US" sz="2100" dirty="0" smtClean="0">
                <a:solidFill>
                  <a:srgbClr val="FF0000"/>
                </a:solidFill>
              </a:rPr>
              <a:t>22</a:t>
            </a:r>
            <a:r>
              <a:rPr lang="en-US" sz="2100" dirty="0" smtClean="0"/>
              <a:t> additions;</a:t>
            </a:r>
          </a:p>
          <a:p>
            <a:r>
              <a:rPr lang="en-US" sz="2400" dirty="0" smtClean="0"/>
              <a:t>Two-level </a:t>
            </a:r>
            <a:r>
              <a:rPr lang="en-US" sz="2400" dirty="0" err="1" smtClean="0"/>
              <a:t>Strassen</a:t>
            </a:r>
            <a:r>
              <a:rPr lang="en-US" sz="2400" dirty="0" smtClean="0"/>
              <a:t> (1+30.6% speedup)</a:t>
            </a:r>
          </a:p>
          <a:p>
            <a:pPr lvl="1"/>
            <a:r>
              <a:rPr lang="en-US" sz="2100" dirty="0" smtClean="0"/>
              <a:t>49 multiplications + </a:t>
            </a:r>
            <a:r>
              <a:rPr lang="en-US" sz="2100" dirty="0" smtClean="0">
                <a:solidFill>
                  <a:srgbClr val="FF0000"/>
                </a:solidFill>
              </a:rPr>
              <a:t>344</a:t>
            </a:r>
            <a:r>
              <a:rPr lang="en-US" sz="2100" dirty="0" smtClean="0"/>
              <a:t> additions;</a:t>
            </a:r>
          </a:p>
          <a:p>
            <a:r>
              <a:rPr lang="en-US" sz="2400" i="1" dirty="0" smtClean="0"/>
              <a:t>d</a:t>
            </a:r>
            <a:r>
              <a:rPr lang="en-US" sz="2400" dirty="0" smtClean="0"/>
              <a:t>-level </a:t>
            </a:r>
            <a:r>
              <a:rPr lang="en-US" sz="2400" dirty="0" err="1" smtClean="0"/>
              <a:t>Strassen</a:t>
            </a:r>
            <a:r>
              <a:rPr lang="en-US" sz="2400" dirty="0" smtClean="0"/>
              <a:t> (</a:t>
            </a:r>
            <a:r>
              <a:rPr lang="en-US" sz="2400" i="1" dirty="0" smtClean="0"/>
              <a:t>n</a:t>
            </a:r>
            <a:r>
              <a:rPr lang="en-US" sz="2400" baseline="30000" dirty="0" smtClean="0"/>
              <a:t>3</a:t>
            </a:r>
            <a:r>
              <a:rPr lang="en-US" sz="2400" dirty="0" smtClean="0"/>
              <a:t>/</a:t>
            </a:r>
            <a:r>
              <a:rPr lang="en-US" sz="2400" i="1" dirty="0" smtClean="0"/>
              <a:t>n</a:t>
            </a:r>
            <a:r>
              <a:rPr lang="en-US" sz="2400" baseline="30000" dirty="0" smtClean="0"/>
              <a:t>2.803</a:t>
            </a:r>
            <a:r>
              <a:rPr lang="en-US" sz="2400" dirty="0" smtClean="0"/>
              <a:t> speedup)</a:t>
            </a:r>
          </a:p>
          <a:p>
            <a:pPr lvl="1"/>
            <a:r>
              <a:rPr lang="en-US" sz="2100" dirty="0" smtClean="0">
                <a:solidFill>
                  <a:srgbClr val="FF0000"/>
                </a:solidFill>
              </a:rPr>
              <a:t>Numerical unstable; Not achievable</a:t>
            </a:r>
          </a:p>
          <a:p>
            <a:endParaRPr lang="en-US" sz="2400" dirty="0" smtClean="0"/>
          </a:p>
          <a:p>
            <a:endParaRPr lang="en-US" sz="2400" dirty="0"/>
          </a:p>
        </p:txBody>
      </p:sp>
      <p:pic>
        <p:nvPicPr>
          <p:cNvPr id="1028" name="Picture 4" descr="https://upload.wikimedia.org/wikipedia/commons/thumb/3/3b/Gtk-zoom-in.svg/2000px-Gtk-zoom-i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8673" y="4843621"/>
            <a:ext cx="869929" cy="86992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V="1">
            <a:off x="5211461" y="4066840"/>
            <a:ext cx="4110844" cy="1495166"/>
          </a:xfrm>
          <a:prstGeom prst="line">
            <a:avLst/>
          </a:prstGeom>
          <a:ln>
            <a:solidFill>
              <a:schemeClr val="tx1">
                <a:alpha val="14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11461" y="6670040"/>
            <a:ext cx="4110844" cy="265966"/>
          </a:xfrm>
          <a:prstGeom prst="line">
            <a:avLst/>
          </a:prstGeom>
          <a:ln>
            <a:solidFill>
              <a:schemeClr val="tx1">
                <a:alpha val="14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22354" y="818110"/>
            <a:ext cx="3081745" cy="4801314"/>
          </a:xfrm>
          <a:prstGeom prst="rect">
            <a:avLst/>
          </a:prstGeom>
          <a:noFill/>
        </p:spPr>
        <p:txBody>
          <a:bodyPr wrap="square" rtlCol="0">
            <a:spAutoFit/>
          </a:bodyPr>
          <a:lstStyle/>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endParaRPr lang="en-US" sz="1600" baseline="-25000" dirty="0" smtClean="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00</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01</a:t>
            </a:r>
            <a:r>
              <a:rPr lang="en-US" sz="1600" dirty="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6</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a:t>
            </a:r>
            <a:r>
              <a:rPr lang="en-US" sz="1600" i="1" dirty="0" smtClean="0">
                <a:solidFill>
                  <a:srgbClr val="0000FF"/>
                </a:solidFill>
                <a:latin typeface="Cambria Math"/>
                <a:cs typeface="Cambria Math"/>
              </a:rPr>
              <a:t>A</a:t>
            </a:r>
            <a:r>
              <a:rPr lang="en-US" sz="1600" baseline="-25000" dirty="0" smtClean="0">
                <a:solidFill>
                  <a:srgbClr val="0000FF"/>
                </a:solidFill>
                <a:latin typeface="Cambria Math"/>
                <a:cs typeface="Cambria Math"/>
              </a:rPr>
              <a:t>11</a:t>
            </a:r>
            <a:r>
              <a:rPr lang="en-US" sz="1600" dirty="0">
                <a:solidFill>
                  <a:srgbClr val="0000FF"/>
                </a:solidFill>
                <a:latin typeface="Cambria Math"/>
                <a:cs typeface="Cambria Math"/>
              </a:rPr>
              <a:t>)(</a:t>
            </a:r>
            <a:r>
              <a:rPr lang="en-US" sz="1600" i="1" dirty="0" smtClean="0">
                <a:solidFill>
                  <a:srgbClr val="0000FF"/>
                </a:solidFill>
                <a:latin typeface="Cambria Math"/>
                <a:cs typeface="Cambria Math"/>
              </a:rPr>
              <a:t>B</a:t>
            </a:r>
            <a:r>
              <a:rPr lang="en-US" sz="1600" baseline="-25000" dirty="0" smtClean="0">
                <a:solidFill>
                  <a:srgbClr val="0000FF"/>
                </a:solidFill>
                <a:latin typeface="Cambria Math"/>
                <a:cs typeface="Cambria Math"/>
              </a:rPr>
              <a:t>10</a:t>
            </a:r>
            <a:r>
              <a:rPr lang="en-US" sz="1600" dirty="0">
                <a:solidFill>
                  <a:srgbClr val="0000FF"/>
                </a:solidFill>
                <a:latin typeface="Cambria Math"/>
                <a:cs typeface="Cambria Math"/>
              </a:rPr>
              <a:t>+</a:t>
            </a:r>
            <a:r>
              <a:rPr lang="en-US" sz="1600" i="1" dirty="0">
                <a:solidFill>
                  <a:srgbClr val="0000FF"/>
                </a:solidFill>
                <a:latin typeface="Cambria Math"/>
                <a:cs typeface="Cambria Math"/>
              </a:rPr>
              <a:t>B</a:t>
            </a:r>
            <a:r>
              <a:rPr lang="en-US" sz="1600" baseline="-25000" dirty="0">
                <a:solidFill>
                  <a:srgbClr val="0000FF"/>
                </a:solidFill>
                <a:latin typeface="Cambria Math"/>
                <a:cs typeface="Cambria Math"/>
              </a:rPr>
              <a:t>11</a:t>
            </a:r>
            <a:r>
              <a:rPr lang="en-US" sz="1600" dirty="0">
                <a:solidFill>
                  <a:srgbClr val="0000FF"/>
                </a:solidFill>
                <a:latin typeface="Cambria Math"/>
                <a:cs typeface="Cambria Math"/>
              </a:rPr>
              <a:t>)</a:t>
            </a:r>
            <a:r>
              <a:rPr lang="en-US" sz="1600" dirty="0" smtClean="0">
                <a:solidFill>
                  <a:srgbClr val="0000FF"/>
                </a:solidFill>
                <a:latin typeface="Cambria Math"/>
                <a:cs typeface="Cambria Math"/>
              </a:rPr>
              <a:t>;</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6</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01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4</a:t>
            </a:r>
            <a:r>
              <a:rPr lang="en-US" sz="1600" dirty="0" smtClean="0">
                <a:solidFill>
                  <a:srgbClr val="0000FF"/>
                </a:solidFill>
                <a:latin typeface="Cambria Math"/>
                <a:cs typeface="Cambria Math"/>
              </a:rPr>
              <a:t> </a:t>
            </a: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10</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3</a:t>
            </a:r>
            <a:endParaRPr lang="en-US" sz="1600" baseline="-25000" dirty="0">
              <a:solidFill>
                <a:srgbClr val="0000FF"/>
              </a:solidFill>
              <a:latin typeface="Cambria Math"/>
              <a:cs typeface="Cambria Math"/>
            </a:endParaRPr>
          </a:p>
          <a:p>
            <a:pPr>
              <a:lnSpc>
                <a:spcPct val="125000"/>
              </a:lnSpc>
            </a:pPr>
            <a:r>
              <a:rPr lang="en-US" sz="1600" i="1" dirty="0" smtClean="0">
                <a:solidFill>
                  <a:srgbClr val="0000FF"/>
                </a:solidFill>
                <a:latin typeface="Cambria Math"/>
                <a:cs typeface="Cambria Math"/>
              </a:rPr>
              <a:t>C</a:t>
            </a:r>
            <a:r>
              <a:rPr lang="en-US" sz="1600" baseline="-25000" dirty="0" smtClean="0">
                <a:solidFill>
                  <a:srgbClr val="0000FF"/>
                </a:solidFill>
                <a:latin typeface="Cambria Math"/>
                <a:cs typeface="Cambria Math"/>
              </a:rPr>
              <a:t>11</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0 </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smtClean="0">
                <a:solidFill>
                  <a:srgbClr val="0000FF"/>
                </a:solidFill>
                <a:latin typeface="Cambria Math"/>
                <a:cs typeface="Cambria Math"/>
              </a:rPr>
              <a:t>1</a:t>
            </a:r>
            <a:r>
              <a:rPr lang="en-US" sz="1600" dirty="0" smtClean="0">
                <a:solidFill>
                  <a:srgbClr val="0000FF"/>
                </a:solidFill>
                <a:latin typeface="Cambria Math"/>
                <a:cs typeface="Cambria Math"/>
              </a:rPr>
              <a:t> +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2</a:t>
            </a:r>
            <a:r>
              <a:rPr lang="en-US" sz="1600" dirty="0" smtClean="0">
                <a:solidFill>
                  <a:srgbClr val="0000FF"/>
                </a:solidFill>
                <a:latin typeface="Cambria Math"/>
                <a:cs typeface="Cambria Math"/>
              </a:rPr>
              <a:t> </a:t>
            </a:r>
            <a:r>
              <a:rPr lang="en-US" sz="1600" dirty="0">
                <a:solidFill>
                  <a:srgbClr val="0000FF"/>
                </a:solidFill>
                <a:latin typeface="Cambria Math"/>
                <a:cs typeface="Cambria Math"/>
              </a:rPr>
              <a:t>+ </a:t>
            </a:r>
            <a:r>
              <a:rPr lang="en-US" sz="1600" i="1" dirty="0" smtClean="0">
                <a:solidFill>
                  <a:srgbClr val="0000FF"/>
                </a:solidFill>
                <a:latin typeface="Cambria Math"/>
                <a:cs typeface="Cambria Math"/>
              </a:rPr>
              <a:t>M</a:t>
            </a:r>
            <a:r>
              <a:rPr lang="en-US" sz="1600" baseline="-25000" dirty="0">
                <a:solidFill>
                  <a:srgbClr val="0000FF"/>
                </a:solidFill>
                <a:latin typeface="Cambria Math"/>
                <a:cs typeface="Cambria Math"/>
              </a:rPr>
              <a:t>5</a:t>
            </a:r>
            <a:r>
              <a:rPr lang="en-US" sz="1600" dirty="0" smtClean="0">
                <a:solidFill>
                  <a:srgbClr val="0000FF"/>
                </a:solidFill>
                <a:latin typeface="Cambria Math"/>
                <a:cs typeface="Cambria Math"/>
              </a:rPr>
              <a:t> </a:t>
            </a:r>
            <a:endParaRPr lang="en-US" sz="1600" baseline="-25000" dirty="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baseline="-25000" dirty="0" smtClean="0">
              <a:solidFill>
                <a:srgbClr val="0000FF"/>
              </a:solidFill>
              <a:latin typeface="Cambria Math"/>
              <a:cs typeface="Cambria Math"/>
            </a:endParaRPr>
          </a:p>
          <a:p>
            <a:pPr>
              <a:lnSpc>
                <a:spcPct val="125000"/>
              </a:lnSpc>
            </a:pPr>
            <a:endParaRPr lang="en-US" sz="1600" dirty="0">
              <a:solidFill>
                <a:srgbClr val="0000FF"/>
              </a:solidFill>
              <a:latin typeface="Cambria Math"/>
              <a:cs typeface="Cambria Math"/>
            </a:endParaRPr>
          </a:p>
        </p:txBody>
      </p:sp>
      <p:sp>
        <p:nvSpPr>
          <p:cNvPr id="29" name="TextBox 28"/>
          <p:cNvSpPr txBox="1"/>
          <p:nvPr/>
        </p:nvSpPr>
        <p:spPr>
          <a:xfrm>
            <a:off x="1326421" y="65935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0</a:t>
            </a:r>
            <a:endParaRPr lang="en-US" sz="1200" baseline="-25000" dirty="0">
              <a:solidFill>
                <a:srgbClr val="FF0000"/>
              </a:solidFill>
              <a:latin typeface="Cambria Math"/>
              <a:cs typeface="Cambria Math"/>
            </a:endParaRPr>
          </a:p>
        </p:txBody>
      </p:sp>
      <p:sp>
        <p:nvSpPr>
          <p:cNvPr id="30" name="Left Brace 29"/>
          <p:cNvSpPr/>
          <p:nvPr/>
        </p:nvSpPr>
        <p:spPr>
          <a:xfrm rot="5400000">
            <a:off x="1431378" y="616893"/>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1" name="Left Brace 30"/>
          <p:cNvSpPr/>
          <p:nvPr/>
        </p:nvSpPr>
        <p:spPr>
          <a:xfrm rot="5400000">
            <a:off x="1416879" y="969080"/>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2" name="TextBox 31"/>
          <p:cNvSpPr txBox="1"/>
          <p:nvPr/>
        </p:nvSpPr>
        <p:spPr>
          <a:xfrm>
            <a:off x="1302502" y="101088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2</a:t>
            </a:r>
            <a:endParaRPr lang="en-US" sz="1200" baseline="-25000" dirty="0">
              <a:solidFill>
                <a:srgbClr val="FF0000"/>
              </a:solidFill>
              <a:latin typeface="Cambria Math"/>
              <a:cs typeface="Cambria Math"/>
            </a:endParaRPr>
          </a:p>
        </p:txBody>
      </p:sp>
      <p:sp>
        <p:nvSpPr>
          <p:cNvPr id="33" name="Left Brace 32"/>
          <p:cNvSpPr/>
          <p:nvPr/>
        </p:nvSpPr>
        <p:spPr>
          <a:xfrm rot="5400000">
            <a:off x="2303463" y="623156"/>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6" name="Left Brace 35"/>
          <p:cNvSpPr/>
          <p:nvPr/>
        </p:nvSpPr>
        <p:spPr>
          <a:xfrm rot="5400000">
            <a:off x="1677077" y="1266719"/>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7" name="TextBox 36"/>
          <p:cNvSpPr txBox="1"/>
          <p:nvPr/>
        </p:nvSpPr>
        <p:spPr>
          <a:xfrm>
            <a:off x="1465486" y="1334599"/>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3</a:t>
            </a:r>
            <a:endParaRPr lang="en-US" sz="1200" baseline="-25000" dirty="0">
              <a:solidFill>
                <a:srgbClr val="FF0000"/>
              </a:solidFill>
              <a:latin typeface="Cambria Math"/>
              <a:cs typeface="Cambria Math"/>
            </a:endParaRPr>
          </a:p>
        </p:txBody>
      </p:sp>
      <p:sp>
        <p:nvSpPr>
          <p:cNvPr id="45" name="TextBox 44"/>
          <p:cNvSpPr txBox="1"/>
          <p:nvPr/>
        </p:nvSpPr>
        <p:spPr>
          <a:xfrm>
            <a:off x="2187606" y="669934"/>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1</a:t>
            </a:r>
            <a:endParaRPr lang="en-US" sz="1200" baseline="-25000" dirty="0">
              <a:solidFill>
                <a:srgbClr val="FF0000"/>
              </a:solidFill>
              <a:latin typeface="Cambria Math"/>
              <a:cs typeface="Cambria Math"/>
            </a:endParaRPr>
          </a:p>
        </p:txBody>
      </p:sp>
      <p:sp>
        <p:nvSpPr>
          <p:cNvPr id="46" name="Left Brace 45"/>
          <p:cNvSpPr/>
          <p:nvPr/>
        </p:nvSpPr>
        <p:spPr>
          <a:xfrm rot="5400000">
            <a:off x="1692953" y="1573747"/>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47" name="TextBox 46"/>
          <p:cNvSpPr txBox="1"/>
          <p:nvPr/>
        </p:nvSpPr>
        <p:spPr>
          <a:xfrm>
            <a:off x="1568624" y="1629832"/>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4</a:t>
            </a:r>
            <a:endParaRPr lang="en-US" sz="1200" baseline="-25000" dirty="0">
              <a:solidFill>
                <a:srgbClr val="FF0000"/>
              </a:solidFill>
              <a:latin typeface="Cambria Math"/>
              <a:cs typeface="Cambria Math"/>
            </a:endParaRPr>
          </a:p>
        </p:txBody>
      </p:sp>
      <p:sp>
        <p:nvSpPr>
          <p:cNvPr id="48" name="Left Brace 47"/>
          <p:cNvSpPr/>
          <p:nvPr/>
        </p:nvSpPr>
        <p:spPr>
          <a:xfrm rot="5400000">
            <a:off x="1408383" y="1883295"/>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49" name="TextBox 48"/>
          <p:cNvSpPr txBox="1"/>
          <p:nvPr/>
        </p:nvSpPr>
        <p:spPr>
          <a:xfrm>
            <a:off x="1284054" y="1939380"/>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5</a:t>
            </a:r>
            <a:endParaRPr lang="en-US" sz="1200" baseline="-25000" dirty="0">
              <a:solidFill>
                <a:srgbClr val="FF0000"/>
              </a:solidFill>
              <a:latin typeface="Cambria Math"/>
              <a:cs typeface="Cambria Math"/>
            </a:endParaRPr>
          </a:p>
        </p:txBody>
      </p:sp>
      <p:sp>
        <p:nvSpPr>
          <p:cNvPr id="50" name="Left Brace 49"/>
          <p:cNvSpPr/>
          <p:nvPr/>
        </p:nvSpPr>
        <p:spPr>
          <a:xfrm rot="5400000">
            <a:off x="1404077" y="2183053"/>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1" name="TextBox 50"/>
          <p:cNvSpPr txBox="1"/>
          <p:nvPr/>
        </p:nvSpPr>
        <p:spPr>
          <a:xfrm>
            <a:off x="1279748" y="2239138"/>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6</a:t>
            </a:r>
            <a:endParaRPr lang="en-US" sz="1200" baseline="-25000" dirty="0">
              <a:solidFill>
                <a:srgbClr val="FF0000"/>
              </a:solidFill>
              <a:latin typeface="Cambria Math"/>
              <a:cs typeface="Cambria Math"/>
            </a:endParaRPr>
          </a:p>
        </p:txBody>
      </p:sp>
      <p:sp>
        <p:nvSpPr>
          <p:cNvPr id="52" name="Left Brace 51"/>
          <p:cNvSpPr/>
          <p:nvPr/>
        </p:nvSpPr>
        <p:spPr>
          <a:xfrm rot="5400000">
            <a:off x="2243426" y="2176170"/>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3" name="TextBox 52"/>
          <p:cNvSpPr txBox="1"/>
          <p:nvPr/>
        </p:nvSpPr>
        <p:spPr>
          <a:xfrm>
            <a:off x="2119097" y="2232255"/>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a:solidFill>
                  <a:srgbClr val="FF0000"/>
                </a:solidFill>
                <a:latin typeface="Cambria Math"/>
                <a:cs typeface="Cambria Math"/>
              </a:rPr>
              <a:t>7</a:t>
            </a:r>
          </a:p>
        </p:txBody>
      </p:sp>
      <p:sp>
        <p:nvSpPr>
          <p:cNvPr id="54" name="Left Brace 53"/>
          <p:cNvSpPr/>
          <p:nvPr/>
        </p:nvSpPr>
        <p:spPr>
          <a:xfrm rot="5400000">
            <a:off x="1407257" y="2491419"/>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5" name="TextBox 54"/>
          <p:cNvSpPr txBox="1"/>
          <p:nvPr/>
        </p:nvSpPr>
        <p:spPr>
          <a:xfrm>
            <a:off x="1282928" y="2547504"/>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8</a:t>
            </a:r>
            <a:endParaRPr lang="en-US" sz="1200" baseline="-25000" dirty="0">
              <a:solidFill>
                <a:srgbClr val="FF0000"/>
              </a:solidFill>
              <a:latin typeface="Cambria Math"/>
              <a:cs typeface="Cambria Math"/>
            </a:endParaRPr>
          </a:p>
        </p:txBody>
      </p:sp>
      <p:sp>
        <p:nvSpPr>
          <p:cNvPr id="56" name="Left Brace 55"/>
          <p:cNvSpPr/>
          <p:nvPr/>
        </p:nvSpPr>
        <p:spPr>
          <a:xfrm rot="5400000">
            <a:off x="2246606" y="2484536"/>
            <a:ext cx="85300" cy="626386"/>
          </a:xfrm>
          <a:prstGeom prst="leftBrac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57" name="TextBox 56"/>
          <p:cNvSpPr txBox="1"/>
          <p:nvPr/>
        </p:nvSpPr>
        <p:spPr>
          <a:xfrm>
            <a:off x="2122277" y="2540621"/>
            <a:ext cx="471700" cy="276999"/>
          </a:xfrm>
          <a:prstGeom prst="rect">
            <a:avLst/>
          </a:prstGeom>
          <a:noFill/>
        </p:spPr>
        <p:txBody>
          <a:bodyPr wrap="square" rtlCol="0">
            <a:spAutoFit/>
          </a:bodyPr>
          <a:lstStyle/>
          <a:p>
            <a:r>
              <a:rPr lang="en-US" sz="1200" i="1" dirty="0" smtClean="0">
                <a:solidFill>
                  <a:srgbClr val="FF0000"/>
                </a:solidFill>
                <a:latin typeface="Cambria Math"/>
                <a:cs typeface="Cambria Math"/>
              </a:rPr>
              <a:t>T</a:t>
            </a:r>
            <a:r>
              <a:rPr lang="en-US" sz="1200" baseline="-25000" dirty="0" smtClean="0">
                <a:solidFill>
                  <a:srgbClr val="FF0000"/>
                </a:solidFill>
                <a:latin typeface="Cambria Math"/>
                <a:cs typeface="Cambria Math"/>
              </a:rPr>
              <a:t>9</a:t>
            </a:r>
            <a:endParaRPr lang="en-US" sz="1200" baseline="-25000" dirty="0">
              <a:solidFill>
                <a:srgbClr val="FF0000"/>
              </a:solidFill>
              <a:latin typeface="Cambria Math"/>
              <a:cs typeface="Cambria Math"/>
            </a:endParaRPr>
          </a:p>
        </p:txBody>
      </p:sp>
    </p:spTree>
    <p:extLst>
      <p:ext uri="{BB962C8B-B14F-4D97-AF65-F5344CB8AC3E}">
        <p14:creationId xmlns:p14="http://schemas.microsoft.com/office/powerpoint/2010/main" val="1889102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04-25 at 2.02.15 AM.png"/>
          <p:cNvPicPr>
            <a:picLocks noChangeAspect="1"/>
          </p:cNvPicPr>
          <p:nvPr/>
        </p:nvPicPr>
        <p:blipFill rotWithShape="1">
          <a:blip r:embed="rId3">
            <a:extLst>
              <a:ext uri="{28A0092B-C50C-407E-A947-70E740481C1C}">
                <a14:useLocalDpi xmlns:a14="http://schemas.microsoft.com/office/drawing/2010/main" val="0"/>
              </a:ext>
            </a:extLst>
          </a:blip>
          <a:srcRect l="2099" t="14544" r="4819" b="14166"/>
          <a:stretch/>
        </p:blipFill>
        <p:spPr>
          <a:xfrm>
            <a:off x="1913467" y="1232750"/>
            <a:ext cx="6663266" cy="1662854"/>
          </a:xfrm>
          <a:prstGeom prst="rect">
            <a:avLst/>
          </a:prstGeom>
        </p:spPr>
      </p:pic>
      <p:sp>
        <p:nvSpPr>
          <p:cNvPr id="5" name="TextBox 4"/>
          <p:cNvSpPr txBox="1"/>
          <p:nvPr/>
        </p:nvSpPr>
        <p:spPr>
          <a:xfrm>
            <a:off x="477040" y="6963521"/>
            <a:ext cx="9299493" cy="400110"/>
          </a:xfrm>
          <a:prstGeom prst="rect">
            <a:avLst/>
          </a:prstGeom>
          <a:noFill/>
        </p:spPr>
        <p:txBody>
          <a:bodyPr wrap="square" rtlCol="0">
            <a:spAutoFit/>
          </a:bodyPr>
          <a:lstStyle/>
          <a:p>
            <a:r>
              <a:rPr lang="en-US" sz="1000" dirty="0" smtClean="0">
                <a:latin typeface="Times"/>
                <a:cs typeface="Times"/>
              </a:rPr>
              <a:t>*Robert </a:t>
            </a:r>
            <a:r>
              <a:rPr lang="en-US" sz="1000" dirty="0">
                <a:latin typeface="Times"/>
                <a:cs typeface="Times"/>
              </a:rPr>
              <a:t>A. van de </a:t>
            </a:r>
            <a:r>
              <a:rPr lang="en-US" sz="1000" dirty="0" err="1">
                <a:latin typeface="Times"/>
                <a:cs typeface="Times"/>
              </a:rPr>
              <a:t>Geijn</a:t>
            </a:r>
            <a:r>
              <a:rPr lang="en-US" sz="1000" dirty="0">
                <a:latin typeface="Times"/>
                <a:cs typeface="Times"/>
              </a:rPr>
              <a:t>, and </a:t>
            </a:r>
            <a:r>
              <a:rPr lang="en-US" sz="1000" dirty="0" err="1">
                <a:latin typeface="Times"/>
                <a:cs typeface="Times"/>
              </a:rPr>
              <a:t>Jerrell</a:t>
            </a:r>
            <a:r>
              <a:rPr lang="en-US" sz="1000" dirty="0">
                <a:latin typeface="Times"/>
                <a:cs typeface="Times"/>
              </a:rPr>
              <a:t> Watts. "SUMMA: Scalable universal matrix multiplication algorithm." Concurrency-Practice and Experience 9, no. 4 (1997): 255-274.</a:t>
            </a:r>
          </a:p>
          <a:p>
            <a:endParaRPr lang="en-US" sz="1000" dirty="0">
              <a:latin typeface="Times"/>
              <a:cs typeface="Times"/>
            </a:endParaRPr>
          </a:p>
        </p:txBody>
      </p:sp>
      <p:graphicFrame>
        <p:nvGraphicFramePr>
          <p:cNvPr id="6" name="Table 5"/>
          <p:cNvGraphicFramePr>
            <a:graphicFrameLocks noGrp="1"/>
          </p:cNvGraphicFramePr>
          <p:nvPr>
            <p:extLst>
              <p:ext uri="{D42A27DB-BD31-4B8C-83A1-F6EECF244321}">
                <p14:modId xmlns:p14="http://schemas.microsoft.com/office/powerpoint/2010/main" val="165795965"/>
              </p:ext>
            </p:extLst>
          </p:nvPr>
        </p:nvGraphicFramePr>
        <p:xfrm>
          <a:off x="1788700"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7" name="TextBox 6"/>
          <p:cNvSpPr txBox="1"/>
          <p:nvPr/>
        </p:nvSpPr>
        <p:spPr>
          <a:xfrm>
            <a:off x="3659275" y="4300374"/>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sp>
        <p:nvSpPr>
          <p:cNvPr id="9" name="TextBox 8"/>
          <p:cNvSpPr txBox="1"/>
          <p:nvPr/>
        </p:nvSpPr>
        <p:spPr>
          <a:xfrm>
            <a:off x="6309010" y="4312689"/>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graphicFrame>
        <p:nvGraphicFramePr>
          <p:cNvPr id="10" name="Table 9"/>
          <p:cNvGraphicFramePr>
            <a:graphicFrameLocks noGrp="1"/>
          </p:cNvGraphicFramePr>
          <p:nvPr>
            <p:extLst>
              <p:ext uri="{D42A27DB-BD31-4B8C-83A1-F6EECF244321}">
                <p14:modId xmlns:p14="http://schemas.microsoft.com/office/powerpoint/2010/main" val="4136444594"/>
              </p:ext>
            </p:extLst>
          </p:nvPr>
        </p:nvGraphicFramePr>
        <p:xfrm>
          <a:off x="4455961"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40748835"/>
              </p:ext>
            </p:extLst>
          </p:nvPr>
        </p:nvGraphicFramePr>
        <p:xfrm>
          <a:off x="6803723"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12" name="Rectangle 11"/>
          <p:cNvSpPr/>
          <p:nvPr/>
        </p:nvSpPr>
        <p:spPr>
          <a:xfrm>
            <a:off x="4699206" y="3756669"/>
            <a:ext cx="125325" cy="1828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dirty="0">
              <a:solidFill>
                <a:srgbClr val="000000"/>
              </a:solidFill>
              <a:latin typeface="Helvetica"/>
              <a:cs typeface="Helvetica"/>
            </a:endParaRPr>
          </a:p>
        </p:txBody>
      </p:sp>
      <p:sp>
        <p:nvSpPr>
          <p:cNvPr id="13" name="Rectangle 12"/>
          <p:cNvSpPr/>
          <p:nvPr/>
        </p:nvSpPr>
        <p:spPr>
          <a:xfrm>
            <a:off x="6803723" y="3971940"/>
            <a:ext cx="1828800" cy="1336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err="1" smtClean="0">
                <a:solidFill>
                  <a:srgbClr val="000000"/>
                </a:solidFill>
                <a:latin typeface="Helvetica"/>
                <a:cs typeface="Helvetica"/>
              </a:rPr>
              <a:t>B</a:t>
            </a:r>
            <a:r>
              <a:rPr lang="en-US" sz="900" baseline="-25000" dirty="0" err="1" smtClean="0">
                <a:solidFill>
                  <a:srgbClr val="000000"/>
                </a:solidFill>
                <a:latin typeface="Helvetica"/>
                <a:cs typeface="Helvetica"/>
              </a:rPr>
              <a:t>p</a:t>
            </a:r>
            <a:endParaRPr lang="en-US" sz="900" baseline="-25000" dirty="0">
              <a:solidFill>
                <a:srgbClr val="000000"/>
              </a:solidFill>
              <a:latin typeface="Helvetica"/>
              <a:cs typeface="Helvetica"/>
            </a:endParaRPr>
          </a:p>
        </p:txBody>
      </p:sp>
      <p:cxnSp>
        <p:nvCxnSpPr>
          <p:cNvPr id="14" name="Curved Connector 13"/>
          <p:cNvCxnSpPr/>
          <p:nvPr/>
        </p:nvCxnSpPr>
        <p:spPr>
          <a:xfrm>
            <a:off x="4824531" y="4946705"/>
            <a:ext cx="350912" cy="12700"/>
          </a:xfrm>
          <a:prstGeom prst="curvedConnector3">
            <a:avLst/>
          </a:prstGeom>
          <a:ln>
            <a:tailEnd type="stealt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4816177" y="4586569"/>
            <a:ext cx="785991" cy="354602"/>
          </a:xfrm>
          <a:custGeom>
            <a:avLst/>
            <a:gdLst>
              <a:gd name="connsiteX0" fmla="*/ 0 w 785991"/>
              <a:gd name="connsiteY0" fmla="*/ 354602 h 354602"/>
              <a:gd name="connsiteX1" fmla="*/ 50130 w 785991"/>
              <a:gd name="connsiteY1" fmla="*/ 187493 h 354602"/>
              <a:gd name="connsiteX2" fmla="*/ 200520 w 785991"/>
              <a:gd name="connsiteY2" fmla="*/ 37095 h 354602"/>
              <a:gd name="connsiteX3" fmla="*/ 375976 w 785991"/>
              <a:gd name="connsiteY3" fmla="*/ 3673 h 354602"/>
              <a:gd name="connsiteX4" fmla="*/ 492946 w 785991"/>
              <a:gd name="connsiteY4" fmla="*/ 3673 h 354602"/>
              <a:gd name="connsiteX5" fmla="*/ 576496 w 785991"/>
              <a:gd name="connsiteY5" fmla="*/ 28739 h 354602"/>
              <a:gd name="connsiteX6" fmla="*/ 685111 w 785991"/>
              <a:gd name="connsiteY6" fmla="*/ 137360 h 354602"/>
              <a:gd name="connsiteX7" fmla="*/ 751952 w 785991"/>
              <a:gd name="connsiteY7" fmla="*/ 229270 h 354602"/>
              <a:gd name="connsiteX8" fmla="*/ 777017 w 785991"/>
              <a:gd name="connsiteY8" fmla="*/ 287758 h 354602"/>
              <a:gd name="connsiteX9" fmla="*/ 785372 w 785991"/>
              <a:gd name="connsiteY9" fmla="*/ 337891 h 354602"/>
              <a:gd name="connsiteX10" fmla="*/ 785372 w 785991"/>
              <a:gd name="connsiteY10" fmla="*/ 346247 h 35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991" h="354602">
                <a:moveTo>
                  <a:pt x="0" y="354602"/>
                </a:moveTo>
                <a:cubicBezTo>
                  <a:pt x="8355" y="297506"/>
                  <a:pt x="16710" y="240411"/>
                  <a:pt x="50130" y="187493"/>
                </a:cubicBezTo>
                <a:cubicBezTo>
                  <a:pt x="83550" y="134575"/>
                  <a:pt x="146212" y="67732"/>
                  <a:pt x="200520" y="37095"/>
                </a:cubicBezTo>
                <a:cubicBezTo>
                  <a:pt x="254828" y="6458"/>
                  <a:pt x="327238" y="9243"/>
                  <a:pt x="375976" y="3673"/>
                </a:cubicBezTo>
                <a:cubicBezTo>
                  <a:pt x="424714" y="-1897"/>
                  <a:pt x="459526" y="-505"/>
                  <a:pt x="492946" y="3673"/>
                </a:cubicBezTo>
                <a:cubicBezTo>
                  <a:pt x="526366" y="7851"/>
                  <a:pt x="544468" y="6458"/>
                  <a:pt x="576496" y="28739"/>
                </a:cubicBezTo>
                <a:cubicBezTo>
                  <a:pt x="608524" y="51020"/>
                  <a:pt x="655868" y="103938"/>
                  <a:pt x="685111" y="137360"/>
                </a:cubicBezTo>
                <a:cubicBezTo>
                  <a:pt x="714354" y="170782"/>
                  <a:pt x="736634" y="204204"/>
                  <a:pt x="751952" y="229270"/>
                </a:cubicBezTo>
                <a:cubicBezTo>
                  <a:pt x="767270" y="254336"/>
                  <a:pt x="771447" y="269655"/>
                  <a:pt x="777017" y="287758"/>
                </a:cubicBezTo>
                <a:cubicBezTo>
                  <a:pt x="782587" y="305861"/>
                  <a:pt x="783980" y="328143"/>
                  <a:pt x="785372" y="337891"/>
                </a:cubicBezTo>
                <a:cubicBezTo>
                  <a:pt x="786765" y="347639"/>
                  <a:pt x="785372" y="346247"/>
                  <a:pt x="785372" y="346247"/>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4807822" y="4577388"/>
            <a:ext cx="1311738" cy="355428"/>
          </a:xfrm>
          <a:custGeom>
            <a:avLst/>
            <a:gdLst>
              <a:gd name="connsiteX0" fmla="*/ 0 w 1311738"/>
              <a:gd name="connsiteY0" fmla="*/ 338717 h 355428"/>
              <a:gd name="connsiteX1" fmla="*/ 192165 w 1311738"/>
              <a:gd name="connsiteY1" fmla="*/ 129830 h 355428"/>
              <a:gd name="connsiteX2" fmla="*/ 501301 w 1311738"/>
              <a:gd name="connsiteY2" fmla="*/ 54631 h 355428"/>
              <a:gd name="connsiteX3" fmla="*/ 743597 w 1311738"/>
              <a:gd name="connsiteY3" fmla="*/ 12854 h 355428"/>
              <a:gd name="connsiteX4" fmla="*/ 985892 w 1311738"/>
              <a:gd name="connsiteY4" fmla="*/ 12854 h 355428"/>
              <a:gd name="connsiteX5" fmla="*/ 1228188 w 1311738"/>
              <a:gd name="connsiteY5" fmla="*/ 163252 h 355428"/>
              <a:gd name="connsiteX6" fmla="*/ 1311738 w 1311738"/>
              <a:gd name="connsiteY6" fmla="*/ 355428 h 35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38" h="355428">
                <a:moveTo>
                  <a:pt x="0" y="338717"/>
                </a:moveTo>
                <a:cubicBezTo>
                  <a:pt x="54307" y="257947"/>
                  <a:pt x="108615" y="177178"/>
                  <a:pt x="192165" y="129830"/>
                </a:cubicBezTo>
                <a:cubicBezTo>
                  <a:pt x="275715" y="82482"/>
                  <a:pt x="409396" y="74127"/>
                  <a:pt x="501301" y="54631"/>
                </a:cubicBezTo>
                <a:cubicBezTo>
                  <a:pt x="593206" y="35135"/>
                  <a:pt x="662832" y="19817"/>
                  <a:pt x="743597" y="12854"/>
                </a:cubicBezTo>
                <a:cubicBezTo>
                  <a:pt x="824362" y="5891"/>
                  <a:pt x="905127" y="-12212"/>
                  <a:pt x="985892" y="12854"/>
                </a:cubicBezTo>
                <a:cubicBezTo>
                  <a:pt x="1066657" y="37920"/>
                  <a:pt x="1173880" y="106156"/>
                  <a:pt x="1228188" y="163252"/>
                </a:cubicBezTo>
                <a:cubicBezTo>
                  <a:pt x="1282496" y="220348"/>
                  <a:pt x="1297813" y="309473"/>
                  <a:pt x="1311738" y="355428"/>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Curved Connector 16"/>
          <p:cNvCxnSpPr/>
          <p:nvPr/>
        </p:nvCxnSpPr>
        <p:spPr>
          <a:xfrm rot="5140601">
            <a:off x="7689655" y="4306338"/>
            <a:ext cx="350912" cy="12700"/>
          </a:xfrm>
          <a:prstGeom prst="curvedConnector3">
            <a:avLst/>
          </a:prstGeom>
          <a:ln>
            <a:tailEnd type="stealth"/>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rot="5140601">
            <a:off x="7670051" y="4339096"/>
            <a:ext cx="785991" cy="354602"/>
          </a:xfrm>
          <a:custGeom>
            <a:avLst/>
            <a:gdLst>
              <a:gd name="connsiteX0" fmla="*/ 0 w 785991"/>
              <a:gd name="connsiteY0" fmla="*/ 354602 h 354602"/>
              <a:gd name="connsiteX1" fmla="*/ 50130 w 785991"/>
              <a:gd name="connsiteY1" fmla="*/ 187493 h 354602"/>
              <a:gd name="connsiteX2" fmla="*/ 200520 w 785991"/>
              <a:gd name="connsiteY2" fmla="*/ 37095 h 354602"/>
              <a:gd name="connsiteX3" fmla="*/ 375976 w 785991"/>
              <a:gd name="connsiteY3" fmla="*/ 3673 h 354602"/>
              <a:gd name="connsiteX4" fmla="*/ 492946 w 785991"/>
              <a:gd name="connsiteY4" fmla="*/ 3673 h 354602"/>
              <a:gd name="connsiteX5" fmla="*/ 576496 w 785991"/>
              <a:gd name="connsiteY5" fmla="*/ 28739 h 354602"/>
              <a:gd name="connsiteX6" fmla="*/ 685111 w 785991"/>
              <a:gd name="connsiteY6" fmla="*/ 137360 h 354602"/>
              <a:gd name="connsiteX7" fmla="*/ 751952 w 785991"/>
              <a:gd name="connsiteY7" fmla="*/ 229270 h 354602"/>
              <a:gd name="connsiteX8" fmla="*/ 777017 w 785991"/>
              <a:gd name="connsiteY8" fmla="*/ 287758 h 354602"/>
              <a:gd name="connsiteX9" fmla="*/ 785372 w 785991"/>
              <a:gd name="connsiteY9" fmla="*/ 337891 h 354602"/>
              <a:gd name="connsiteX10" fmla="*/ 785372 w 785991"/>
              <a:gd name="connsiteY10" fmla="*/ 346247 h 35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991" h="354602">
                <a:moveTo>
                  <a:pt x="0" y="354602"/>
                </a:moveTo>
                <a:cubicBezTo>
                  <a:pt x="8355" y="297506"/>
                  <a:pt x="16710" y="240411"/>
                  <a:pt x="50130" y="187493"/>
                </a:cubicBezTo>
                <a:cubicBezTo>
                  <a:pt x="83550" y="134575"/>
                  <a:pt x="146212" y="67732"/>
                  <a:pt x="200520" y="37095"/>
                </a:cubicBezTo>
                <a:cubicBezTo>
                  <a:pt x="254828" y="6458"/>
                  <a:pt x="327238" y="9243"/>
                  <a:pt x="375976" y="3673"/>
                </a:cubicBezTo>
                <a:cubicBezTo>
                  <a:pt x="424714" y="-1897"/>
                  <a:pt x="459526" y="-505"/>
                  <a:pt x="492946" y="3673"/>
                </a:cubicBezTo>
                <a:cubicBezTo>
                  <a:pt x="526366" y="7851"/>
                  <a:pt x="544468" y="6458"/>
                  <a:pt x="576496" y="28739"/>
                </a:cubicBezTo>
                <a:cubicBezTo>
                  <a:pt x="608524" y="51020"/>
                  <a:pt x="655868" y="103938"/>
                  <a:pt x="685111" y="137360"/>
                </a:cubicBezTo>
                <a:cubicBezTo>
                  <a:pt x="714354" y="170782"/>
                  <a:pt x="736634" y="204204"/>
                  <a:pt x="751952" y="229270"/>
                </a:cubicBezTo>
                <a:cubicBezTo>
                  <a:pt x="767270" y="254336"/>
                  <a:pt x="771447" y="269655"/>
                  <a:pt x="777017" y="287758"/>
                </a:cubicBezTo>
                <a:cubicBezTo>
                  <a:pt x="782587" y="305861"/>
                  <a:pt x="783980" y="328143"/>
                  <a:pt x="785372" y="337891"/>
                </a:cubicBezTo>
                <a:cubicBezTo>
                  <a:pt x="786765" y="347639"/>
                  <a:pt x="785372" y="346247"/>
                  <a:pt x="785372" y="346247"/>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rot="5140601">
            <a:off x="7407177" y="4595311"/>
            <a:ext cx="1311738" cy="355428"/>
          </a:xfrm>
          <a:custGeom>
            <a:avLst/>
            <a:gdLst>
              <a:gd name="connsiteX0" fmla="*/ 0 w 1311738"/>
              <a:gd name="connsiteY0" fmla="*/ 338717 h 355428"/>
              <a:gd name="connsiteX1" fmla="*/ 192165 w 1311738"/>
              <a:gd name="connsiteY1" fmla="*/ 129830 h 355428"/>
              <a:gd name="connsiteX2" fmla="*/ 501301 w 1311738"/>
              <a:gd name="connsiteY2" fmla="*/ 54631 h 355428"/>
              <a:gd name="connsiteX3" fmla="*/ 743597 w 1311738"/>
              <a:gd name="connsiteY3" fmla="*/ 12854 h 355428"/>
              <a:gd name="connsiteX4" fmla="*/ 985892 w 1311738"/>
              <a:gd name="connsiteY4" fmla="*/ 12854 h 355428"/>
              <a:gd name="connsiteX5" fmla="*/ 1228188 w 1311738"/>
              <a:gd name="connsiteY5" fmla="*/ 163252 h 355428"/>
              <a:gd name="connsiteX6" fmla="*/ 1311738 w 1311738"/>
              <a:gd name="connsiteY6" fmla="*/ 355428 h 35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38" h="355428">
                <a:moveTo>
                  <a:pt x="0" y="338717"/>
                </a:moveTo>
                <a:cubicBezTo>
                  <a:pt x="54307" y="257947"/>
                  <a:pt x="108615" y="177178"/>
                  <a:pt x="192165" y="129830"/>
                </a:cubicBezTo>
                <a:cubicBezTo>
                  <a:pt x="275715" y="82482"/>
                  <a:pt x="409396" y="74127"/>
                  <a:pt x="501301" y="54631"/>
                </a:cubicBezTo>
                <a:cubicBezTo>
                  <a:pt x="593206" y="35135"/>
                  <a:pt x="662832" y="19817"/>
                  <a:pt x="743597" y="12854"/>
                </a:cubicBezTo>
                <a:cubicBezTo>
                  <a:pt x="824362" y="5891"/>
                  <a:pt x="905127" y="-12212"/>
                  <a:pt x="985892" y="12854"/>
                </a:cubicBezTo>
                <a:cubicBezTo>
                  <a:pt x="1066657" y="37920"/>
                  <a:pt x="1173880" y="106156"/>
                  <a:pt x="1228188" y="163252"/>
                </a:cubicBezTo>
                <a:cubicBezTo>
                  <a:pt x="1282496" y="220348"/>
                  <a:pt x="1297813" y="309473"/>
                  <a:pt x="1311738" y="355428"/>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itle 1"/>
          <p:cNvSpPr>
            <a:spLocks noGrp="1"/>
          </p:cNvSpPr>
          <p:nvPr>
            <p:ph type="title"/>
          </p:nvPr>
        </p:nvSpPr>
        <p:spPr>
          <a:xfrm>
            <a:off x="1" y="292947"/>
            <a:ext cx="10186748" cy="1219200"/>
          </a:xfrm>
        </p:spPr>
        <p:txBody>
          <a:bodyPr>
            <a:normAutofit/>
          </a:bodyPr>
          <a:lstStyle/>
          <a:p>
            <a:r>
              <a:rPr lang="en-US" sz="3200" dirty="0" smtClean="0"/>
              <a:t>Accelerating SUMMA algorithm with </a:t>
            </a:r>
            <a:r>
              <a:rPr lang="en-US" sz="3200" dirty="0" err="1" smtClean="0"/>
              <a:t>Strassen</a:t>
            </a:r>
            <a:endParaRPr lang="en-US" sz="3200" dirty="0"/>
          </a:p>
        </p:txBody>
      </p:sp>
      <p:sp>
        <p:nvSpPr>
          <p:cNvPr id="22" name="Down Arrow 21"/>
          <p:cNvSpPr/>
          <p:nvPr/>
        </p:nvSpPr>
        <p:spPr>
          <a:xfrm>
            <a:off x="5109144" y="2895604"/>
            <a:ext cx="91712" cy="30766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23" name="TextBox 22"/>
          <p:cNvSpPr txBox="1"/>
          <p:nvPr/>
        </p:nvSpPr>
        <p:spPr>
          <a:xfrm>
            <a:off x="4644614" y="3157908"/>
            <a:ext cx="1561348" cy="338554"/>
          </a:xfrm>
          <a:prstGeom prst="rect">
            <a:avLst/>
          </a:prstGeom>
          <a:noFill/>
        </p:spPr>
        <p:txBody>
          <a:bodyPr wrap="square" rtlCol="0">
            <a:spAutoFit/>
          </a:bodyPr>
          <a:lstStyle/>
          <a:p>
            <a:r>
              <a:rPr lang="en-US" sz="1600" dirty="0" smtClean="0">
                <a:solidFill>
                  <a:srgbClr val="008000"/>
                </a:solidFill>
                <a:latin typeface="Helvetica"/>
                <a:cs typeface="Helvetica"/>
              </a:rPr>
              <a:t>Rank-k update</a:t>
            </a:r>
            <a:endParaRPr lang="en-US" sz="1600" dirty="0">
              <a:solidFill>
                <a:srgbClr val="008000"/>
              </a:solidFill>
              <a:latin typeface="Helvetica"/>
              <a:cs typeface="Helvetica"/>
            </a:endParaRPr>
          </a:p>
        </p:txBody>
      </p:sp>
      <p:sp>
        <p:nvSpPr>
          <p:cNvPr id="24" name="TextBox 23"/>
          <p:cNvSpPr txBox="1"/>
          <p:nvPr/>
        </p:nvSpPr>
        <p:spPr>
          <a:xfrm>
            <a:off x="4614634" y="4634806"/>
            <a:ext cx="818792" cy="230832"/>
          </a:xfrm>
          <a:prstGeom prst="rect">
            <a:avLst/>
          </a:prstGeom>
          <a:noFill/>
        </p:spPr>
        <p:txBody>
          <a:bodyPr wrap="square" rtlCol="0">
            <a:spAutoFit/>
          </a:bodyPr>
          <a:lstStyle/>
          <a:p>
            <a:r>
              <a:rPr lang="en-US" sz="900" dirty="0" err="1" smtClean="0">
                <a:latin typeface="Helvetica"/>
                <a:cs typeface="Helvetica"/>
              </a:rPr>
              <a:t>A</a:t>
            </a:r>
            <a:r>
              <a:rPr lang="en-US" sz="900" baseline="-25000" dirty="0" err="1" smtClean="0">
                <a:latin typeface="Helvetica"/>
                <a:cs typeface="Helvetica"/>
              </a:rPr>
              <a:t>p</a:t>
            </a:r>
            <a:endParaRPr lang="en-US" sz="900" baseline="-25000" dirty="0">
              <a:latin typeface="Helvetica"/>
              <a:cs typeface="Helvetica"/>
            </a:endParaRPr>
          </a:p>
        </p:txBody>
      </p:sp>
    </p:spTree>
    <p:extLst>
      <p:ext uri="{BB962C8B-B14F-4D97-AF65-F5344CB8AC3E}">
        <p14:creationId xmlns:p14="http://schemas.microsoft.com/office/powerpoint/2010/main" val="404401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50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50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500"/>
                                  </p:stCondLst>
                                  <p:childTnLst>
                                    <p:set>
                                      <p:cBhvr>
                                        <p:cTn id="39" dur="1" fill="hold">
                                          <p:stCondLst>
                                            <p:cond delay="0"/>
                                          </p:stCondLst>
                                        </p:cTn>
                                        <p:tgtEl>
                                          <p:spTgt spid="1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50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8" grpId="0" animBg="1"/>
      <p:bldP spid="19" grpId="0" animBg="1"/>
      <p:bldP spid="22" grpId="0" animBg="1"/>
      <p:bldP spid="23" grpId="0"/>
      <p:bldP spid="2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947"/>
            <a:ext cx="10186748" cy="1219200"/>
          </a:xfrm>
        </p:spPr>
        <p:txBody>
          <a:bodyPr>
            <a:normAutofit/>
          </a:bodyPr>
          <a:lstStyle/>
          <a:p>
            <a:r>
              <a:rPr lang="en-US" sz="3200" dirty="0" smtClean="0"/>
              <a:t>Accelerating SUMMA algorithm with </a:t>
            </a:r>
            <a:r>
              <a:rPr lang="en-US" sz="3200" dirty="0" err="1" smtClean="0"/>
              <a:t>Strassen</a:t>
            </a:r>
            <a:endParaRPr lang="en-US" sz="3200" dirty="0"/>
          </a:p>
        </p:txBody>
      </p:sp>
      <p:pic>
        <p:nvPicPr>
          <p:cNvPr id="8" name="Picture 7" descr="Screen Shot 2016-04-25 at 2.02.15 AM.png"/>
          <p:cNvPicPr>
            <a:picLocks noChangeAspect="1"/>
          </p:cNvPicPr>
          <p:nvPr/>
        </p:nvPicPr>
        <p:blipFill rotWithShape="1">
          <a:blip r:embed="rId3">
            <a:extLst>
              <a:ext uri="{28A0092B-C50C-407E-A947-70E740481C1C}">
                <a14:useLocalDpi xmlns:a14="http://schemas.microsoft.com/office/drawing/2010/main" val="0"/>
              </a:ext>
            </a:extLst>
          </a:blip>
          <a:srcRect l="2099" t="14544" r="4819" b="14166"/>
          <a:stretch/>
        </p:blipFill>
        <p:spPr>
          <a:xfrm>
            <a:off x="1913467" y="1232750"/>
            <a:ext cx="6663266" cy="1662854"/>
          </a:xfrm>
          <a:prstGeom prst="rect">
            <a:avLst/>
          </a:prstGeom>
        </p:spPr>
      </p:pic>
      <p:sp>
        <p:nvSpPr>
          <p:cNvPr id="5" name="TextBox 4"/>
          <p:cNvSpPr txBox="1"/>
          <p:nvPr/>
        </p:nvSpPr>
        <p:spPr>
          <a:xfrm>
            <a:off x="477040" y="6963521"/>
            <a:ext cx="9299493" cy="400110"/>
          </a:xfrm>
          <a:prstGeom prst="rect">
            <a:avLst/>
          </a:prstGeom>
          <a:noFill/>
        </p:spPr>
        <p:txBody>
          <a:bodyPr wrap="square" rtlCol="0">
            <a:spAutoFit/>
          </a:bodyPr>
          <a:lstStyle/>
          <a:p>
            <a:r>
              <a:rPr lang="en-US" sz="1000" dirty="0" smtClean="0">
                <a:latin typeface="Times"/>
                <a:cs typeface="Times"/>
              </a:rPr>
              <a:t>*Robert </a:t>
            </a:r>
            <a:r>
              <a:rPr lang="en-US" sz="1000" dirty="0">
                <a:latin typeface="Times"/>
                <a:cs typeface="Times"/>
              </a:rPr>
              <a:t>A. van de </a:t>
            </a:r>
            <a:r>
              <a:rPr lang="en-US" sz="1000" dirty="0" err="1">
                <a:latin typeface="Times"/>
                <a:cs typeface="Times"/>
              </a:rPr>
              <a:t>Geijn</a:t>
            </a:r>
            <a:r>
              <a:rPr lang="en-US" sz="1000" dirty="0">
                <a:latin typeface="Times"/>
                <a:cs typeface="Times"/>
              </a:rPr>
              <a:t>, and </a:t>
            </a:r>
            <a:r>
              <a:rPr lang="en-US" sz="1000" dirty="0" err="1">
                <a:latin typeface="Times"/>
                <a:cs typeface="Times"/>
              </a:rPr>
              <a:t>Jerrell</a:t>
            </a:r>
            <a:r>
              <a:rPr lang="en-US" sz="1000" dirty="0">
                <a:latin typeface="Times"/>
                <a:cs typeface="Times"/>
              </a:rPr>
              <a:t> Watts. "SUMMA: Scalable universal matrix multiplication algorithm." Concurrency-Practice and Experience 9, no. 4 (1997): 255-274.</a:t>
            </a:r>
          </a:p>
          <a:p>
            <a:endParaRPr lang="en-US" sz="1000" dirty="0">
              <a:latin typeface="Times"/>
              <a:cs typeface="Times"/>
            </a:endParaRPr>
          </a:p>
        </p:txBody>
      </p:sp>
      <p:graphicFrame>
        <p:nvGraphicFramePr>
          <p:cNvPr id="6" name="Table 5"/>
          <p:cNvGraphicFramePr>
            <a:graphicFrameLocks noGrp="1"/>
          </p:cNvGraphicFramePr>
          <p:nvPr>
            <p:extLst>
              <p:ext uri="{D42A27DB-BD31-4B8C-83A1-F6EECF244321}">
                <p14:modId xmlns:p14="http://schemas.microsoft.com/office/powerpoint/2010/main" val="331992083"/>
              </p:ext>
            </p:extLst>
          </p:nvPr>
        </p:nvGraphicFramePr>
        <p:xfrm>
          <a:off x="1788700"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7" name="TextBox 6"/>
          <p:cNvSpPr txBox="1"/>
          <p:nvPr/>
        </p:nvSpPr>
        <p:spPr>
          <a:xfrm>
            <a:off x="3659275" y="4300374"/>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sp>
        <p:nvSpPr>
          <p:cNvPr id="9" name="TextBox 8"/>
          <p:cNvSpPr txBox="1"/>
          <p:nvPr/>
        </p:nvSpPr>
        <p:spPr>
          <a:xfrm>
            <a:off x="6309010" y="4312689"/>
            <a:ext cx="950686" cy="646331"/>
          </a:xfrm>
          <a:prstGeom prst="rect">
            <a:avLst/>
          </a:prstGeom>
          <a:noFill/>
        </p:spPr>
        <p:txBody>
          <a:bodyPr wrap="square" rtlCol="0">
            <a:spAutoFit/>
          </a:bodyPr>
          <a:lstStyle/>
          <a:p>
            <a:r>
              <a:rPr lang="en-US" sz="3600" dirty="0" smtClean="0">
                <a:latin typeface="Helvetica"/>
                <a:cs typeface="Helvetica"/>
              </a:rPr>
              <a:t>×</a:t>
            </a:r>
            <a:endParaRPr lang="en-US" sz="3600" dirty="0">
              <a:latin typeface="Helvetica"/>
              <a:cs typeface="Helvetica"/>
            </a:endParaRPr>
          </a:p>
        </p:txBody>
      </p:sp>
      <p:graphicFrame>
        <p:nvGraphicFramePr>
          <p:cNvPr id="10" name="Table 9"/>
          <p:cNvGraphicFramePr>
            <a:graphicFrameLocks noGrp="1"/>
          </p:cNvGraphicFramePr>
          <p:nvPr>
            <p:extLst>
              <p:ext uri="{D42A27DB-BD31-4B8C-83A1-F6EECF244321}">
                <p14:modId xmlns:p14="http://schemas.microsoft.com/office/powerpoint/2010/main" val="1024769242"/>
              </p:ext>
            </p:extLst>
          </p:nvPr>
        </p:nvGraphicFramePr>
        <p:xfrm>
          <a:off x="4455961"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54897206"/>
              </p:ext>
            </p:extLst>
          </p:nvPr>
        </p:nvGraphicFramePr>
        <p:xfrm>
          <a:off x="6803723" y="3756669"/>
          <a:ext cx="1828800" cy="1828800"/>
        </p:xfrm>
        <a:graphic>
          <a:graphicData uri="http://schemas.openxmlformats.org/drawingml/2006/table">
            <a:tbl>
              <a:tblPr firstRow="1" bandRow="1">
                <a:tableStyleId>{5940675A-B579-460E-94D1-54222C63F5DA}</a:tableStyleId>
              </a:tblPr>
              <a:tblGrid>
                <a:gridCol w="457200"/>
                <a:gridCol w="457200"/>
                <a:gridCol w="457200"/>
                <a:gridCol w="457200"/>
              </a:tblGrid>
              <a:tr h="45720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12" name="Rectangle 11"/>
          <p:cNvSpPr/>
          <p:nvPr/>
        </p:nvSpPr>
        <p:spPr>
          <a:xfrm>
            <a:off x="4699206" y="3756669"/>
            <a:ext cx="125325" cy="1828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dirty="0">
              <a:solidFill>
                <a:srgbClr val="000000"/>
              </a:solidFill>
              <a:latin typeface="Helvetica"/>
              <a:cs typeface="Helvetica"/>
            </a:endParaRPr>
          </a:p>
        </p:txBody>
      </p:sp>
      <p:sp>
        <p:nvSpPr>
          <p:cNvPr id="13" name="Rectangle 12"/>
          <p:cNvSpPr/>
          <p:nvPr/>
        </p:nvSpPr>
        <p:spPr>
          <a:xfrm>
            <a:off x="6803723" y="3971940"/>
            <a:ext cx="1828800" cy="1336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err="1" smtClean="0">
                <a:solidFill>
                  <a:srgbClr val="000000"/>
                </a:solidFill>
                <a:latin typeface="Helvetica"/>
                <a:cs typeface="Helvetica"/>
              </a:rPr>
              <a:t>B</a:t>
            </a:r>
            <a:r>
              <a:rPr lang="en-US" sz="900" baseline="-25000" dirty="0" err="1" smtClean="0">
                <a:solidFill>
                  <a:srgbClr val="000000"/>
                </a:solidFill>
                <a:latin typeface="Helvetica"/>
                <a:cs typeface="Helvetica"/>
              </a:rPr>
              <a:t>p</a:t>
            </a:r>
            <a:endParaRPr lang="en-US" sz="900" baseline="-25000" dirty="0">
              <a:solidFill>
                <a:srgbClr val="000000"/>
              </a:solidFill>
              <a:latin typeface="Helvetica"/>
              <a:cs typeface="Helvetica"/>
            </a:endParaRPr>
          </a:p>
        </p:txBody>
      </p:sp>
      <p:cxnSp>
        <p:nvCxnSpPr>
          <p:cNvPr id="14" name="Curved Connector 13"/>
          <p:cNvCxnSpPr/>
          <p:nvPr/>
        </p:nvCxnSpPr>
        <p:spPr>
          <a:xfrm>
            <a:off x="4824531" y="4946705"/>
            <a:ext cx="350912" cy="12700"/>
          </a:xfrm>
          <a:prstGeom prst="curvedConnector3">
            <a:avLst/>
          </a:prstGeom>
          <a:ln>
            <a:tailEnd type="stealt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4816177" y="4586569"/>
            <a:ext cx="785991" cy="354602"/>
          </a:xfrm>
          <a:custGeom>
            <a:avLst/>
            <a:gdLst>
              <a:gd name="connsiteX0" fmla="*/ 0 w 785991"/>
              <a:gd name="connsiteY0" fmla="*/ 354602 h 354602"/>
              <a:gd name="connsiteX1" fmla="*/ 50130 w 785991"/>
              <a:gd name="connsiteY1" fmla="*/ 187493 h 354602"/>
              <a:gd name="connsiteX2" fmla="*/ 200520 w 785991"/>
              <a:gd name="connsiteY2" fmla="*/ 37095 h 354602"/>
              <a:gd name="connsiteX3" fmla="*/ 375976 w 785991"/>
              <a:gd name="connsiteY3" fmla="*/ 3673 h 354602"/>
              <a:gd name="connsiteX4" fmla="*/ 492946 w 785991"/>
              <a:gd name="connsiteY4" fmla="*/ 3673 h 354602"/>
              <a:gd name="connsiteX5" fmla="*/ 576496 w 785991"/>
              <a:gd name="connsiteY5" fmla="*/ 28739 h 354602"/>
              <a:gd name="connsiteX6" fmla="*/ 685111 w 785991"/>
              <a:gd name="connsiteY6" fmla="*/ 137360 h 354602"/>
              <a:gd name="connsiteX7" fmla="*/ 751952 w 785991"/>
              <a:gd name="connsiteY7" fmla="*/ 229270 h 354602"/>
              <a:gd name="connsiteX8" fmla="*/ 777017 w 785991"/>
              <a:gd name="connsiteY8" fmla="*/ 287758 h 354602"/>
              <a:gd name="connsiteX9" fmla="*/ 785372 w 785991"/>
              <a:gd name="connsiteY9" fmla="*/ 337891 h 354602"/>
              <a:gd name="connsiteX10" fmla="*/ 785372 w 785991"/>
              <a:gd name="connsiteY10" fmla="*/ 346247 h 35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991" h="354602">
                <a:moveTo>
                  <a:pt x="0" y="354602"/>
                </a:moveTo>
                <a:cubicBezTo>
                  <a:pt x="8355" y="297506"/>
                  <a:pt x="16710" y="240411"/>
                  <a:pt x="50130" y="187493"/>
                </a:cubicBezTo>
                <a:cubicBezTo>
                  <a:pt x="83550" y="134575"/>
                  <a:pt x="146212" y="67732"/>
                  <a:pt x="200520" y="37095"/>
                </a:cubicBezTo>
                <a:cubicBezTo>
                  <a:pt x="254828" y="6458"/>
                  <a:pt x="327238" y="9243"/>
                  <a:pt x="375976" y="3673"/>
                </a:cubicBezTo>
                <a:cubicBezTo>
                  <a:pt x="424714" y="-1897"/>
                  <a:pt x="459526" y="-505"/>
                  <a:pt x="492946" y="3673"/>
                </a:cubicBezTo>
                <a:cubicBezTo>
                  <a:pt x="526366" y="7851"/>
                  <a:pt x="544468" y="6458"/>
                  <a:pt x="576496" y="28739"/>
                </a:cubicBezTo>
                <a:cubicBezTo>
                  <a:pt x="608524" y="51020"/>
                  <a:pt x="655868" y="103938"/>
                  <a:pt x="685111" y="137360"/>
                </a:cubicBezTo>
                <a:cubicBezTo>
                  <a:pt x="714354" y="170782"/>
                  <a:pt x="736634" y="204204"/>
                  <a:pt x="751952" y="229270"/>
                </a:cubicBezTo>
                <a:cubicBezTo>
                  <a:pt x="767270" y="254336"/>
                  <a:pt x="771447" y="269655"/>
                  <a:pt x="777017" y="287758"/>
                </a:cubicBezTo>
                <a:cubicBezTo>
                  <a:pt x="782587" y="305861"/>
                  <a:pt x="783980" y="328143"/>
                  <a:pt x="785372" y="337891"/>
                </a:cubicBezTo>
                <a:cubicBezTo>
                  <a:pt x="786765" y="347639"/>
                  <a:pt x="785372" y="346247"/>
                  <a:pt x="785372" y="346247"/>
                </a:cubicBezTo>
              </a:path>
            </a:pathLst>
          </a:custGeom>
          <a:ln>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4807822" y="4577388"/>
            <a:ext cx="1311738" cy="355428"/>
          </a:xfrm>
          <a:custGeom>
            <a:avLst/>
            <a:gdLst>
              <a:gd name="connsiteX0" fmla="*/ 0 w 1311738"/>
              <a:gd name="connsiteY0" fmla="*/ 338717 h 355428"/>
              <a:gd name="connsiteX1" fmla="*/ 192165 w 1311738"/>
              <a:gd name="connsiteY1" fmla="*/ 129830 h 355428"/>
              <a:gd name="connsiteX2" fmla="*/ 501301 w 1311738"/>
              <a:gd name="connsiteY2" fmla="*/ 54631 h 355428"/>
              <a:gd name="connsiteX3" fmla="*/ 743597 w 1311738"/>
              <a:gd name="connsiteY3" fmla="*/ 12854 h 355428"/>
              <a:gd name="connsiteX4" fmla="*/ 985892 w 1311738"/>
              <a:gd name="connsiteY4" fmla="*/ 12854 h 355428"/>
              <a:gd name="connsiteX5" fmla="*/ 1228188 w 1311738"/>
              <a:gd name="connsiteY5" fmla="*/ 163252 h 355428"/>
              <a:gd name="connsiteX6" fmla="*/ 1311738 w 1311738"/>
              <a:gd name="connsiteY6" fmla="*/ 355428 h 35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38" h="355428">
                <a:moveTo>
                  <a:pt x="0" y="338717"/>
                </a:moveTo>
                <a:cubicBezTo>
                  <a:pt x="54307" y="257947"/>
                  <a:pt x="108615" y="177178"/>
                  <a:pt x="192165" y="129830"/>
                </a:cubicBezTo>
                <a:cubicBezTo>
                  <a:pt x="275715" y="82482"/>
                  <a:pt x="409396" y="74127"/>
                  <a:pt x="501301" y="54631"/>
                </a:cubicBezTo>
                <a:cubicBezTo>
                  <a:pt x="593206" y="35135"/>
                  <a:pt x="662832" y="19817"/>
                  <a:pt x="743597" y="12854"/>
                </a:cubicBezTo>
                <a:cubicBezTo>
                  <a:pt x="824362" y="5891"/>
                  <a:pt x="905127" y="-12212"/>
                  <a:pt x="985892" y="12854"/>
                </a:cubicBezTo>
                <a:cubicBezTo>
                  <a:pt x="1066657" y="37920"/>
                  <a:pt x="1173880" y="106156"/>
                  <a:pt x="1228188" y="163252"/>
                </a:cubicBezTo>
                <a:cubicBezTo>
                  <a:pt x="1282496" y="220348"/>
                  <a:pt x="1297813" y="309473"/>
                  <a:pt x="1311738" y="355428"/>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Curved Connector 16"/>
          <p:cNvCxnSpPr/>
          <p:nvPr/>
        </p:nvCxnSpPr>
        <p:spPr>
          <a:xfrm rot="5140601">
            <a:off x="7689655" y="4306338"/>
            <a:ext cx="350912" cy="12700"/>
          </a:xfrm>
          <a:prstGeom prst="curvedConnector3">
            <a:avLst/>
          </a:prstGeom>
          <a:ln>
            <a:tailEnd type="stealth"/>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rot="5140601">
            <a:off x="7670051" y="4339096"/>
            <a:ext cx="785991" cy="354602"/>
          </a:xfrm>
          <a:custGeom>
            <a:avLst/>
            <a:gdLst>
              <a:gd name="connsiteX0" fmla="*/ 0 w 785991"/>
              <a:gd name="connsiteY0" fmla="*/ 354602 h 354602"/>
              <a:gd name="connsiteX1" fmla="*/ 50130 w 785991"/>
              <a:gd name="connsiteY1" fmla="*/ 187493 h 354602"/>
              <a:gd name="connsiteX2" fmla="*/ 200520 w 785991"/>
              <a:gd name="connsiteY2" fmla="*/ 37095 h 354602"/>
              <a:gd name="connsiteX3" fmla="*/ 375976 w 785991"/>
              <a:gd name="connsiteY3" fmla="*/ 3673 h 354602"/>
              <a:gd name="connsiteX4" fmla="*/ 492946 w 785991"/>
              <a:gd name="connsiteY4" fmla="*/ 3673 h 354602"/>
              <a:gd name="connsiteX5" fmla="*/ 576496 w 785991"/>
              <a:gd name="connsiteY5" fmla="*/ 28739 h 354602"/>
              <a:gd name="connsiteX6" fmla="*/ 685111 w 785991"/>
              <a:gd name="connsiteY6" fmla="*/ 137360 h 354602"/>
              <a:gd name="connsiteX7" fmla="*/ 751952 w 785991"/>
              <a:gd name="connsiteY7" fmla="*/ 229270 h 354602"/>
              <a:gd name="connsiteX8" fmla="*/ 777017 w 785991"/>
              <a:gd name="connsiteY8" fmla="*/ 287758 h 354602"/>
              <a:gd name="connsiteX9" fmla="*/ 785372 w 785991"/>
              <a:gd name="connsiteY9" fmla="*/ 337891 h 354602"/>
              <a:gd name="connsiteX10" fmla="*/ 785372 w 785991"/>
              <a:gd name="connsiteY10" fmla="*/ 346247 h 35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991" h="354602">
                <a:moveTo>
                  <a:pt x="0" y="354602"/>
                </a:moveTo>
                <a:cubicBezTo>
                  <a:pt x="8355" y="297506"/>
                  <a:pt x="16710" y="240411"/>
                  <a:pt x="50130" y="187493"/>
                </a:cubicBezTo>
                <a:cubicBezTo>
                  <a:pt x="83550" y="134575"/>
                  <a:pt x="146212" y="67732"/>
                  <a:pt x="200520" y="37095"/>
                </a:cubicBezTo>
                <a:cubicBezTo>
                  <a:pt x="254828" y="6458"/>
                  <a:pt x="327238" y="9243"/>
                  <a:pt x="375976" y="3673"/>
                </a:cubicBezTo>
                <a:cubicBezTo>
                  <a:pt x="424714" y="-1897"/>
                  <a:pt x="459526" y="-505"/>
                  <a:pt x="492946" y="3673"/>
                </a:cubicBezTo>
                <a:cubicBezTo>
                  <a:pt x="526366" y="7851"/>
                  <a:pt x="544468" y="6458"/>
                  <a:pt x="576496" y="28739"/>
                </a:cubicBezTo>
                <a:cubicBezTo>
                  <a:pt x="608524" y="51020"/>
                  <a:pt x="655868" y="103938"/>
                  <a:pt x="685111" y="137360"/>
                </a:cubicBezTo>
                <a:cubicBezTo>
                  <a:pt x="714354" y="170782"/>
                  <a:pt x="736634" y="204204"/>
                  <a:pt x="751952" y="229270"/>
                </a:cubicBezTo>
                <a:cubicBezTo>
                  <a:pt x="767270" y="254336"/>
                  <a:pt x="771447" y="269655"/>
                  <a:pt x="777017" y="287758"/>
                </a:cubicBezTo>
                <a:cubicBezTo>
                  <a:pt x="782587" y="305861"/>
                  <a:pt x="783980" y="328143"/>
                  <a:pt x="785372" y="337891"/>
                </a:cubicBezTo>
                <a:cubicBezTo>
                  <a:pt x="786765" y="347639"/>
                  <a:pt x="785372" y="346247"/>
                  <a:pt x="785372" y="346247"/>
                </a:cubicBezTo>
              </a:path>
            </a:pathLst>
          </a:custGeom>
          <a:ln>
            <a:solidFill>
              <a:srgbClr val="FF0000"/>
            </a:solidFill>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rot="5140601">
            <a:off x="7407177" y="4595311"/>
            <a:ext cx="1311738" cy="355428"/>
          </a:xfrm>
          <a:custGeom>
            <a:avLst/>
            <a:gdLst>
              <a:gd name="connsiteX0" fmla="*/ 0 w 1311738"/>
              <a:gd name="connsiteY0" fmla="*/ 338717 h 355428"/>
              <a:gd name="connsiteX1" fmla="*/ 192165 w 1311738"/>
              <a:gd name="connsiteY1" fmla="*/ 129830 h 355428"/>
              <a:gd name="connsiteX2" fmla="*/ 501301 w 1311738"/>
              <a:gd name="connsiteY2" fmla="*/ 54631 h 355428"/>
              <a:gd name="connsiteX3" fmla="*/ 743597 w 1311738"/>
              <a:gd name="connsiteY3" fmla="*/ 12854 h 355428"/>
              <a:gd name="connsiteX4" fmla="*/ 985892 w 1311738"/>
              <a:gd name="connsiteY4" fmla="*/ 12854 h 355428"/>
              <a:gd name="connsiteX5" fmla="*/ 1228188 w 1311738"/>
              <a:gd name="connsiteY5" fmla="*/ 163252 h 355428"/>
              <a:gd name="connsiteX6" fmla="*/ 1311738 w 1311738"/>
              <a:gd name="connsiteY6" fmla="*/ 355428 h 35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38" h="355428">
                <a:moveTo>
                  <a:pt x="0" y="338717"/>
                </a:moveTo>
                <a:cubicBezTo>
                  <a:pt x="54307" y="257947"/>
                  <a:pt x="108615" y="177178"/>
                  <a:pt x="192165" y="129830"/>
                </a:cubicBezTo>
                <a:cubicBezTo>
                  <a:pt x="275715" y="82482"/>
                  <a:pt x="409396" y="74127"/>
                  <a:pt x="501301" y="54631"/>
                </a:cubicBezTo>
                <a:cubicBezTo>
                  <a:pt x="593206" y="35135"/>
                  <a:pt x="662832" y="19817"/>
                  <a:pt x="743597" y="12854"/>
                </a:cubicBezTo>
                <a:cubicBezTo>
                  <a:pt x="824362" y="5891"/>
                  <a:pt x="905127" y="-12212"/>
                  <a:pt x="985892" y="12854"/>
                </a:cubicBezTo>
                <a:cubicBezTo>
                  <a:pt x="1066657" y="37920"/>
                  <a:pt x="1173880" y="106156"/>
                  <a:pt x="1228188" y="163252"/>
                </a:cubicBezTo>
                <a:cubicBezTo>
                  <a:pt x="1282496" y="220348"/>
                  <a:pt x="1297813" y="309473"/>
                  <a:pt x="1311738" y="355428"/>
                </a:cubicBezTo>
              </a:path>
            </a:pathLst>
          </a:custGeom>
          <a:ln>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p:cNvSpPr/>
          <p:nvPr/>
        </p:nvSpPr>
        <p:spPr>
          <a:xfrm>
            <a:off x="2564339" y="4671069"/>
            <a:ext cx="125325" cy="4622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00" dirty="0">
              <a:solidFill>
                <a:srgbClr val="000000"/>
              </a:solidFill>
              <a:latin typeface="Helvetica"/>
              <a:cs typeface="Helvetica"/>
            </a:endParaRPr>
          </a:p>
        </p:txBody>
      </p:sp>
      <p:sp>
        <p:nvSpPr>
          <p:cNvPr id="22" name="Rectangle 21"/>
          <p:cNvSpPr/>
          <p:nvPr/>
        </p:nvSpPr>
        <p:spPr>
          <a:xfrm>
            <a:off x="2703099" y="4527255"/>
            <a:ext cx="458783" cy="13368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900" dirty="0" smtClean="0">
                <a:solidFill>
                  <a:srgbClr val="000000"/>
                </a:solidFill>
                <a:latin typeface="Helvetica"/>
                <a:cs typeface="Helvetica"/>
              </a:rPr>
              <a:t>B</a:t>
            </a:r>
            <a:endParaRPr lang="en-US" sz="900" dirty="0">
              <a:solidFill>
                <a:srgbClr val="000000"/>
              </a:solidFill>
              <a:latin typeface="Helvetica"/>
              <a:cs typeface="Helvetica"/>
            </a:endParaRPr>
          </a:p>
        </p:txBody>
      </p:sp>
      <p:sp>
        <p:nvSpPr>
          <p:cNvPr id="23" name="Rectangle 22"/>
          <p:cNvSpPr/>
          <p:nvPr/>
        </p:nvSpPr>
        <p:spPr>
          <a:xfrm>
            <a:off x="2703099" y="4660940"/>
            <a:ext cx="458783" cy="46227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smtClean="0">
              <a:solidFill>
                <a:srgbClr val="000000"/>
              </a:solidFill>
              <a:latin typeface="Helvetica"/>
              <a:cs typeface="Helvetica"/>
            </a:endParaRPr>
          </a:p>
        </p:txBody>
      </p:sp>
      <p:sp>
        <p:nvSpPr>
          <p:cNvPr id="24" name="TextBox 23"/>
          <p:cNvSpPr txBox="1"/>
          <p:nvPr/>
        </p:nvSpPr>
        <p:spPr>
          <a:xfrm>
            <a:off x="2502622" y="4831289"/>
            <a:ext cx="818792" cy="230832"/>
          </a:xfrm>
          <a:prstGeom prst="rect">
            <a:avLst/>
          </a:prstGeom>
          <a:noFill/>
        </p:spPr>
        <p:txBody>
          <a:bodyPr wrap="square" rtlCol="0">
            <a:spAutoFit/>
          </a:bodyPr>
          <a:lstStyle/>
          <a:p>
            <a:r>
              <a:rPr lang="en-US" sz="900" dirty="0" smtClean="0">
                <a:latin typeface="Helvetica"/>
                <a:cs typeface="Helvetica"/>
              </a:rPr>
              <a:t>A</a:t>
            </a:r>
            <a:endParaRPr lang="en-US" sz="900" dirty="0">
              <a:latin typeface="Helvetica"/>
              <a:cs typeface="Helvetica"/>
            </a:endParaRPr>
          </a:p>
        </p:txBody>
      </p:sp>
      <p:sp>
        <p:nvSpPr>
          <p:cNvPr id="25" name="TextBox 24"/>
          <p:cNvSpPr txBox="1"/>
          <p:nvPr/>
        </p:nvSpPr>
        <p:spPr>
          <a:xfrm>
            <a:off x="2790353" y="4788782"/>
            <a:ext cx="818792" cy="230832"/>
          </a:xfrm>
          <a:prstGeom prst="rect">
            <a:avLst/>
          </a:prstGeom>
          <a:noFill/>
        </p:spPr>
        <p:txBody>
          <a:bodyPr wrap="square" rtlCol="0">
            <a:spAutoFit/>
          </a:bodyPr>
          <a:lstStyle/>
          <a:p>
            <a:r>
              <a:rPr lang="en-US" sz="900" dirty="0">
                <a:latin typeface="Helvetica"/>
                <a:cs typeface="Helvetica"/>
              </a:rPr>
              <a:t>C</a:t>
            </a:r>
          </a:p>
        </p:txBody>
      </p:sp>
      <p:sp>
        <p:nvSpPr>
          <p:cNvPr id="26" name="Left Brace 25"/>
          <p:cNvSpPr/>
          <p:nvPr/>
        </p:nvSpPr>
        <p:spPr>
          <a:xfrm rot="16200000">
            <a:off x="4700505" y="5648483"/>
            <a:ext cx="122728" cy="125325"/>
          </a:xfrm>
          <a:prstGeom prst="leftBrac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7" name="TextBox 26"/>
          <p:cNvSpPr txBox="1"/>
          <p:nvPr/>
        </p:nvSpPr>
        <p:spPr>
          <a:xfrm>
            <a:off x="4609961" y="5736900"/>
            <a:ext cx="416643" cy="230832"/>
          </a:xfrm>
          <a:prstGeom prst="rect">
            <a:avLst/>
          </a:prstGeom>
          <a:noFill/>
        </p:spPr>
        <p:txBody>
          <a:bodyPr wrap="square" rtlCol="0">
            <a:spAutoFit/>
          </a:bodyPr>
          <a:lstStyle/>
          <a:p>
            <a:r>
              <a:rPr lang="en-US" sz="900" dirty="0" smtClean="0">
                <a:latin typeface="Helvetica"/>
                <a:cs typeface="Helvetica"/>
              </a:rPr>
              <a:t>4k</a:t>
            </a:r>
            <a:r>
              <a:rPr lang="en-US" sz="900" baseline="-25000" dirty="0" smtClean="0">
                <a:latin typeface="Helvetica"/>
                <a:cs typeface="Helvetica"/>
              </a:rPr>
              <a:t>C</a:t>
            </a:r>
            <a:endParaRPr lang="en-US" sz="900" baseline="-25000" dirty="0">
              <a:latin typeface="Helvetica"/>
              <a:cs typeface="Helvetica"/>
            </a:endParaRPr>
          </a:p>
        </p:txBody>
      </p:sp>
      <p:sp>
        <p:nvSpPr>
          <p:cNvPr id="29" name="TextBox 28"/>
          <p:cNvSpPr txBox="1"/>
          <p:nvPr/>
        </p:nvSpPr>
        <p:spPr>
          <a:xfrm>
            <a:off x="6402447" y="3908328"/>
            <a:ext cx="416643" cy="230832"/>
          </a:xfrm>
          <a:prstGeom prst="rect">
            <a:avLst/>
          </a:prstGeom>
          <a:noFill/>
        </p:spPr>
        <p:txBody>
          <a:bodyPr wrap="square" rtlCol="0">
            <a:spAutoFit/>
          </a:bodyPr>
          <a:lstStyle/>
          <a:p>
            <a:r>
              <a:rPr lang="en-US" sz="900" dirty="0" smtClean="0">
                <a:latin typeface="Helvetica"/>
                <a:cs typeface="Helvetica"/>
              </a:rPr>
              <a:t>4k</a:t>
            </a:r>
            <a:r>
              <a:rPr lang="en-US" sz="900" baseline="-25000" dirty="0" smtClean="0">
                <a:latin typeface="Helvetica"/>
                <a:cs typeface="Helvetica"/>
              </a:rPr>
              <a:t>C</a:t>
            </a:r>
            <a:endParaRPr lang="en-US" sz="900" baseline="-25000" dirty="0">
              <a:latin typeface="Helvetica"/>
              <a:cs typeface="Helvetica"/>
            </a:endParaRPr>
          </a:p>
        </p:txBody>
      </p:sp>
      <p:sp>
        <p:nvSpPr>
          <p:cNvPr id="28" name="Left Brace 27"/>
          <p:cNvSpPr/>
          <p:nvPr/>
        </p:nvSpPr>
        <p:spPr>
          <a:xfrm>
            <a:off x="6682357" y="3971941"/>
            <a:ext cx="56495" cy="139213"/>
          </a:xfrm>
          <a:prstGeom prst="leftBrac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30" name="TextBox 29"/>
          <p:cNvSpPr txBox="1"/>
          <p:nvPr/>
        </p:nvSpPr>
        <p:spPr>
          <a:xfrm>
            <a:off x="4614634" y="4634806"/>
            <a:ext cx="818792" cy="230832"/>
          </a:xfrm>
          <a:prstGeom prst="rect">
            <a:avLst/>
          </a:prstGeom>
          <a:noFill/>
        </p:spPr>
        <p:txBody>
          <a:bodyPr wrap="square" rtlCol="0">
            <a:spAutoFit/>
          </a:bodyPr>
          <a:lstStyle/>
          <a:p>
            <a:r>
              <a:rPr lang="en-US" sz="900" dirty="0" err="1" smtClean="0">
                <a:latin typeface="Helvetica"/>
                <a:cs typeface="Helvetica"/>
              </a:rPr>
              <a:t>A</a:t>
            </a:r>
            <a:r>
              <a:rPr lang="en-US" sz="900" baseline="-25000" dirty="0" err="1" smtClean="0">
                <a:latin typeface="Helvetica"/>
                <a:cs typeface="Helvetica"/>
              </a:rPr>
              <a:t>p</a:t>
            </a:r>
            <a:endParaRPr lang="en-US" sz="900" baseline="-25000" dirty="0">
              <a:latin typeface="Helvetica"/>
              <a:cs typeface="Helvetica"/>
            </a:endParaRPr>
          </a:p>
        </p:txBody>
      </p:sp>
      <p:sp>
        <p:nvSpPr>
          <p:cNvPr id="31" name="Down Arrow 30"/>
          <p:cNvSpPr/>
          <p:nvPr/>
        </p:nvSpPr>
        <p:spPr>
          <a:xfrm>
            <a:off x="5109144" y="2895604"/>
            <a:ext cx="91712" cy="30766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32" name="TextBox 31"/>
          <p:cNvSpPr txBox="1"/>
          <p:nvPr/>
        </p:nvSpPr>
        <p:spPr>
          <a:xfrm>
            <a:off x="4644614" y="3157908"/>
            <a:ext cx="1561348" cy="338554"/>
          </a:xfrm>
          <a:prstGeom prst="rect">
            <a:avLst/>
          </a:prstGeom>
          <a:noFill/>
        </p:spPr>
        <p:txBody>
          <a:bodyPr wrap="square" rtlCol="0">
            <a:spAutoFit/>
          </a:bodyPr>
          <a:lstStyle/>
          <a:p>
            <a:r>
              <a:rPr lang="en-US" sz="1600" dirty="0" smtClean="0">
                <a:solidFill>
                  <a:srgbClr val="008000"/>
                </a:solidFill>
                <a:latin typeface="Helvetica"/>
                <a:cs typeface="Helvetica"/>
              </a:rPr>
              <a:t>Rank-k update</a:t>
            </a:r>
            <a:endParaRPr lang="en-US" sz="1600" dirty="0">
              <a:solidFill>
                <a:srgbClr val="008000"/>
              </a:solidFill>
              <a:latin typeface="Helvetica"/>
              <a:cs typeface="Helvetica"/>
            </a:endParaRPr>
          </a:p>
        </p:txBody>
      </p:sp>
    </p:spTree>
    <p:extLst>
      <p:ext uri="{BB962C8B-B14F-4D97-AF65-F5344CB8AC3E}">
        <p14:creationId xmlns:p14="http://schemas.microsoft.com/office/powerpoint/2010/main" val="4108030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7" grpId="0"/>
      <p:bldP spid="29" grpId="0"/>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mma.png"/>
          <p:cNvPicPr>
            <a:picLocks noChangeAspect="1"/>
          </p:cNvPicPr>
          <p:nvPr/>
        </p:nvPicPr>
        <p:blipFill rotWithShape="1">
          <a:blip r:embed="rId3">
            <a:extLst>
              <a:ext uri="{28A0092B-C50C-407E-A947-70E740481C1C}">
                <a14:useLocalDpi xmlns:a14="http://schemas.microsoft.com/office/drawing/2010/main" val="0"/>
              </a:ext>
            </a:extLst>
          </a:blip>
          <a:srcRect r="89700"/>
          <a:stretch/>
        </p:blipFill>
        <p:spPr>
          <a:xfrm>
            <a:off x="1805001" y="148601"/>
            <a:ext cx="6571367" cy="1776901"/>
          </a:xfrm>
          <a:prstGeom prst="rect">
            <a:avLst/>
          </a:prstGeom>
        </p:spPr>
      </p:pic>
      <p:sp>
        <p:nvSpPr>
          <p:cNvPr id="5" name="Content Placeholder 2"/>
          <p:cNvSpPr txBox="1">
            <a:spLocks/>
          </p:cNvSpPr>
          <p:nvPr/>
        </p:nvSpPr>
        <p:spPr>
          <a:xfrm>
            <a:off x="1805001" y="2880713"/>
            <a:ext cx="7198039" cy="4827694"/>
          </a:xfrm>
          <a:prstGeom prst="rect">
            <a:avLst/>
          </a:prstGeom>
        </p:spPr>
        <p:txBody>
          <a:bodyPr/>
          <a:lstStyle>
            <a:lvl1pPr marL="431043" indent="-431043" algn="l" defTabSz="574724" rtl="0" eaLnBrk="1" latinLnBrk="0" hangingPunct="1">
              <a:spcBef>
                <a:spcPct val="20000"/>
              </a:spcBef>
              <a:buFont typeface="Arial"/>
              <a:buChar char="•"/>
              <a:defRPr sz="3200" kern="1200">
                <a:solidFill>
                  <a:schemeClr val="tx1"/>
                </a:solidFill>
                <a:latin typeface="Helvetica"/>
                <a:ea typeface="+mn-ea"/>
                <a:cs typeface="Helvetica"/>
              </a:defRPr>
            </a:lvl1pPr>
            <a:lvl2pPr marL="933926" indent="-359202" algn="l" defTabSz="574724" rtl="0" eaLnBrk="1" latinLnBrk="0" hangingPunct="1">
              <a:spcBef>
                <a:spcPct val="20000"/>
              </a:spcBef>
              <a:buFont typeface="Wingdings" charset="2"/>
              <a:buChar char="Ø"/>
              <a:defRPr sz="2800" kern="1200">
                <a:solidFill>
                  <a:schemeClr val="tx1"/>
                </a:solidFill>
                <a:latin typeface="Helvetica"/>
                <a:ea typeface="+mn-ea"/>
                <a:cs typeface="Helvetica"/>
              </a:defRPr>
            </a:lvl2pPr>
            <a:lvl3pPr marL="1436809" indent="-287362" algn="l" defTabSz="574724" rtl="0" eaLnBrk="1" latinLnBrk="0" hangingPunct="1">
              <a:spcBef>
                <a:spcPct val="20000"/>
              </a:spcBef>
              <a:buFont typeface="Wingdings" charset="2"/>
              <a:buChar char="q"/>
              <a:defRPr sz="2400" kern="1200">
                <a:solidFill>
                  <a:schemeClr val="tx1"/>
                </a:solidFill>
                <a:latin typeface="Helvetica"/>
                <a:ea typeface="+mn-ea"/>
                <a:cs typeface="Helvetica"/>
              </a:defRPr>
            </a:lvl3pPr>
            <a:lvl4pPr marL="2011533"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4pPr>
            <a:lvl5pPr marL="2586256" indent="-287362" algn="l" defTabSz="574724" rtl="0" eaLnBrk="1" latinLnBrk="0" hangingPunct="1">
              <a:spcBef>
                <a:spcPct val="20000"/>
              </a:spcBef>
              <a:buFont typeface="Arial"/>
              <a:buChar char="»"/>
              <a:defRPr sz="2000" kern="1200">
                <a:solidFill>
                  <a:schemeClr val="tx1"/>
                </a:solidFill>
                <a:latin typeface="Helvetica"/>
                <a:ea typeface="+mn-ea"/>
                <a:cs typeface="Helvetica"/>
              </a:defRPr>
            </a:lvl5pPr>
            <a:lvl6pPr marL="3160980" indent="-287362" algn="l" defTabSz="574724" rtl="0" eaLnBrk="1" latinLnBrk="0" hangingPunct="1">
              <a:spcBef>
                <a:spcPct val="20000"/>
              </a:spcBef>
              <a:buFont typeface="Arial"/>
              <a:buChar char="•"/>
              <a:defRPr sz="2500" kern="1200">
                <a:solidFill>
                  <a:schemeClr val="tx1"/>
                </a:solidFill>
                <a:latin typeface="+mn-lt"/>
                <a:ea typeface="+mn-ea"/>
                <a:cs typeface="+mn-cs"/>
              </a:defRPr>
            </a:lvl6pPr>
            <a:lvl7pPr marL="3735703" indent="-287362" algn="l" defTabSz="574724" rtl="0" eaLnBrk="1" latinLnBrk="0" hangingPunct="1">
              <a:spcBef>
                <a:spcPct val="20000"/>
              </a:spcBef>
              <a:buFont typeface="Arial"/>
              <a:buChar char="•"/>
              <a:defRPr sz="2500" kern="1200">
                <a:solidFill>
                  <a:schemeClr val="tx1"/>
                </a:solidFill>
                <a:latin typeface="+mn-lt"/>
                <a:ea typeface="+mn-ea"/>
                <a:cs typeface="+mn-cs"/>
              </a:defRPr>
            </a:lvl7pPr>
            <a:lvl8pPr marL="4310427" indent="-287362" algn="l" defTabSz="574724" rtl="0" eaLnBrk="1" latinLnBrk="0" hangingPunct="1">
              <a:spcBef>
                <a:spcPct val="20000"/>
              </a:spcBef>
              <a:buFont typeface="Arial"/>
              <a:buChar char="•"/>
              <a:defRPr sz="2500" kern="1200">
                <a:solidFill>
                  <a:schemeClr val="tx1"/>
                </a:solidFill>
                <a:latin typeface="+mn-lt"/>
                <a:ea typeface="+mn-ea"/>
                <a:cs typeface="+mn-cs"/>
              </a:defRPr>
            </a:lvl8pPr>
            <a:lvl9pPr marL="4885150" indent="-287362" algn="l" defTabSz="574724" rtl="0" eaLnBrk="1" latinLnBrk="0" hangingPunct="1">
              <a:spcBef>
                <a:spcPct val="20000"/>
              </a:spcBef>
              <a:buFont typeface="Arial"/>
              <a:buChar char="•"/>
              <a:defRPr sz="2500" kern="1200">
                <a:solidFill>
                  <a:schemeClr val="tx1"/>
                </a:solidFill>
                <a:latin typeface="+mn-lt"/>
                <a:ea typeface="+mn-ea"/>
                <a:cs typeface="+mn-cs"/>
              </a:defRPr>
            </a:lvl9pPr>
          </a:lstStyle>
          <a:p>
            <a:r>
              <a:rPr lang="en-US" dirty="0" smtClean="0"/>
              <a:t>Weak Scalability</a:t>
            </a:r>
          </a:p>
          <a:p>
            <a:pPr lvl="1"/>
            <a:r>
              <a:rPr lang="en-US" dirty="0" smtClean="0"/>
              <a:t>An algorithm maintains efficiency as the number of processors varies and problem size/processor is fixed.</a:t>
            </a:r>
          </a:p>
          <a:p>
            <a:pPr lvl="1"/>
            <a:r>
              <a:rPr lang="en-US" dirty="0" smtClean="0"/>
              <a:t>SUMMA is weakly scalable</a:t>
            </a:r>
          </a:p>
          <a:p>
            <a:endParaRPr lang="en-US" dirty="0"/>
          </a:p>
        </p:txBody>
      </p:sp>
      <p:sp>
        <p:nvSpPr>
          <p:cNvPr id="4" name="Down Arrow 3"/>
          <p:cNvSpPr/>
          <p:nvPr/>
        </p:nvSpPr>
        <p:spPr>
          <a:xfrm rot="16200000">
            <a:off x="7060130" y="4369913"/>
            <a:ext cx="91714" cy="88023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6" name="TextBox 5"/>
          <p:cNvSpPr txBox="1"/>
          <p:nvPr/>
        </p:nvSpPr>
        <p:spPr>
          <a:xfrm>
            <a:off x="7522122" y="4641061"/>
            <a:ext cx="2536277" cy="338554"/>
          </a:xfrm>
          <a:prstGeom prst="rect">
            <a:avLst/>
          </a:prstGeom>
          <a:noFill/>
        </p:spPr>
        <p:txBody>
          <a:bodyPr wrap="square" rtlCol="0">
            <a:spAutoFit/>
          </a:bodyPr>
          <a:lstStyle/>
          <a:p>
            <a:r>
              <a:rPr lang="en-US" sz="1600" dirty="0" smtClean="0">
                <a:solidFill>
                  <a:srgbClr val="008000"/>
                </a:solidFill>
                <a:latin typeface="Helvetica"/>
                <a:cs typeface="Helvetica"/>
              </a:rPr>
              <a:t>Problem size/socket</a:t>
            </a:r>
            <a:endParaRPr lang="en-US" sz="1600" dirty="0">
              <a:solidFill>
                <a:srgbClr val="008000"/>
              </a:solidFill>
              <a:latin typeface="Helvetica"/>
              <a:cs typeface="Helvetica"/>
            </a:endParaRPr>
          </a:p>
        </p:txBody>
      </p:sp>
      <p:sp>
        <p:nvSpPr>
          <p:cNvPr id="7" name="Down Arrow 6"/>
          <p:cNvSpPr/>
          <p:nvPr/>
        </p:nvSpPr>
        <p:spPr>
          <a:xfrm flipV="1">
            <a:off x="7195182" y="3158301"/>
            <a:ext cx="91712" cy="30766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8" name="TextBox 7"/>
          <p:cNvSpPr txBox="1"/>
          <p:nvPr/>
        </p:nvSpPr>
        <p:spPr>
          <a:xfrm>
            <a:off x="5970064" y="2776988"/>
            <a:ext cx="3151638" cy="338554"/>
          </a:xfrm>
          <a:prstGeom prst="rect">
            <a:avLst/>
          </a:prstGeom>
          <a:noFill/>
        </p:spPr>
        <p:txBody>
          <a:bodyPr wrap="square" rtlCol="0">
            <a:spAutoFit/>
          </a:bodyPr>
          <a:lstStyle/>
          <a:p>
            <a:r>
              <a:rPr lang="en-US" sz="1600" dirty="0" smtClean="0">
                <a:solidFill>
                  <a:srgbClr val="008000"/>
                </a:solidFill>
                <a:latin typeface="Helvetica"/>
                <a:cs typeface="Helvetica"/>
              </a:rPr>
              <a:t>Effective GFLOPS/socket</a:t>
            </a:r>
            <a:endParaRPr lang="en-US" sz="1600" dirty="0">
              <a:solidFill>
                <a:srgbClr val="008000"/>
              </a:solidFill>
              <a:latin typeface="Helvetica"/>
              <a:cs typeface="Helvetica"/>
            </a:endParaRPr>
          </a:p>
        </p:txBody>
      </p:sp>
      <p:sp>
        <p:nvSpPr>
          <p:cNvPr id="9" name="Rectangle 8"/>
          <p:cNvSpPr/>
          <p:nvPr/>
        </p:nvSpPr>
        <p:spPr>
          <a:xfrm>
            <a:off x="6499316" y="3537398"/>
            <a:ext cx="1561937" cy="357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0" name="Rectangle 9"/>
          <p:cNvSpPr/>
          <p:nvPr/>
        </p:nvSpPr>
        <p:spPr>
          <a:xfrm>
            <a:off x="2783492" y="3987817"/>
            <a:ext cx="4082561" cy="357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1" name="Down Arrow 10"/>
          <p:cNvSpPr/>
          <p:nvPr/>
        </p:nvSpPr>
        <p:spPr>
          <a:xfrm rot="5400000">
            <a:off x="2524345" y="4025221"/>
            <a:ext cx="91712" cy="30766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2" name="TextBox 11"/>
          <p:cNvSpPr txBox="1"/>
          <p:nvPr/>
        </p:nvSpPr>
        <p:spPr>
          <a:xfrm>
            <a:off x="278573" y="3809410"/>
            <a:ext cx="2233956" cy="584776"/>
          </a:xfrm>
          <a:prstGeom prst="rect">
            <a:avLst/>
          </a:prstGeom>
          <a:noFill/>
        </p:spPr>
        <p:txBody>
          <a:bodyPr wrap="square" rtlCol="0">
            <a:spAutoFit/>
          </a:bodyPr>
          <a:lstStyle/>
          <a:p>
            <a:r>
              <a:rPr lang="en-US" sz="1600" dirty="0" smtClean="0">
                <a:solidFill>
                  <a:srgbClr val="008000"/>
                </a:solidFill>
                <a:latin typeface="Helvetica"/>
                <a:cs typeface="Helvetica"/>
              </a:rPr>
              <a:t>MPI process number, or socket number</a:t>
            </a:r>
            <a:endParaRPr lang="en-US" sz="1600" dirty="0">
              <a:solidFill>
                <a:srgbClr val="008000"/>
              </a:solidFill>
              <a:latin typeface="Helvetica"/>
              <a:cs typeface="Helvetica"/>
            </a:endParaRPr>
          </a:p>
        </p:txBody>
      </p:sp>
      <p:sp>
        <p:nvSpPr>
          <p:cNvPr id="13" name="Rectangle 12"/>
          <p:cNvSpPr/>
          <p:nvPr/>
        </p:nvSpPr>
        <p:spPr>
          <a:xfrm>
            <a:off x="2783492" y="4419689"/>
            <a:ext cx="3779407" cy="357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7588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6" grpId="0"/>
      <p:bldP spid="7" grpId="0" animBg="1"/>
      <p:bldP spid="8" grpId="0"/>
      <p:bldP spid="9" grpId="0" animBg="1"/>
      <p:bldP spid="10" grpId="0" animBg="1"/>
      <p:bldP spid="11" grpId="0" animBg="1"/>
      <p:bldP spid="12" grpId="0"/>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a.png"/>
          <p:cNvPicPr>
            <a:picLocks noChangeAspect="1"/>
          </p:cNvPicPr>
          <p:nvPr/>
        </p:nvPicPr>
        <p:blipFill rotWithShape="1">
          <a:blip r:embed="rId3">
            <a:extLst>
              <a:ext uri="{28A0092B-C50C-407E-A947-70E740481C1C}">
                <a14:useLocalDpi xmlns:a14="http://schemas.microsoft.com/office/drawing/2010/main" val="0"/>
              </a:ext>
            </a:extLst>
          </a:blip>
          <a:srcRect r="89700"/>
          <a:stretch/>
        </p:blipFill>
        <p:spPr>
          <a:xfrm>
            <a:off x="1805001" y="148601"/>
            <a:ext cx="6571367" cy="1776901"/>
          </a:xfrm>
          <a:prstGeom prst="rect">
            <a:avLst/>
          </a:prstGeom>
        </p:spPr>
      </p:pic>
      <p:pic>
        <p:nvPicPr>
          <p:cNvPr id="15" name="Content Placeholder 14" descr="1.png"/>
          <p:cNvPicPr>
            <a:picLocks noGrp="1" noChangeAspect="1"/>
          </p:cNvPicPr>
          <p:nvPr>
            <p:ph idx="1"/>
          </p:nvPr>
        </p:nvPicPr>
        <p:blipFill>
          <a:blip r:embed="rId4">
            <a:extLst>
              <a:ext uri="{28A0092B-C50C-407E-A947-70E740481C1C}">
                <a14:useLocalDpi xmlns:a14="http://schemas.microsoft.com/office/drawing/2010/main" val="0"/>
              </a:ext>
            </a:extLst>
          </a:blip>
          <a:srcRect l="69" r="69"/>
          <a:stretch>
            <a:fillRect/>
          </a:stretch>
        </p:blipFill>
        <p:spPr>
          <a:xfrm>
            <a:off x="2693988" y="2335213"/>
            <a:ext cx="4595812" cy="4694237"/>
          </a:xfrm>
        </p:spPr>
      </p:pic>
      <p:sp>
        <p:nvSpPr>
          <p:cNvPr id="6" name="Down Arrow 5"/>
          <p:cNvSpPr/>
          <p:nvPr/>
        </p:nvSpPr>
        <p:spPr>
          <a:xfrm rot="5400000">
            <a:off x="2348072" y="4317609"/>
            <a:ext cx="91712" cy="307664"/>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7" name="TextBox 6"/>
          <p:cNvSpPr txBox="1"/>
          <p:nvPr/>
        </p:nvSpPr>
        <p:spPr>
          <a:xfrm>
            <a:off x="1257561" y="4274274"/>
            <a:ext cx="1130018" cy="338554"/>
          </a:xfrm>
          <a:prstGeom prst="rect">
            <a:avLst/>
          </a:prstGeom>
          <a:noFill/>
        </p:spPr>
        <p:txBody>
          <a:bodyPr wrap="square" rtlCol="0">
            <a:spAutoFit/>
          </a:bodyPr>
          <a:lstStyle/>
          <a:p>
            <a:r>
              <a:rPr lang="en-US" sz="1600" dirty="0" smtClean="0">
                <a:solidFill>
                  <a:srgbClr val="008000"/>
                </a:solidFill>
                <a:latin typeface="Helvetica"/>
                <a:cs typeface="Helvetica"/>
              </a:rPr>
              <a:t>Efficiency</a:t>
            </a:r>
            <a:endParaRPr lang="en-US" sz="1600" dirty="0">
              <a:solidFill>
                <a:srgbClr val="008000"/>
              </a:solidFill>
              <a:latin typeface="Helvetica"/>
              <a:cs typeface="Helvetica"/>
            </a:endParaRPr>
          </a:p>
        </p:txBody>
      </p:sp>
      <p:sp>
        <p:nvSpPr>
          <p:cNvPr id="8" name="Down Arrow 7"/>
          <p:cNvSpPr/>
          <p:nvPr/>
        </p:nvSpPr>
        <p:spPr>
          <a:xfrm rot="16200000">
            <a:off x="6616237" y="2335898"/>
            <a:ext cx="91715" cy="293218"/>
          </a:xfrm>
          <a:prstGeom prst="downArrow">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9" name="TextBox 8"/>
          <p:cNvSpPr txBox="1"/>
          <p:nvPr/>
        </p:nvSpPr>
        <p:spPr>
          <a:xfrm>
            <a:off x="6784124" y="2318667"/>
            <a:ext cx="3654248" cy="307777"/>
          </a:xfrm>
          <a:prstGeom prst="rect">
            <a:avLst/>
          </a:prstGeom>
          <a:noFill/>
        </p:spPr>
        <p:txBody>
          <a:bodyPr wrap="square" rtlCol="0">
            <a:spAutoFit/>
          </a:bodyPr>
          <a:lstStyle/>
          <a:p>
            <a:r>
              <a:rPr lang="en-US" sz="1400" dirty="0" smtClean="0">
                <a:solidFill>
                  <a:srgbClr val="008000"/>
                </a:solidFill>
                <a:latin typeface="Helvetica"/>
                <a:cs typeface="Helvetica"/>
              </a:rPr>
              <a:t>Problem size/socket is fixed to 16000</a:t>
            </a:r>
            <a:endParaRPr lang="en-US" sz="1400" dirty="0">
              <a:solidFill>
                <a:srgbClr val="008000"/>
              </a:solidFill>
              <a:latin typeface="Helvetica"/>
              <a:cs typeface="Helvetica"/>
            </a:endParaRPr>
          </a:p>
        </p:txBody>
      </p:sp>
      <p:sp>
        <p:nvSpPr>
          <p:cNvPr id="10" name="Rectangle 9"/>
          <p:cNvSpPr/>
          <p:nvPr/>
        </p:nvSpPr>
        <p:spPr>
          <a:xfrm>
            <a:off x="5222187" y="2318667"/>
            <a:ext cx="1178613" cy="22396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1" name="Oval 10"/>
          <p:cNvSpPr/>
          <p:nvPr/>
        </p:nvSpPr>
        <p:spPr>
          <a:xfrm>
            <a:off x="3638154" y="2291773"/>
            <a:ext cx="1492871" cy="250039"/>
          </a:xfrm>
          <a:prstGeom prst="ellipse">
            <a:avLst/>
          </a:prstGeom>
          <a:noFill/>
          <a:ln w="25400" cmpd="sng">
            <a:solidFill>
              <a:srgbClr val="FF0000"/>
            </a:solidFill>
          </a:ln>
        </p:spPr>
        <p:style>
          <a:lnRef idx="2">
            <a:schemeClr val="accent5"/>
          </a:lnRef>
          <a:fillRef idx="1">
            <a:schemeClr val="lt1"/>
          </a:fillRef>
          <a:effectRef idx="0">
            <a:schemeClr val="accent5"/>
          </a:effectRef>
          <a:fontRef idx="minor">
            <a:schemeClr val="dk1"/>
          </a:fontRef>
        </p:style>
        <p:txBody>
          <a:bodyPr/>
          <a:lstStyle/>
          <a:p>
            <a:endParaRPr lang="en-US"/>
          </a:p>
        </p:txBody>
      </p:sp>
      <p:sp>
        <p:nvSpPr>
          <p:cNvPr id="12" name="Rectangle 11"/>
          <p:cNvSpPr/>
          <p:nvPr/>
        </p:nvSpPr>
        <p:spPr>
          <a:xfrm>
            <a:off x="4753904" y="6693443"/>
            <a:ext cx="705602" cy="22396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Tree>
    <p:extLst>
      <p:ext uri="{BB962C8B-B14F-4D97-AF65-F5344CB8AC3E}">
        <p14:creationId xmlns:p14="http://schemas.microsoft.com/office/powerpoint/2010/main" val="2578510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a.png"/>
          <p:cNvPicPr>
            <a:picLocks noChangeAspect="1"/>
          </p:cNvPicPr>
          <p:nvPr/>
        </p:nvPicPr>
        <p:blipFill rotWithShape="1">
          <a:blip r:embed="rId3">
            <a:extLst>
              <a:ext uri="{28A0092B-C50C-407E-A947-70E740481C1C}">
                <a14:useLocalDpi xmlns:a14="http://schemas.microsoft.com/office/drawing/2010/main" val="0"/>
              </a:ext>
            </a:extLst>
          </a:blip>
          <a:srcRect r="89700"/>
          <a:stretch/>
        </p:blipFill>
        <p:spPr>
          <a:xfrm>
            <a:off x="1805001" y="148601"/>
            <a:ext cx="6571367" cy="1776901"/>
          </a:xfrm>
          <a:prstGeom prst="rect">
            <a:avLst/>
          </a:prstGeom>
        </p:spPr>
      </p:pic>
      <p:pic>
        <p:nvPicPr>
          <p:cNvPr id="2" name="Content Placeholder 1" descr="2.png"/>
          <p:cNvPicPr>
            <a:picLocks noGrp="1" noChangeAspect="1"/>
          </p:cNvPicPr>
          <p:nvPr>
            <p:ph idx="1"/>
          </p:nvPr>
        </p:nvPicPr>
        <p:blipFill>
          <a:blip r:embed="rId4">
            <a:extLst>
              <a:ext uri="{28A0092B-C50C-407E-A947-70E740481C1C}">
                <a14:useLocalDpi xmlns:a14="http://schemas.microsoft.com/office/drawing/2010/main" val="0"/>
              </a:ext>
            </a:extLst>
          </a:blip>
          <a:srcRect l="69" r="69"/>
          <a:stretch>
            <a:fillRect/>
          </a:stretch>
        </p:blipFill>
        <p:spPr>
          <a:xfrm>
            <a:off x="2693988" y="2335213"/>
            <a:ext cx="4595812" cy="4694237"/>
          </a:xfrm>
        </p:spPr>
      </p:pic>
    </p:spTree>
    <p:extLst>
      <p:ext uri="{BB962C8B-B14F-4D97-AF65-F5344CB8AC3E}">
        <p14:creationId xmlns:p14="http://schemas.microsoft.com/office/powerpoint/2010/main" val="340800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a.png"/>
          <p:cNvPicPr>
            <a:picLocks noChangeAspect="1"/>
          </p:cNvPicPr>
          <p:nvPr/>
        </p:nvPicPr>
        <p:blipFill rotWithShape="1">
          <a:blip r:embed="rId3">
            <a:extLst>
              <a:ext uri="{28A0092B-C50C-407E-A947-70E740481C1C}">
                <a14:useLocalDpi xmlns:a14="http://schemas.microsoft.com/office/drawing/2010/main" val="0"/>
              </a:ext>
            </a:extLst>
          </a:blip>
          <a:srcRect r="89700"/>
          <a:stretch/>
        </p:blipFill>
        <p:spPr>
          <a:xfrm>
            <a:off x="1805001" y="148601"/>
            <a:ext cx="6571367" cy="1776901"/>
          </a:xfrm>
          <a:prstGeom prst="rect">
            <a:avLst/>
          </a:prstGeom>
        </p:spPr>
      </p:pic>
      <p:pic>
        <p:nvPicPr>
          <p:cNvPr id="2" name="Content Placeholder 1" descr="3.png"/>
          <p:cNvPicPr>
            <a:picLocks noGrp="1" noChangeAspect="1"/>
          </p:cNvPicPr>
          <p:nvPr>
            <p:ph idx="1"/>
          </p:nvPr>
        </p:nvPicPr>
        <p:blipFill>
          <a:blip r:embed="rId4">
            <a:extLst>
              <a:ext uri="{28A0092B-C50C-407E-A947-70E740481C1C}">
                <a14:useLocalDpi xmlns:a14="http://schemas.microsoft.com/office/drawing/2010/main" val="0"/>
              </a:ext>
            </a:extLst>
          </a:blip>
          <a:srcRect l="69" r="69"/>
          <a:stretch>
            <a:fillRect/>
          </a:stretch>
        </p:blipFill>
        <p:spPr>
          <a:xfrm>
            <a:off x="2693988" y="2335213"/>
            <a:ext cx="4595812" cy="4694237"/>
          </a:xfrm>
        </p:spPr>
      </p:pic>
    </p:spTree>
    <p:extLst>
      <p:ext uri="{BB962C8B-B14F-4D97-AF65-F5344CB8AC3E}">
        <p14:creationId xmlns:p14="http://schemas.microsoft.com/office/powerpoint/2010/main" val="340800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a.png"/>
          <p:cNvPicPr>
            <a:picLocks noChangeAspect="1"/>
          </p:cNvPicPr>
          <p:nvPr/>
        </p:nvPicPr>
        <p:blipFill rotWithShape="1">
          <a:blip r:embed="rId3">
            <a:extLst>
              <a:ext uri="{28A0092B-C50C-407E-A947-70E740481C1C}">
                <a14:useLocalDpi xmlns:a14="http://schemas.microsoft.com/office/drawing/2010/main" val="0"/>
              </a:ext>
            </a:extLst>
          </a:blip>
          <a:srcRect r="89700"/>
          <a:stretch/>
        </p:blipFill>
        <p:spPr>
          <a:xfrm>
            <a:off x="1805001" y="148601"/>
            <a:ext cx="6571367" cy="1776901"/>
          </a:xfrm>
          <a:prstGeom prst="rect">
            <a:avLst/>
          </a:prstGeom>
        </p:spPr>
      </p:pic>
      <p:pic>
        <p:nvPicPr>
          <p:cNvPr id="2" name="Content Placeholder 1" descr="4.png"/>
          <p:cNvPicPr>
            <a:picLocks noGrp="1" noChangeAspect="1"/>
          </p:cNvPicPr>
          <p:nvPr>
            <p:ph idx="1"/>
          </p:nvPr>
        </p:nvPicPr>
        <p:blipFill>
          <a:blip r:embed="rId4">
            <a:extLst>
              <a:ext uri="{28A0092B-C50C-407E-A947-70E740481C1C}">
                <a14:useLocalDpi xmlns:a14="http://schemas.microsoft.com/office/drawing/2010/main" val="0"/>
              </a:ext>
            </a:extLst>
          </a:blip>
          <a:srcRect l="69" r="69"/>
          <a:stretch>
            <a:fillRect/>
          </a:stretch>
        </p:blipFill>
        <p:spPr>
          <a:xfrm>
            <a:off x="2693988" y="2335213"/>
            <a:ext cx="4595812" cy="4694237"/>
          </a:xfrm>
        </p:spPr>
      </p:pic>
    </p:spTree>
    <p:extLst>
      <p:ext uri="{BB962C8B-B14F-4D97-AF65-F5344CB8AC3E}">
        <p14:creationId xmlns:p14="http://schemas.microsoft.com/office/powerpoint/2010/main" val="340800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Conventional Matrix-matrix multiplication</a:t>
            </a:r>
          </a:p>
          <a:p>
            <a:r>
              <a:rPr lang="en-US" dirty="0" err="1" smtClean="0"/>
              <a:t>Strassen’s</a:t>
            </a:r>
            <a:r>
              <a:rPr lang="en-US" dirty="0" smtClean="0"/>
              <a:t> Algorithm Reloaded</a:t>
            </a:r>
          </a:p>
          <a:p>
            <a:r>
              <a:rPr lang="en-US" dirty="0" smtClean="0"/>
              <a:t>High-performance Implementations</a:t>
            </a:r>
          </a:p>
          <a:p>
            <a:r>
              <a:rPr lang="en-US" dirty="0" smtClean="0"/>
              <a:t>Theoretical Model and Analysis</a:t>
            </a:r>
          </a:p>
          <a:p>
            <a:r>
              <a:rPr lang="en-US" dirty="0" smtClean="0"/>
              <a:t>Performance Experiments</a:t>
            </a:r>
          </a:p>
          <a:p>
            <a:r>
              <a:rPr lang="en-US" dirty="0" smtClean="0">
                <a:solidFill>
                  <a:srgbClr val="FF0000"/>
                </a:solidFill>
              </a:rPr>
              <a:t>Conclusion</a:t>
            </a:r>
          </a:p>
          <a:p>
            <a:endParaRPr lang="en-US" dirty="0" smtClean="0"/>
          </a:p>
          <a:p>
            <a:endParaRPr lang="en-US" dirty="0"/>
          </a:p>
        </p:txBody>
      </p:sp>
    </p:spTree>
    <p:extLst>
      <p:ext uri="{BB962C8B-B14F-4D97-AF65-F5344CB8AC3E}">
        <p14:creationId xmlns:p14="http://schemas.microsoft.com/office/powerpoint/2010/main" val="3018647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187683" y="1847069"/>
            <a:ext cx="7640330" cy="5031600"/>
          </a:xfrm>
          <a:prstGeom prst="rect">
            <a:avLst/>
          </a:prstGeom>
        </p:spPr>
      </p:pic>
    </p:spTree>
    <p:extLst>
      <p:ext uri="{BB962C8B-B14F-4D97-AF65-F5344CB8AC3E}">
        <p14:creationId xmlns:p14="http://schemas.microsoft.com/office/powerpoint/2010/main" val="1301561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3" y="1354961"/>
            <a:ext cx="3137167" cy="966359"/>
          </a:xfrm>
          <a:prstGeom prst="rect">
            <a:avLst/>
          </a:prstGeom>
        </p:spPr>
      </p:pic>
      <p:pic>
        <p:nvPicPr>
          <p:cNvPr id="20" name="Picture 19"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795" y="5674863"/>
            <a:ext cx="3137167" cy="966359"/>
          </a:xfrm>
          <a:prstGeom prst="rect">
            <a:avLst/>
          </a:prstGeom>
        </p:spPr>
      </p:pic>
      <p:sp>
        <p:nvSpPr>
          <p:cNvPr id="27" name="TextBox 26"/>
          <p:cNvSpPr txBox="1"/>
          <p:nvPr/>
        </p:nvSpPr>
        <p:spPr>
          <a:xfrm>
            <a:off x="-3896549" y="5674863"/>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Padding</a:t>
            </a:r>
          </a:p>
          <a:p>
            <a:r>
              <a:rPr lang="en-US" b="1" dirty="0" smtClean="0">
                <a:solidFill>
                  <a:srgbClr val="0000FF"/>
                </a:solidFill>
                <a:latin typeface="Helvetica"/>
                <a:cs typeface="Helvetica"/>
              </a:rPr>
              <a:t>Buffers</a:t>
            </a:r>
            <a:endParaRPr lang="en-US" b="1" dirty="0">
              <a:solidFill>
                <a:srgbClr val="0000FF"/>
              </a:solidFill>
              <a:latin typeface="Helvetica"/>
              <a:cs typeface="Helvetica"/>
            </a:endParaRPr>
          </a:p>
        </p:txBody>
      </p:sp>
      <p:sp>
        <p:nvSpPr>
          <p:cNvPr id="29" name="Title 1"/>
          <p:cNvSpPr txBox="1">
            <a:spLocks/>
          </p:cNvSpPr>
          <p:nvPr/>
        </p:nvSpPr>
        <p:spPr>
          <a:xfrm>
            <a:off x="651096" y="135761"/>
            <a:ext cx="9052560" cy="1219200"/>
          </a:xfrm>
          <a:prstGeom prst="rect">
            <a:avLst/>
          </a:prstGeom>
        </p:spPr>
        <p:txBody>
          <a:bodyPr vert="horz" lIns="114944" tIns="57472" rIns="114944" bIns="57472" rtlCol="0" anchor="ctr">
            <a:normAutofit lnSpcReduction="10000"/>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To achieve practical high performance</a:t>
            </a:r>
          </a:p>
          <a:p>
            <a:r>
              <a:rPr lang="en-US" dirty="0" smtClean="0"/>
              <a:t>of </a:t>
            </a:r>
            <a:r>
              <a:rPr lang="en-US" dirty="0" err="1" smtClean="0"/>
              <a:t>Strassen’s</a:t>
            </a:r>
            <a:r>
              <a:rPr lang="en-US" dirty="0" smtClean="0"/>
              <a:t> algorithm…...</a:t>
            </a:r>
            <a:endParaRPr lang="en-US" dirty="0"/>
          </a:p>
        </p:txBody>
      </p:sp>
      <p:sp>
        <p:nvSpPr>
          <p:cNvPr id="28" name="TextBox 27"/>
          <p:cNvSpPr txBox="1"/>
          <p:nvPr/>
        </p:nvSpPr>
        <p:spPr>
          <a:xfrm>
            <a:off x="-4027865" y="4376202"/>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Memory movement</a:t>
            </a:r>
            <a:endParaRPr lang="en-US" b="1" dirty="0">
              <a:solidFill>
                <a:srgbClr val="0000FF"/>
              </a:solidFill>
              <a:latin typeface="Helvetica"/>
              <a:cs typeface="Helvetica"/>
            </a:endParaRPr>
          </a:p>
        </p:txBody>
      </p:sp>
      <p:pic>
        <p:nvPicPr>
          <p:cNvPr id="33" name="Picture 32"/>
          <p:cNvPicPr>
            <a:picLocks noChangeAspect="1"/>
          </p:cNvPicPr>
          <p:nvPr/>
        </p:nvPicPr>
        <p:blipFill>
          <a:blip r:embed="rId4"/>
          <a:stretch>
            <a:fillRect/>
          </a:stretch>
        </p:blipFill>
        <p:spPr>
          <a:xfrm>
            <a:off x="7554897" y="4923624"/>
            <a:ext cx="589570" cy="678691"/>
          </a:xfrm>
          <a:prstGeom prst="rect">
            <a:avLst/>
          </a:prstGeom>
        </p:spPr>
      </p:pic>
      <p:sp>
        <p:nvSpPr>
          <p:cNvPr id="34" name="TextBox 33"/>
          <p:cNvSpPr txBox="1"/>
          <p:nvPr/>
        </p:nvSpPr>
        <p:spPr>
          <a:xfrm>
            <a:off x="614838" y="2970613"/>
            <a:ext cx="1988271" cy="446276"/>
          </a:xfrm>
          <a:prstGeom prst="rect">
            <a:avLst/>
          </a:prstGeom>
          <a:noFill/>
        </p:spPr>
        <p:txBody>
          <a:bodyPr wrap="square" rtlCol="0">
            <a:spAutoFit/>
          </a:bodyPr>
          <a:lstStyle/>
          <a:p>
            <a:r>
              <a:rPr lang="en-US" b="1" dirty="0" smtClean="0">
                <a:solidFill>
                  <a:srgbClr val="0000FF"/>
                </a:solidFill>
                <a:latin typeface="Helvetica"/>
                <a:cs typeface="Helvetica"/>
              </a:rPr>
              <a:t>Matrix Size</a:t>
            </a:r>
            <a:endParaRPr lang="en-US" b="1" dirty="0">
              <a:solidFill>
                <a:srgbClr val="0000FF"/>
              </a:solidFill>
              <a:latin typeface="Helvetica"/>
              <a:cs typeface="Helvetica"/>
            </a:endParaRPr>
          </a:p>
        </p:txBody>
      </p:sp>
      <p:sp>
        <p:nvSpPr>
          <p:cNvPr id="35" name="TextBox 34"/>
          <p:cNvSpPr txBox="1"/>
          <p:nvPr/>
        </p:nvSpPr>
        <p:spPr>
          <a:xfrm>
            <a:off x="547172" y="3929926"/>
            <a:ext cx="2271286" cy="446276"/>
          </a:xfrm>
          <a:prstGeom prst="rect">
            <a:avLst/>
          </a:prstGeom>
          <a:noFill/>
        </p:spPr>
        <p:txBody>
          <a:bodyPr wrap="square" rtlCol="0">
            <a:spAutoFit/>
          </a:bodyPr>
          <a:lstStyle/>
          <a:p>
            <a:r>
              <a:rPr lang="en-US" b="1" dirty="0" smtClean="0">
                <a:solidFill>
                  <a:srgbClr val="0000FF"/>
                </a:solidFill>
                <a:latin typeface="Helvetica"/>
                <a:cs typeface="Helvetica"/>
              </a:rPr>
              <a:t>Matrix Shape</a:t>
            </a:r>
            <a:endParaRPr lang="en-US" b="1" dirty="0">
              <a:solidFill>
                <a:srgbClr val="0000FF"/>
              </a:solidFill>
              <a:latin typeface="Helvetica"/>
              <a:cs typeface="Helvetica"/>
            </a:endParaRPr>
          </a:p>
        </p:txBody>
      </p:sp>
      <p:pic>
        <p:nvPicPr>
          <p:cNvPr id="36" name="Picture 35"/>
          <p:cNvPicPr>
            <a:picLocks/>
          </p:cNvPicPr>
          <p:nvPr/>
        </p:nvPicPr>
        <p:blipFill>
          <a:blip r:embed="rId5">
            <a:extLst/>
          </a:blip>
          <a:stretch>
            <a:fillRect/>
          </a:stretch>
        </p:blipFill>
        <p:spPr>
          <a:xfrm>
            <a:off x="602743" y="3544096"/>
            <a:ext cx="9401060" cy="48166"/>
          </a:xfrm>
          <a:prstGeom prst="rect">
            <a:avLst/>
          </a:prstGeom>
        </p:spPr>
      </p:pic>
      <p:pic>
        <p:nvPicPr>
          <p:cNvPr id="37" name="Picture 36"/>
          <p:cNvPicPr>
            <a:picLocks/>
          </p:cNvPicPr>
          <p:nvPr/>
        </p:nvPicPr>
        <p:blipFill>
          <a:blip r:embed="rId5">
            <a:extLst/>
          </a:blip>
          <a:stretch>
            <a:fillRect/>
          </a:stretch>
        </p:blipFill>
        <p:spPr>
          <a:xfrm>
            <a:off x="602743" y="4704802"/>
            <a:ext cx="9401060" cy="46671"/>
          </a:xfrm>
          <a:prstGeom prst="rect">
            <a:avLst/>
          </a:prstGeom>
        </p:spPr>
      </p:pic>
      <p:pic>
        <p:nvPicPr>
          <p:cNvPr id="38" name="Picture 37"/>
          <p:cNvPicPr>
            <a:picLocks/>
          </p:cNvPicPr>
          <p:nvPr/>
        </p:nvPicPr>
        <p:blipFill>
          <a:blip r:embed="rId5">
            <a:extLst/>
          </a:blip>
          <a:stretch>
            <a:fillRect/>
          </a:stretch>
        </p:blipFill>
        <p:spPr>
          <a:xfrm>
            <a:off x="610814" y="5829750"/>
            <a:ext cx="9392989" cy="46673"/>
          </a:xfrm>
          <a:prstGeom prst="rect">
            <a:avLst/>
          </a:prstGeom>
        </p:spPr>
      </p:pic>
      <p:pic>
        <p:nvPicPr>
          <p:cNvPr id="39" name="Picture 38" descr="square_smal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1235" y="2908118"/>
            <a:ext cx="1721687" cy="436428"/>
          </a:xfrm>
          <a:prstGeom prst="rect">
            <a:avLst/>
          </a:prstGeom>
        </p:spPr>
      </p:pic>
      <p:pic>
        <p:nvPicPr>
          <p:cNvPr id="40" name="Picture 39" descr="rank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751" y="3714613"/>
            <a:ext cx="2680962" cy="841830"/>
          </a:xfrm>
          <a:prstGeom prst="rect">
            <a:avLst/>
          </a:prstGeom>
        </p:spPr>
      </p:pic>
      <p:sp>
        <p:nvSpPr>
          <p:cNvPr id="41" name="TextBox 40"/>
          <p:cNvSpPr txBox="1"/>
          <p:nvPr/>
        </p:nvSpPr>
        <p:spPr>
          <a:xfrm>
            <a:off x="614838" y="6002780"/>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Parallelism</a:t>
            </a:r>
            <a:endParaRPr lang="en-US" b="1" dirty="0">
              <a:solidFill>
                <a:srgbClr val="0000FF"/>
              </a:solidFill>
              <a:latin typeface="Helvetica"/>
              <a:cs typeface="Helvetica"/>
            </a:endParaRPr>
          </a:p>
        </p:txBody>
      </p:sp>
      <p:pic>
        <p:nvPicPr>
          <p:cNvPr id="42" name="Picture 41"/>
          <p:cNvPicPr>
            <a:picLocks/>
          </p:cNvPicPr>
          <p:nvPr/>
        </p:nvPicPr>
        <p:blipFill>
          <a:blip r:embed="rId5">
            <a:extLst/>
          </a:blip>
          <a:stretch>
            <a:fillRect/>
          </a:stretch>
        </p:blipFill>
        <p:spPr>
          <a:xfrm>
            <a:off x="614837" y="6581502"/>
            <a:ext cx="9388966" cy="47229"/>
          </a:xfrm>
          <a:prstGeom prst="rect">
            <a:avLst/>
          </a:prstGeom>
        </p:spPr>
      </p:pic>
      <p:pic>
        <p:nvPicPr>
          <p:cNvPr id="43" name="Picture 42"/>
          <p:cNvPicPr>
            <a:picLocks/>
          </p:cNvPicPr>
          <p:nvPr/>
        </p:nvPicPr>
        <p:blipFill>
          <a:blip r:embed="rId5">
            <a:extLst/>
          </a:blip>
          <a:stretch>
            <a:fillRect/>
          </a:stretch>
        </p:blipFill>
        <p:spPr>
          <a:xfrm>
            <a:off x="614838" y="2752989"/>
            <a:ext cx="9388965" cy="48169"/>
          </a:xfrm>
          <a:prstGeom prst="rect">
            <a:avLst/>
          </a:prstGeom>
        </p:spPr>
      </p:pic>
      <p:sp>
        <p:nvSpPr>
          <p:cNvPr id="44" name="TextBox 43"/>
          <p:cNvSpPr txBox="1"/>
          <p:nvPr/>
        </p:nvSpPr>
        <p:spPr>
          <a:xfrm>
            <a:off x="6350271" y="6026972"/>
            <a:ext cx="3653532" cy="400110"/>
          </a:xfrm>
          <a:prstGeom prst="rect">
            <a:avLst/>
          </a:prstGeom>
          <a:noFill/>
        </p:spPr>
        <p:txBody>
          <a:bodyPr wrap="square" rtlCol="0">
            <a:spAutoFit/>
          </a:bodyPr>
          <a:lstStyle/>
          <a:p>
            <a:r>
              <a:rPr lang="en-US" sz="2000" b="1" dirty="0" smtClean="0">
                <a:solidFill>
                  <a:srgbClr val="4AAA25"/>
                </a:solidFill>
                <a:latin typeface="Helvetica"/>
                <a:cs typeface="Helvetica"/>
              </a:rPr>
              <a:t>Can be data </a:t>
            </a:r>
            <a:r>
              <a:rPr lang="en-US" sz="2000" b="1" dirty="0">
                <a:solidFill>
                  <a:srgbClr val="4AAA25"/>
                </a:solidFill>
                <a:latin typeface="Helvetica"/>
                <a:cs typeface="Helvetica"/>
              </a:rPr>
              <a:t>p</a:t>
            </a:r>
            <a:r>
              <a:rPr lang="en-US" sz="2000" b="1" dirty="0" smtClean="0">
                <a:solidFill>
                  <a:srgbClr val="4AAA25"/>
                </a:solidFill>
                <a:latin typeface="Helvetica"/>
                <a:cs typeface="Helvetica"/>
              </a:rPr>
              <a:t>arallelism </a:t>
            </a:r>
            <a:endParaRPr lang="en-US" sz="2000" b="1" dirty="0">
              <a:solidFill>
                <a:srgbClr val="4AAA25"/>
              </a:solidFill>
              <a:latin typeface="Helvetica"/>
              <a:cs typeface="Helvetica"/>
            </a:endParaRPr>
          </a:p>
        </p:txBody>
      </p:sp>
      <p:sp>
        <p:nvSpPr>
          <p:cNvPr id="45" name="TextBox 44"/>
          <p:cNvSpPr txBox="1"/>
          <p:nvPr/>
        </p:nvSpPr>
        <p:spPr>
          <a:xfrm>
            <a:off x="2818458" y="1780335"/>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Conventional Implementations</a:t>
            </a:r>
            <a:endParaRPr lang="en-US" b="1" dirty="0">
              <a:solidFill>
                <a:srgbClr val="0000FF"/>
              </a:solidFill>
              <a:latin typeface="Helvetica"/>
              <a:cs typeface="Helvetica"/>
            </a:endParaRPr>
          </a:p>
        </p:txBody>
      </p:sp>
      <p:sp>
        <p:nvSpPr>
          <p:cNvPr id="46" name="TextBox 45"/>
          <p:cNvSpPr txBox="1"/>
          <p:nvPr/>
        </p:nvSpPr>
        <p:spPr>
          <a:xfrm>
            <a:off x="6575131" y="1804527"/>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Our Implementations</a:t>
            </a:r>
            <a:endParaRPr lang="en-US" b="1" dirty="0">
              <a:solidFill>
                <a:srgbClr val="0000FF"/>
              </a:solidFill>
              <a:latin typeface="Helvetica"/>
              <a:cs typeface="Helvetica"/>
            </a:endParaRPr>
          </a:p>
        </p:txBody>
      </p:sp>
      <p:sp>
        <p:nvSpPr>
          <p:cNvPr id="47" name="TextBox 46"/>
          <p:cNvSpPr txBox="1"/>
          <p:nvPr/>
        </p:nvSpPr>
        <p:spPr>
          <a:xfrm>
            <a:off x="2929439" y="3912390"/>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square</a:t>
            </a:r>
            <a:endParaRPr lang="en-US" b="1" dirty="0">
              <a:solidFill>
                <a:srgbClr val="FF0000"/>
              </a:solidFill>
              <a:latin typeface="Helvetica"/>
              <a:cs typeface="Helvetica"/>
            </a:endParaRPr>
          </a:p>
        </p:txBody>
      </p:sp>
      <p:sp>
        <p:nvSpPr>
          <p:cNvPr id="48" name="TextBox 47"/>
          <p:cNvSpPr txBox="1"/>
          <p:nvPr/>
        </p:nvSpPr>
        <p:spPr>
          <a:xfrm>
            <a:off x="3062484" y="2995997"/>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large</a:t>
            </a:r>
            <a:endParaRPr lang="en-US" b="1" dirty="0">
              <a:solidFill>
                <a:srgbClr val="FF0000"/>
              </a:solidFill>
              <a:latin typeface="Helvetica"/>
              <a:cs typeface="Helvetica"/>
            </a:endParaRPr>
          </a:p>
        </p:txBody>
      </p:sp>
      <p:sp>
        <p:nvSpPr>
          <p:cNvPr id="49" name="TextBox 48"/>
          <p:cNvSpPr txBox="1"/>
          <p:nvPr/>
        </p:nvSpPr>
        <p:spPr>
          <a:xfrm>
            <a:off x="2585868" y="6026972"/>
            <a:ext cx="4112258" cy="369332"/>
          </a:xfrm>
          <a:prstGeom prst="rect">
            <a:avLst/>
          </a:prstGeom>
          <a:noFill/>
        </p:spPr>
        <p:txBody>
          <a:bodyPr wrap="square" rtlCol="0">
            <a:spAutoFit/>
          </a:bodyPr>
          <a:lstStyle/>
          <a:p>
            <a:r>
              <a:rPr lang="en-US" sz="1800" b="1" dirty="0" smtClean="0">
                <a:solidFill>
                  <a:srgbClr val="FF0000"/>
                </a:solidFill>
                <a:latin typeface="Helvetica"/>
                <a:cs typeface="Helvetica"/>
              </a:rPr>
              <a:t>Usually task parallelism </a:t>
            </a:r>
            <a:endParaRPr lang="en-US" sz="1800" b="1" dirty="0">
              <a:solidFill>
                <a:srgbClr val="FF0000"/>
              </a:solidFill>
              <a:latin typeface="Helvetica"/>
              <a:cs typeface="Helvetica"/>
            </a:endParaRPr>
          </a:p>
        </p:txBody>
      </p:sp>
      <p:pic>
        <p:nvPicPr>
          <p:cNvPr id="50" name="Picture 49"/>
          <p:cNvPicPr>
            <a:picLocks noChangeAspect="1"/>
          </p:cNvPicPr>
          <p:nvPr/>
        </p:nvPicPr>
        <p:blipFill>
          <a:blip r:embed="rId8"/>
          <a:stretch>
            <a:fillRect/>
          </a:stretch>
        </p:blipFill>
        <p:spPr>
          <a:xfrm>
            <a:off x="3734754" y="5043561"/>
            <a:ext cx="597360" cy="597360"/>
          </a:xfrm>
          <a:prstGeom prst="rect">
            <a:avLst/>
          </a:prstGeom>
        </p:spPr>
      </p:pic>
      <p:sp>
        <p:nvSpPr>
          <p:cNvPr id="51" name="TextBox 50"/>
          <p:cNvSpPr txBox="1"/>
          <p:nvPr/>
        </p:nvSpPr>
        <p:spPr>
          <a:xfrm>
            <a:off x="602743" y="4882680"/>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No Additional </a:t>
            </a:r>
          </a:p>
          <a:p>
            <a:r>
              <a:rPr lang="en-US" b="1" dirty="0" smtClean="0">
                <a:solidFill>
                  <a:srgbClr val="0000FF"/>
                </a:solidFill>
                <a:latin typeface="Helvetica"/>
                <a:cs typeface="Helvetica"/>
              </a:rPr>
              <a:t>Workspace</a:t>
            </a:r>
            <a:endParaRPr lang="en-US" b="1" dirty="0">
              <a:solidFill>
                <a:srgbClr val="0000FF"/>
              </a:solidFill>
              <a:latin typeface="Helvetica"/>
              <a:cs typeface="Helvetica"/>
            </a:endParaRPr>
          </a:p>
        </p:txBody>
      </p:sp>
      <p:pic>
        <p:nvPicPr>
          <p:cNvPr id="52"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4026" y="2914348"/>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0625" y="2948678"/>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1068" y="3838014"/>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4283" y="5054440"/>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images.clipartpanda.com/emotion-clip-art-1206573862448734250Arnoud999_Right_or_wrong_3.svg.m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3103" y="5946229"/>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4502" y="3830741"/>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4502" y="5043561"/>
            <a:ext cx="527925" cy="52792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tp://images.clipartpanda.com/red-smiley-face-png-1374113280287213747Smiley_Face_clip_art.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0509" y="5946229"/>
            <a:ext cx="527925" cy="52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5323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quare_larg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3" y="1354961"/>
            <a:ext cx="3137167" cy="966359"/>
          </a:xfrm>
          <a:prstGeom prst="rect">
            <a:avLst/>
          </a:prstGeom>
        </p:spPr>
      </p:pic>
      <p:sp>
        <p:nvSpPr>
          <p:cNvPr id="27" name="TextBox 26"/>
          <p:cNvSpPr txBox="1"/>
          <p:nvPr/>
        </p:nvSpPr>
        <p:spPr>
          <a:xfrm>
            <a:off x="-3896549" y="5674863"/>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Padding</a:t>
            </a:r>
          </a:p>
          <a:p>
            <a:r>
              <a:rPr lang="en-US" b="1" dirty="0" smtClean="0">
                <a:solidFill>
                  <a:srgbClr val="0000FF"/>
                </a:solidFill>
                <a:latin typeface="Helvetica"/>
                <a:cs typeface="Helvetica"/>
              </a:rPr>
              <a:t>Buffers</a:t>
            </a:r>
            <a:endParaRPr lang="en-US" b="1" dirty="0">
              <a:solidFill>
                <a:srgbClr val="0000FF"/>
              </a:solidFill>
              <a:latin typeface="Helvetica"/>
              <a:cs typeface="Helvetica"/>
            </a:endParaRPr>
          </a:p>
        </p:txBody>
      </p:sp>
      <p:sp>
        <p:nvSpPr>
          <p:cNvPr id="29" name="Title 1"/>
          <p:cNvSpPr txBox="1">
            <a:spLocks/>
          </p:cNvSpPr>
          <p:nvPr/>
        </p:nvSpPr>
        <p:spPr>
          <a:xfrm>
            <a:off x="651096" y="135761"/>
            <a:ext cx="9052560" cy="1219200"/>
          </a:xfrm>
          <a:prstGeom prst="rect">
            <a:avLst/>
          </a:prstGeom>
        </p:spPr>
        <p:txBody>
          <a:bodyPr vert="horz" lIns="114944" tIns="57472" rIns="114944" bIns="57472" rtlCol="0" anchor="ctr">
            <a:normAutofit lnSpcReduction="10000"/>
          </a:bodyPr>
          <a:lstStyle>
            <a:lvl1pPr algn="ctr" defTabSz="574724" rtl="0" eaLnBrk="1" latinLnBrk="0" hangingPunct="1">
              <a:spcBef>
                <a:spcPct val="0"/>
              </a:spcBef>
              <a:buNone/>
              <a:defRPr sz="4000" kern="1200">
                <a:solidFill>
                  <a:schemeClr val="tx1"/>
                </a:solidFill>
                <a:latin typeface="Helvetica"/>
                <a:ea typeface="+mj-ea"/>
                <a:cs typeface="Helvetica"/>
              </a:defRPr>
            </a:lvl1pPr>
          </a:lstStyle>
          <a:p>
            <a:r>
              <a:rPr lang="en-US" dirty="0" smtClean="0"/>
              <a:t>To achieve practical high performance</a:t>
            </a:r>
          </a:p>
          <a:p>
            <a:r>
              <a:rPr lang="en-US" dirty="0" smtClean="0"/>
              <a:t>of </a:t>
            </a:r>
            <a:r>
              <a:rPr lang="en-US" dirty="0" err="1" smtClean="0"/>
              <a:t>Strassen’s</a:t>
            </a:r>
            <a:r>
              <a:rPr lang="en-US" dirty="0" smtClean="0"/>
              <a:t> algorithm…...</a:t>
            </a:r>
            <a:endParaRPr lang="en-US" dirty="0"/>
          </a:p>
        </p:txBody>
      </p:sp>
      <p:sp>
        <p:nvSpPr>
          <p:cNvPr id="32" name="TextBox 31"/>
          <p:cNvSpPr txBox="1"/>
          <p:nvPr/>
        </p:nvSpPr>
        <p:spPr>
          <a:xfrm>
            <a:off x="6575131" y="1804527"/>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Our Implementations</a:t>
            </a:r>
            <a:endParaRPr lang="en-US" b="1" dirty="0">
              <a:solidFill>
                <a:srgbClr val="0000FF"/>
              </a:solidFill>
              <a:latin typeface="Helvetica"/>
              <a:cs typeface="Helvetica"/>
            </a:endParaRPr>
          </a:p>
        </p:txBody>
      </p:sp>
      <p:sp>
        <p:nvSpPr>
          <p:cNvPr id="28" name="TextBox 27"/>
          <p:cNvSpPr txBox="1"/>
          <p:nvPr/>
        </p:nvSpPr>
        <p:spPr>
          <a:xfrm>
            <a:off x="-4027865" y="4376202"/>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Memory movement</a:t>
            </a:r>
            <a:endParaRPr lang="en-US" b="1" dirty="0">
              <a:solidFill>
                <a:srgbClr val="0000FF"/>
              </a:solidFill>
              <a:latin typeface="Helvetica"/>
              <a:cs typeface="Helvetica"/>
            </a:endParaRPr>
          </a:p>
        </p:txBody>
      </p:sp>
      <p:sp>
        <p:nvSpPr>
          <p:cNvPr id="33" name="TextBox 32"/>
          <p:cNvSpPr txBox="1"/>
          <p:nvPr/>
        </p:nvSpPr>
        <p:spPr>
          <a:xfrm>
            <a:off x="614838" y="2970613"/>
            <a:ext cx="1988271" cy="446276"/>
          </a:xfrm>
          <a:prstGeom prst="rect">
            <a:avLst/>
          </a:prstGeom>
          <a:noFill/>
        </p:spPr>
        <p:txBody>
          <a:bodyPr wrap="square" rtlCol="0">
            <a:spAutoFit/>
          </a:bodyPr>
          <a:lstStyle/>
          <a:p>
            <a:r>
              <a:rPr lang="en-US" b="1" dirty="0" smtClean="0">
                <a:solidFill>
                  <a:srgbClr val="0000FF"/>
                </a:solidFill>
                <a:latin typeface="Helvetica"/>
                <a:cs typeface="Helvetica"/>
              </a:rPr>
              <a:t>Matrix Size</a:t>
            </a:r>
            <a:endParaRPr lang="en-US" b="1" dirty="0">
              <a:solidFill>
                <a:srgbClr val="0000FF"/>
              </a:solidFill>
              <a:latin typeface="Helvetica"/>
              <a:cs typeface="Helvetica"/>
            </a:endParaRPr>
          </a:p>
        </p:txBody>
      </p:sp>
      <p:sp>
        <p:nvSpPr>
          <p:cNvPr id="34" name="TextBox 33"/>
          <p:cNvSpPr txBox="1"/>
          <p:nvPr/>
        </p:nvSpPr>
        <p:spPr>
          <a:xfrm>
            <a:off x="547172" y="3929926"/>
            <a:ext cx="2271286" cy="446276"/>
          </a:xfrm>
          <a:prstGeom prst="rect">
            <a:avLst/>
          </a:prstGeom>
          <a:noFill/>
        </p:spPr>
        <p:txBody>
          <a:bodyPr wrap="square" rtlCol="0">
            <a:spAutoFit/>
          </a:bodyPr>
          <a:lstStyle/>
          <a:p>
            <a:r>
              <a:rPr lang="en-US" b="1" dirty="0" smtClean="0">
                <a:solidFill>
                  <a:srgbClr val="0000FF"/>
                </a:solidFill>
                <a:latin typeface="Helvetica"/>
                <a:cs typeface="Helvetica"/>
              </a:rPr>
              <a:t>Matrix Shape</a:t>
            </a:r>
            <a:endParaRPr lang="en-US" b="1" dirty="0">
              <a:solidFill>
                <a:srgbClr val="0000FF"/>
              </a:solidFill>
              <a:latin typeface="Helvetica"/>
              <a:cs typeface="Helvetica"/>
            </a:endParaRPr>
          </a:p>
        </p:txBody>
      </p:sp>
      <p:pic>
        <p:nvPicPr>
          <p:cNvPr id="35" name="Picture 34"/>
          <p:cNvPicPr>
            <a:picLocks/>
          </p:cNvPicPr>
          <p:nvPr/>
        </p:nvPicPr>
        <p:blipFill>
          <a:blip r:embed="rId4">
            <a:extLst/>
          </a:blip>
          <a:stretch>
            <a:fillRect/>
          </a:stretch>
        </p:blipFill>
        <p:spPr>
          <a:xfrm>
            <a:off x="602743" y="3544096"/>
            <a:ext cx="9401060" cy="48166"/>
          </a:xfrm>
          <a:prstGeom prst="rect">
            <a:avLst/>
          </a:prstGeom>
        </p:spPr>
      </p:pic>
      <p:pic>
        <p:nvPicPr>
          <p:cNvPr id="36" name="Picture 35"/>
          <p:cNvPicPr>
            <a:picLocks/>
          </p:cNvPicPr>
          <p:nvPr/>
        </p:nvPicPr>
        <p:blipFill>
          <a:blip r:embed="rId4">
            <a:extLst/>
          </a:blip>
          <a:stretch>
            <a:fillRect/>
          </a:stretch>
        </p:blipFill>
        <p:spPr>
          <a:xfrm>
            <a:off x="602743" y="4704802"/>
            <a:ext cx="9401060" cy="46671"/>
          </a:xfrm>
          <a:prstGeom prst="rect">
            <a:avLst/>
          </a:prstGeom>
        </p:spPr>
      </p:pic>
      <p:pic>
        <p:nvPicPr>
          <p:cNvPr id="37" name="Picture 36"/>
          <p:cNvPicPr>
            <a:picLocks/>
          </p:cNvPicPr>
          <p:nvPr/>
        </p:nvPicPr>
        <p:blipFill>
          <a:blip r:embed="rId4">
            <a:extLst/>
          </a:blip>
          <a:stretch>
            <a:fillRect/>
          </a:stretch>
        </p:blipFill>
        <p:spPr>
          <a:xfrm>
            <a:off x="610814" y="5829750"/>
            <a:ext cx="9392989" cy="46673"/>
          </a:xfrm>
          <a:prstGeom prst="rect">
            <a:avLst/>
          </a:prstGeom>
        </p:spPr>
      </p:pic>
      <p:sp>
        <p:nvSpPr>
          <p:cNvPr id="40" name="TextBox 39"/>
          <p:cNvSpPr txBox="1"/>
          <p:nvPr/>
        </p:nvSpPr>
        <p:spPr>
          <a:xfrm>
            <a:off x="614838" y="6002780"/>
            <a:ext cx="3403372" cy="446276"/>
          </a:xfrm>
          <a:prstGeom prst="rect">
            <a:avLst/>
          </a:prstGeom>
          <a:noFill/>
        </p:spPr>
        <p:txBody>
          <a:bodyPr wrap="square" rtlCol="0">
            <a:spAutoFit/>
          </a:bodyPr>
          <a:lstStyle/>
          <a:p>
            <a:r>
              <a:rPr lang="en-US" b="1" dirty="0" smtClean="0">
                <a:solidFill>
                  <a:srgbClr val="0000FF"/>
                </a:solidFill>
                <a:latin typeface="Helvetica"/>
                <a:cs typeface="Helvetica"/>
              </a:rPr>
              <a:t>Parallelism</a:t>
            </a:r>
            <a:endParaRPr lang="en-US" b="1" dirty="0">
              <a:solidFill>
                <a:srgbClr val="0000FF"/>
              </a:solidFill>
              <a:latin typeface="Helvetica"/>
              <a:cs typeface="Helvetica"/>
            </a:endParaRPr>
          </a:p>
        </p:txBody>
      </p:sp>
      <p:pic>
        <p:nvPicPr>
          <p:cNvPr id="41" name="Picture 40"/>
          <p:cNvPicPr>
            <a:picLocks/>
          </p:cNvPicPr>
          <p:nvPr/>
        </p:nvPicPr>
        <p:blipFill>
          <a:blip r:embed="rId4">
            <a:extLst/>
          </a:blip>
          <a:stretch>
            <a:fillRect/>
          </a:stretch>
        </p:blipFill>
        <p:spPr>
          <a:xfrm>
            <a:off x="614837" y="6581502"/>
            <a:ext cx="9388966" cy="47229"/>
          </a:xfrm>
          <a:prstGeom prst="rect">
            <a:avLst/>
          </a:prstGeom>
        </p:spPr>
      </p:pic>
      <p:pic>
        <p:nvPicPr>
          <p:cNvPr id="42" name="Picture 41"/>
          <p:cNvPicPr>
            <a:picLocks/>
          </p:cNvPicPr>
          <p:nvPr/>
        </p:nvPicPr>
        <p:blipFill>
          <a:blip r:embed="rId4">
            <a:extLst/>
          </a:blip>
          <a:stretch>
            <a:fillRect/>
          </a:stretch>
        </p:blipFill>
        <p:spPr>
          <a:xfrm>
            <a:off x="614838" y="2752989"/>
            <a:ext cx="9388965" cy="48169"/>
          </a:xfrm>
          <a:prstGeom prst="rect">
            <a:avLst/>
          </a:prstGeom>
        </p:spPr>
      </p:pic>
      <p:sp>
        <p:nvSpPr>
          <p:cNvPr id="44" name="TextBox 43"/>
          <p:cNvSpPr txBox="1"/>
          <p:nvPr/>
        </p:nvSpPr>
        <p:spPr>
          <a:xfrm>
            <a:off x="2818458" y="1780335"/>
            <a:ext cx="2708895" cy="800219"/>
          </a:xfrm>
          <a:prstGeom prst="rect">
            <a:avLst/>
          </a:prstGeom>
          <a:noFill/>
        </p:spPr>
        <p:txBody>
          <a:bodyPr wrap="square" rtlCol="0">
            <a:spAutoFit/>
          </a:bodyPr>
          <a:lstStyle/>
          <a:p>
            <a:pPr algn="ctr"/>
            <a:r>
              <a:rPr lang="en-US" b="1" dirty="0" smtClean="0">
                <a:solidFill>
                  <a:srgbClr val="0000FF"/>
                </a:solidFill>
                <a:latin typeface="Helvetica"/>
                <a:cs typeface="Helvetica"/>
              </a:rPr>
              <a:t>Conventional Implementations</a:t>
            </a:r>
            <a:endParaRPr lang="en-US" b="1" dirty="0">
              <a:solidFill>
                <a:srgbClr val="0000FF"/>
              </a:solidFill>
              <a:latin typeface="Helvetica"/>
              <a:cs typeface="Helvetica"/>
            </a:endParaRPr>
          </a:p>
        </p:txBody>
      </p:sp>
      <p:sp>
        <p:nvSpPr>
          <p:cNvPr id="46" name="TextBox 45"/>
          <p:cNvSpPr txBox="1"/>
          <p:nvPr/>
        </p:nvSpPr>
        <p:spPr>
          <a:xfrm>
            <a:off x="2929439" y="3912390"/>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square</a:t>
            </a:r>
            <a:endParaRPr lang="en-US" b="1" dirty="0">
              <a:solidFill>
                <a:srgbClr val="FF0000"/>
              </a:solidFill>
              <a:latin typeface="Helvetica"/>
              <a:cs typeface="Helvetica"/>
            </a:endParaRPr>
          </a:p>
        </p:txBody>
      </p:sp>
      <p:sp>
        <p:nvSpPr>
          <p:cNvPr id="47" name="TextBox 46"/>
          <p:cNvSpPr txBox="1"/>
          <p:nvPr/>
        </p:nvSpPr>
        <p:spPr>
          <a:xfrm>
            <a:off x="3062484" y="2995997"/>
            <a:ext cx="2581040" cy="446276"/>
          </a:xfrm>
          <a:prstGeom prst="rect">
            <a:avLst/>
          </a:prstGeom>
          <a:noFill/>
        </p:spPr>
        <p:txBody>
          <a:bodyPr wrap="square" rtlCol="0">
            <a:spAutoFit/>
          </a:bodyPr>
          <a:lstStyle/>
          <a:p>
            <a:r>
              <a:rPr lang="en-US" b="1" dirty="0" smtClean="0">
                <a:solidFill>
                  <a:srgbClr val="FF0000"/>
                </a:solidFill>
                <a:latin typeface="Helvetica"/>
                <a:cs typeface="Helvetica"/>
              </a:rPr>
              <a:t>Must be large</a:t>
            </a:r>
            <a:endParaRPr lang="en-US" b="1" dirty="0">
              <a:solidFill>
                <a:srgbClr val="FF0000"/>
              </a:solidFill>
              <a:latin typeface="Helvetica"/>
              <a:cs typeface="Helvetica"/>
            </a:endParaRPr>
          </a:p>
        </p:txBody>
      </p:sp>
      <p:pic>
        <p:nvPicPr>
          <p:cNvPr id="49" name="Picture 48"/>
          <p:cNvPicPr>
            <a:picLocks noChangeAspect="1"/>
          </p:cNvPicPr>
          <p:nvPr/>
        </p:nvPicPr>
        <p:blipFill>
          <a:blip r:embed="rId5"/>
          <a:stretch>
            <a:fillRect/>
          </a:stretch>
        </p:blipFill>
        <p:spPr>
          <a:xfrm>
            <a:off x="3734754" y="5043561"/>
            <a:ext cx="597360" cy="597360"/>
          </a:xfrm>
          <a:prstGeom prst="rect">
            <a:avLst/>
          </a:prstGeom>
        </p:spPr>
      </p:pic>
      <p:sp>
        <p:nvSpPr>
          <p:cNvPr id="50" name="TextBox 49"/>
          <p:cNvSpPr txBox="1"/>
          <p:nvPr/>
        </p:nvSpPr>
        <p:spPr>
          <a:xfrm>
            <a:off x="602743" y="4882680"/>
            <a:ext cx="3403372" cy="800219"/>
          </a:xfrm>
          <a:prstGeom prst="rect">
            <a:avLst/>
          </a:prstGeom>
          <a:noFill/>
        </p:spPr>
        <p:txBody>
          <a:bodyPr wrap="square" rtlCol="0">
            <a:spAutoFit/>
          </a:bodyPr>
          <a:lstStyle/>
          <a:p>
            <a:r>
              <a:rPr lang="en-US" b="1" dirty="0" smtClean="0">
                <a:solidFill>
                  <a:srgbClr val="0000FF"/>
                </a:solidFill>
                <a:latin typeface="Helvetica"/>
                <a:cs typeface="Helvetica"/>
              </a:rPr>
              <a:t>No Additional </a:t>
            </a:r>
          </a:p>
          <a:p>
            <a:r>
              <a:rPr lang="en-US" b="1" dirty="0" smtClean="0">
                <a:solidFill>
                  <a:srgbClr val="0000FF"/>
                </a:solidFill>
                <a:latin typeface="Helvetica"/>
                <a:cs typeface="Helvetica"/>
              </a:rPr>
              <a:t>Workspace</a:t>
            </a:r>
            <a:endParaRPr lang="en-US" b="1" dirty="0">
              <a:solidFill>
                <a:srgbClr val="0000FF"/>
              </a:solidFill>
              <a:latin typeface="Helvetica"/>
              <a:cs typeface="Helvetica"/>
            </a:endParaRPr>
          </a:p>
        </p:txBody>
      </p:sp>
      <p:pic>
        <p:nvPicPr>
          <p:cNvPr id="52"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0625" y="2948678"/>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1068" y="3838014"/>
            <a:ext cx="534300" cy="5343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images.clipartpanda.com/emotion-clip-art-1206573862448734250Arnoud999_Right_or_wrong_3.svg.m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4283" y="5054440"/>
            <a:ext cx="534300" cy="53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670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701" y="1452644"/>
            <a:ext cx="10043969" cy="4827694"/>
          </a:xfrm>
        </p:spPr>
        <p:txBody>
          <a:bodyPr>
            <a:normAutofit/>
          </a:bodyPr>
          <a:lstStyle/>
          <a:p>
            <a:r>
              <a:rPr lang="en-US" sz="2800" dirty="0" smtClean="0"/>
              <a:t>Present novel insights into the implementations of </a:t>
            </a:r>
            <a:r>
              <a:rPr lang="en-US" sz="2800" dirty="0" err="1" smtClean="0"/>
              <a:t>Strassen</a:t>
            </a:r>
            <a:endParaRPr lang="en-US" sz="2800" dirty="0" smtClean="0"/>
          </a:p>
          <a:p>
            <a:endParaRPr lang="en-US" sz="2800" dirty="0" smtClean="0"/>
          </a:p>
          <a:p>
            <a:r>
              <a:rPr lang="en-US" sz="2800" dirty="0" smtClean="0"/>
              <a:t>Develop </a:t>
            </a:r>
            <a:r>
              <a:rPr lang="en-US" sz="2800" dirty="0" smtClean="0">
                <a:solidFill>
                  <a:srgbClr val="FF0000"/>
                </a:solidFill>
              </a:rPr>
              <a:t>a family of </a:t>
            </a:r>
            <a:r>
              <a:rPr lang="en-US" sz="2800" dirty="0" err="1" smtClean="0">
                <a:solidFill>
                  <a:srgbClr val="FF0000"/>
                </a:solidFill>
              </a:rPr>
              <a:t>Strassen</a:t>
            </a:r>
            <a:r>
              <a:rPr lang="en-US" sz="2800" dirty="0" smtClean="0">
                <a:solidFill>
                  <a:srgbClr val="FF0000"/>
                </a:solidFill>
              </a:rPr>
              <a:t> algorithms </a:t>
            </a:r>
          </a:p>
          <a:p>
            <a:endParaRPr lang="en-US" sz="2800" dirty="0" smtClean="0"/>
          </a:p>
          <a:p>
            <a:r>
              <a:rPr lang="en-US" sz="2800" dirty="0" smtClean="0"/>
              <a:t>Derive a </a:t>
            </a:r>
            <a:r>
              <a:rPr lang="en-US" sz="2800" dirty="0" smtClean="0">
                <a:solidFill>
                  <a:srgbClr val="FF0000"/>
                </a:solidFill>
              </a:rPr>
              <a:t>performance model </a:t>
            </a:r>
            <a:r>
              <a:rPr lang="en-US" sz="2800" dirty="0" smtClean="0"/>
              <a:t>that predicts the run time of the various implementations</a:t>
            </a:r>
          </a:p>
          <a:p>
            <a:endParaRPr lang="en-US" sz="2800" dirty="0" smtClean="0"/>
          </a:p>
          <a:p>
            <a:r>
              <a:rPr lang="en-US" sz="2800" dirty="0" smtClean="0"/>
              <a:t>Demonstrate performance benefits for </a:t>
            </a:r>
            <a:r>
              <a:rPr lang="en-US" sz="2800" dirty="0" smtClean="0">
                <a:solidFill>
                  <a:srgbClr val="FF0000"/>
                </a:solidFill>
              </a:rPr>
              <a:t>single-core, multi-core, many-core, </a:t>
            </a:r>
            <a:r>
              <a:rPr lang="en-US" sz="2800" dirty="0" smtClean="0"/>
              <a:t>and</a:t>
            </a:r>
            <a:r>
              <a:rPr lang="en-US" sz="2800" dirty="0" smtClean="0">
                <a:solidFill>
                  <a:srgbClr val="FF0000"/>
                </a:solidFill>
              </a:rPr>
              <a:t> distributed memory </a:t>
            </a:r>
            <a:r>
              <a:rPr lang="en-US" sz="2800" dirty="0" smtClean="0"/>
              <a:t>implementations</a:t>
            </a:r>
            <a:endParaRPr lang="en-US" sz="2800" dirty="0"/>
          </a:p>
        </p:txBody>
      </p:sp>
    </p:spTree>
    <p:extLst>
      <p:ext uri="{BB962C8B-B14F-4D97-AF65-F5344CB8AC3E}">
        <p14:creationId xmlns:p14="http://schemas.microsoft.com/office/powerpoint/2010/main" val="21509463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0296" y="1476045"/>
            <a:ext cx="7461446" cy="1569660"/>
          </a:xfrm>
          <a:prstGeom prst="rect">
            <a:avLst/>
          </a:prstGeom>
          <a:noFill/>
        </p:spPr>
        <p:txBody>
          <a:bodyPr wrap="square" rtlCol="0">
            <a:spAutoFit/>
          </a:bodyPr>
          <a:lstStyle/>
          <a:p>
            <a:r>
              <a:rPr lang="en-US" sz="9600" dirty="0" smtClean="0">
                <a:solidFill>
                  <a:srgbClr val="FF0000"/>
                </a:solidFill>
                <a:latin typeface="Comic Sans MS"/>
                <a:cs typeface="Comic Sans MS"/>
              </a:rPr>
              <a:t>Thank you!</a:t>
            </a:r>
            <a:endParaRPr lang="en-US" sz="9600" dirty="0">
              <a:solidFill>
                <a:srgbClr val="FF0000"/>
              </a:solidFill>
              <a:latin typeface="Comic Sans MS"/>
              <a:cs typeface="Comic Sans MS"/>
            </a:endParaRPr>
          </a:p>
        </p:txBody>
      </p:sp>
      <p:sp>
        <p:nvSpPr>
          <p:cNvPr id="5" name="Content Placeholder 2"/>
          <p:cNvSpPr>
            <a:spLocks noGrp="1"/>
          </p:cNvSpPr>
          <p:nvPr/>
        </p:nvSpPr>
        <p:spPr>
          <a:xfrm>
            <a:off x="1460296" y="3426705"/>
            <a:ext cx="8229600" cy="3886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Helvetica" pitchFamily="34" charset="0"/>
                <a:cs typeface="Helvetica" pitchFamily="34" charset="0"/>
              </a:rPr>
              <a:t>Jianyu</a:t>
            </a:r>
            <a:r>
              <a:rPr lang="en-US" dirty="0" smtClean="0">
                <a:latin typeface="Helvetica" pitchFamily="34" charset="0"/>
                <a:cs typeface="Helvetica" pitchFamily="34" charset="0"/>
              </a:rPr>
              <a:t> </a:t>
            </a:r>
            <a:r>
              <a:rPr lang="en-US" dirty="0">
                <a:latin typeface="Helvetica" pitchFamily="34" charset="0"/>
                <a:cs typeface="Helvetica" pitchFamily="34" charset="0"/>
              </a:rPr>
              <a:t>Huang</a:t>
            </a:r>
          </a:p>
          <a:p>
            <a:pPr lvl="1"/>
            <a:r>
              <a:rPr lang="en-US" dirty="0">
                <a:latin typeface="Helvetica" pitchFamily="34" charset="0"/>
                <a:cs typeface="Helvetica" pitchFamily="34" charset="0"/>
                <a:hlinkClick r:id="rId3"/>
              </a:rPr>
              <a:t>http://www.cs.utexas.edu/~</a:t>
            </a:r>
            <a:r>
              <a:rPr lang="en-US" dirty="0" smtClean="0">
                <a:latin typeface="Helvetica" pitchFamily="34" charset="0"/>
                <a:cs typeface="Helvetica" pitchFamily="34" charset="0"/>
                <a:hlinkClick r:id="rId3"/>
              </a:rPr>
              <a:t>jianyu</a:t>
            </a:r>
            <a:endParaRPr lang="en-US" dirty="0" smtClean="0">
              <a:latin typeface="Helvetica" pitchFamily="34" charset="0"/>
              <a:cs typeface="Helvetica" pitchFamily="34" charset="0"/>
            </a:endParaRPr>
          </a:p>
          <a:p>
            <a:r>
              <a:rPr lang="en-US" dirty="0" smtClean="0">
                <a:latin typeface="Helvetica" pitchFamily="34" charset="0"/>
                <a:cs typeface="Helvetica" pitchFamily="34" charset="0"/>
              </a:rPr>
              <a:t>Get BLIS:</a:t>
            </a:r>
          </a:p>
          <a:p>
            <a:pPr lvl="1"/>
            <a:r>
              <a:rPr lang="en-US" dirty="0" smtClean="0">
                <a:latin typeface="Helvetica" pitchFamily="34" charset="0"/>
                <a:cs typeface="Helvetica" pitchFamily="34" charset="0"/>
                <a:hlinkClick r:id="rId4"/>
              </a:rPr>
              <a:t>http://github.com/flame/blis</a:t>
            </a:r>
            <a:endParaRPr lang="en-US" dirty="0" smtClean="0">
              <a:latin typeface="Helvetica" pitchFamily="34" charset="0"/>
              <a:cs typeface="Helvetica" pitchFamily="34" charset="0"/>
            </a:endParaRPr>
          </a:p>
          <a:p>
            <a:pPr marL="457200" lvl="1" indent="0">
              <a:buNone/>
            </a:pPr>
            <a:endParaRPr lang="en-US" dirty="0">
              <a:latin typeface="Helvetica" pitchFamily="34" charset="0"/>
              <a:cs typeface="Helvetica" pitchFamily="34" charset="0"/>
            </a:endParaRPr>
          </a:p>
        </p:txBody>
      </p:sp>
    </p:spTree>
    <p:extLst>
      <p:ext uri="{BB962C8B-B14F-4D97-AF65-F5344CB8AC3E}">
        <p14:creationId xmlns:p14="http://schemas.microsoft.com/office/powerpoint/2010/main" val="2827618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30827</TotalTime>
  <Words>10422</Words>
  <Application>Microsoft Office PowerPoint</Application>
  <PresentationFormat>Custom</PresentationFormat>
  <Paragraphs>2287</Paragraphs>
  <Slides>91</Slides>
  <Notes>91</Notes>
  <HiddenSlides>2</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High-performance Implementations of Fast Matrix Multiplication with Strassen’s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Level-3 BLAS matrix-matrix multiplication (GEMM)</vt:lpstr>
      <vt:lpstr>State-of-the-art GEMM in BLIS</vt:lpstr>
      <vt:lpstr>State-of-the-art GEMM in BLIS</vt:lpstr>
      <vt:lpstr>Memory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One-level Strassen’s Algorithm Reloaded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Two-level Strassen’s Algorithm Reloaded</vt:lpstr>
      <vt:lpstr>Two-level Strassen’s Algorithm Reloaded (Continue)</vt:lpstr>
      <vt:lpstr>Additional Levels of Strassen Reloaded</vt:lpstr>
      <vt:lpstr>Outline</vt:lpstr>
      <vt:lpstr>Building blocks</vt:lpstr>
      <vt:lpstr>Variations on a theme</vt:lpstr>
      <vt:lpstr>Parallelization</vt:lpstr>
      <vt:lpstr>Outline</vt:lpstr>
      <vt:lpstr>Performance Model</vt:lpstr>
      <vt:lpstr>Arithmetic Operations</vt:lpstr>
      <vt:lpstr>Memory Operations</vt:lpstr>
      <vt:lpstr>Memory Operations</vt:lpstr>
      <vt:lpstr>Memory Operations</vt:lpstr>
      <vt:lpstr>Modeled and Actual Performance on Single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Bottom line: A different implementation may have its advantages depending on the problem size </vt:lpstr>
      <vt:lpstr>Outline</vt:lpstr>
      <vt:lpstr>Single Node Experiment</vt:lpstr>
      <vt:lpstr>PowerPoint Presentation</vt:lpstr>
      <vt:lpstr>Many-core Experiment</vt:lpstr>
      <vt:lpstr>Intel® Xeon Phi™ coprocessor (KNC)  </vt:lpstr>
      <vt:lpstr>Distributed Memory Experiment</vt:lpstr>
      <vt:lpstr>Accelerating SUMMA algorithm with Strassen</vt:lpstr>
      <vt:lpstr>Accelerating SUMMA algorithm with Strassen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Summary</vt:lpstr>
      <vt:lpstr>PowerPoint Presentation</vt:lpstr>
    </vt:vector>
  </TitlesOfParts>
  <Company>UT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Jianyu Huang</dc:creator>
  <cp:lastModifiedBy>Jianyu Huang</cp:lastModifiedBy>
  <cp:revision>1778</cp:revision>
  <dcterms:created xsi:type="dcterms:W3CDTF">2016-02-04T00:58:08Z</dcterms:created>
  <dcterms:modified xsi:type="dcterms:W3CDTF">2016-07-18T19:11:59Z</dcterms:modified>
</cp:coreProperties>
</file>